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4" r:id="rId6"/>
    <p:sldId id="263" r:id="rId7"/>
    <p:sldId id="262" r:id="rId8"/>
    <p:sldId id="265" r:id="rId9"/>
    <p:sldId id="266" r:id="rId10"/>
    <p:sldId id="267" r:id="rId11"/>
    <p:sldId id="268" r:id="rId12"/>
    <p:sldId id="269" r:id="rId13"/>
    <p:sldId id="270" r:id="rId14"/>
    <p:sldId id="271" r:id="rId15"/>
    <p:sldId id="272" r:id="rId16"/>
    <p:sldId id="273" r:id="rId17"/>
    <p:sldId id="274" r:id="rId18"/>
    <p:sldId id="289" r:id="rId19"/>
    <p:sldId id="275" r:id="rId20"/>
    <p:sldId id="276" r:id="rId21"/>
    <p:sldId id="277" r:id="rId22"/>
    <p:sldId id="278" r:id="rId23"/>
    <p:sldId id="279" r:id="rId24"/>
    <p:sldId id="280" r:id="rId25"/>
    <p:sldId id="281" r:id="rId26"/>
    <p:sldId id="290" r:id="rId27"/>
    <p:sldId id="283" r:id="rId28"/>
    <p:sldId id="284" r:id="rId29"/>
    <p:sldId id="285" r:id="rId30"/>
    <p:sldId id="286" r:id="rId31"/>
    <p:sldId id="287" r:id="rId32"/>
    <p:sldId id="256" r:id="rId3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8C1C"/>
    <a:srgbClr val="4AA31D"/>
    <a:srgbClr val="50B11F"/>
    <a:srgbClr val="2F6812"/>
    <a:srgbClr val="096A2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snapToGrid="0">
      <p:cViewPr varScale="1">
        <p:scale>
          <a:sx n="87" d="100"/>
          <a:sy n="87" d="100"/>
        </p:scale>
        <p:origin x="43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45B9BC-7C47-559A-5B4B-3F2393A3FD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0ABC0-09F0-D611-400F-00850809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33007F7-A202-2C7B-0AD3-B185D8521474}"/>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C63957AD-7058-9092-8B5E-857AF347B8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4ECF0A-C4B5-3BB8-92EA-AC1AF64CE9E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8593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33EFD-9637-70DF-70EB-0A0C930A44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73D46BD-43EA-2624-1ECF-F645B9E2C70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05741D-DC77-23D6-66BA-265BB2F1CAA2}"/>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8D4E241A-EA8C-B4FD-9668-F4196BA072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09E703-2267-F8E8-E615-7A729C592D9F}"/>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41138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84FDE6-42D5-6E5F-ED6D-B18C1A5F22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BA16F3-4BF5-70F0-1E02-C8A52D9F351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146BD4-49E5-831E-CB95-52C700C5B342}"/>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ED20BAE4-38A6-0394-D652-43812CEDF1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A34C6C-8E22-7311-5AF8-7D4C0F993A40}"/>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1076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EE8D7-C585-C104-F083-53A20917C0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DE15F7-6BC5-DC80-86F4-A92712358E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5573CD-7739-E402-2D77-83851AED496C}"/>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1B0CF5B1-0277-8C36-8539-F09A1FC03E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E0A28-A6CE-88D6-0201-9D3B35B1E6D7}"/>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0973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2248F-C4B5-6F96-A788-FD4A6870F09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80A061-7902-162E-B0B0-AE9F8B5E6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FBFC3CD-6F66-7E19-E134-85FC044771E6}"/>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6DC75CC1-730C-F91F-1946-6E0EF01CE1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B96947-D965-AFA4-4790-225EB084791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20812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955E8-C43F-17EA-BA5B-F16FC31C4A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0BA37F2-0016-F572-BFE4-4B52644B1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BF8EA11-29D9-BEA4-60A1-68FD33E6C0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55CC4B1-1219-117E-2087-A9B9CF868A4B}"/>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2FEF4C4F-7FAA-EEDD-2528-E6B9C44CCF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89DEA7F-FF12-02E5-3C42-FBAD4D9DB2A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4143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1F87BF-24F8-F456-F395-BD17135A5AF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EFC2137-BDFF-A0D5-AD2A-1D3327D79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B14C03-F220-5864-700B-31D15F9EDE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3FBF229-2DA2-9439-9BF6-E23AD322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BC4361-522C-B19B-B4A0-58A7ED2CB07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10D149A-C4E8-E7DD-3860-CFDABB2E3F5E}"/>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8" name="Θέση υποσέλιδου 7">
            <a:extLst>
              <a:ext uri="{FF2B5EF4-FFF2-40B4-BE49-F238E27FC236}">
                <a16:creationId xmlns:a16="http://schemas.microsoft.com/office/drawing/2014/main" id="{1B0A42AC-74B1-417B-75F4-B8A58CF675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5CD1B-EDBC-DEE5-0290-BFB71403796E}"/>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146862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C3D5A-ACBF-7759-152F-DD4D64C3DA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491807F-CE78-241B-C1AA-BDBE44E8AE51}"/>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4" name="Θέση υποσέλιδου 3">
            <a:extLst>
              <a:ext uri="{FF2B5EF4-FFF2-40B4-BE49-F238E27FC236}">
                <a16:creationId xmlns:a16="http://schemas.microsoft.com/office/drawing/2014/main" id="{1C12930F-FC2F-6280-15CB-435FC0EBDAB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4AA2C-A853-F2B7-A4D9-45AA37D1C422}"/>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44700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D7F7EA2-7BAC-6F84-E35D-3D9415D9D8FB}"/>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3" name="Θέση υποσέλιδου 2">
            <a:extLst>
              <a:ext uri="{FF2B5EF4-FFF2-40B4-BE49-F238E27FC236}">
                <a16:creationId xmlns:a16="http://schemas.microsoft.com/office/drawing/2014/main" id="{704CC08C-C980-B00A-0415-64FB5BF9D5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47BD29D-336F-8827-849D-042E74283F3A}"/>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37419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03A70-654B-8D3C-721D-EFD8F08CE6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DC01125-88E9-14EE-F659-132CEA02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D14047D-A51D-4D80-531B-658F2F6A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BA9E6D-E6CC-2A34-995D-7EAA5FA312C3}"/>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FAB1975A-2E36-27C4-87DB-C32F3F25B3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679E67-CD05-5A30-1ED1-8F92935FBBD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230103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09C10-5AA3-A6EA-B969-61401D146C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88C443C-0709-69F1-D8DC-DD1DB4D0B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B3C4E5-5234-9F9F-72AD-E707F7D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427460-4A26-524A-1DDE-734B0C36B71E}"/>
              </a:ext>
            </a:extLst>
          </p:cNvPr>
          <p:cNvSpPr>
            <a:spLocks noGrp="1"/>
          </p:cNvSpPr>
          <p:nvPr>
            <p:ph type="dt" sz="half" idx="10"/>
          </p:nvPr>
        </p:nvSpPr>
        <p:spPr/>
        <p:txBody>
          <a:bodyPr/>
          <a:lstStyle/>
          <a:p>
            <a:fld id="{3D5B2F6B-EE64-415F-8119-268144447923}" type="datetimeFigureOut">
              <a:rPr lang="el-GR" smtClean="0"/>
              <a:t>29/9/2023</a:t>
            </a:fld>
            <a:endParaRPr lang="el-GR"/>
          </a:p>
        </p:txBody>
      </p:sp>
      <p:sp>
        <p:nvSpPr>
          <p:cNvPr id="6" name="Θέση υποσέλιδου 5">
            <a:extLst>
              <a:ext uri="{FF2B5EF4-FFF2-40B4-BE49-F238E27FC236}">
                <a16:creationId xmlns:a16="http://schemas.microsoft.com/office/drawing/2014/main" id="{F3C10AD3-03D4-BF83-7BC6-2E84FCF668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962AD0D-939D-2030-3ABA-10B3005F7188}"/>
              </a:ext>
            </a:extLst>
          </p:cNvPr>
          <p:cNvSpPr>
            <a:spLocks noGrp="1"/>
          </p:cNvSpPr>
          <p:nvPr>
            <p:ph type="sldNum" sz="quarter" idx="12"/>
          </p:nvPr>
        </p:nvSpPr>
        <p:spPr/>
        <p:txBody>
          <a:bodyPr/>
          <a:lstStyle/>
          <a:p>
            <a:fld id="{59F7AFD1-AA76-4ED5-B57B-11B9AAE593B9}" type="slidenum">
              <a:rPr lang="el-GR" smtClean="0"/>
              <a:t>‹Nr.›</a:t>
            </a:fld>
            <a:endParaRPr lang="el-GR"/>
          </a:p>
        </p:txBody>
      </p:sp>
    </p:spTree>
    <p:extLst>
      <p:ext uri="{BB962C8B-B14F-4D97-AF65-F5344CB8AC3E}">
        <p14:creationId xmlns:p14="http://schemas.microsoft.com/office/powerpoint/2010/main" val="9641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38A656E-1A84-6537-6FDE-7C0A608E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C854D1-8535-17FE-7EAB-9B8BC8389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FBE181-3688-C1D2-4576-71FF12B24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2F6B-EE64-415F-8119-268144447923}" type="datetimeFigureOut">
              <a:rPr lang="el-GR" smtClean="0"/>
              <a:t>29/9/2023</a:t>
            </a:fld>
            <a:endParaRPr lang="el-GR"/>
          </a:p>
        </p:txBody>
      </p:sp>
      <p:sp>
        <p:nvSpPr>
          <p:cNvPr id="5" name="Θέση υποσέλιδου 4">
            <a:extLst>
              <a:ext uri="{FF2B5EF4-FFF2-40B4-BE49-F238E27FC236}">
                <a16:creationId xmlns:a16="http://schemas.microsoft.com/office/drawing/2014/main" id="{CFB7890C-7EF7-3A31-56AF-317F9124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3A53C2A-2642-5E8D-5299-B8ADA2507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FD1-AA76-4ED5-B57B-11B9AAE593B9}" type="slidenum">
              <a:rPr lang="el-GR" smtClean="0"/>
              <a:t>‹Nr.›</a:t>
            </a:fld>
            <a:endParaRPr lang="el-GR"/>
          </a:p>
        </p:txBody>
      </p:sp>
    </p:spTree>
    <p:extLst>
      <p:ext uri="{BB962C8B-B14F-4D97-AF65-F5344CB8AC3E}">
        <p14:creationId xmlns:p14="http://schemas.microsoft.com/office/powerpoint/2010/main" val="399913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legacy.plasticseurope.org/en/newsroom/press-releases/archive-press-releases-2017/identiplast-2017-plastic-waste-opportunities-and-challenges-circular-economy" TargetMode="External"/><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oughtco.com/what-is-a-polymer-820536"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spas.secure.europarl.europa.eu/orbis/sites/default/files/generated/document/en/plastic.pdf" TargetMode="External"/><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books.google.pl/books?id=9LyGHqqIKT4C&amp;printsec=copyright&amp;redir_esc=y#v=onepage&amp;q&amp;f=fals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thecorrespondent.com/809/plastic-is-a-brilliant-material-but-our-relationship-with-it-is-trash"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endocrine.org/topics/edc/plastics-edcs-and-health" TargetMode="External"/><Relationship Id="rId2" Type="http://schemas.openxmlformats.org/officeDocument/2006/relationships/hyperlink" Target="https://www.nytimes.com/article/plastics-to-avoid.html"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aste4change.com/blog/7-types-plastic-need-know/"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aste4change.com/blog/7-types-plastic-need-know/"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aste4change.com/blog/7-types-plastic-need-know/"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ciencehistory.org/stories/magazine/celluloid-the-eternal-substitute/"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saatchiart.com/collage/culture/plastic"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www.thecuriouslycreative.com/collage-art-idea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_6xlNyWPpB8&amp;t=8s"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scientificamerican.com/article/a-brief-history-of-plastic-world-conquest/" TargetMode="External"/><Relationship Id="rId3" Type="http://schemas.openxmlformats.org/officeDocument/2006/relationships/hyperlink" Target="https://plastic.boell.org/glossary/" TargetMode="External"/><Relationship Id="rId7" Type="http://schemas.openxmlformats.org/officeDocument/2006/relationships/hyperlink" Target="https://www.eea.europa.eu/publications/plastics-the-circular-economy-and" TargetMode="External"/><Relationship Id="rId2" Type="http://schemas.openxmlformats.org/officeDocument/2006/relationships/hyperlink" Target="https://www.thoughtco.com/history-of-plastics-1992322" TargetMode="External"/><Relationship Id="rId1" Type="http://schemas.openxmlformats.org/officeDocument/2006/relationships/slideLayout" Target="../slideLayouts/slideLayout2.xml"/><Relationship Id="rId6" Type="http://schemas.openxmlformats.org/officeDocument/2006/relationships/hyperlink" Target="https://www.eunomia.co.uk/wp-content/uploads/2020/01/What-is-Plastic-Summary_Final.pdf" TargetMode="External"/><Relationship Id="rId5" Type="http://schemas.openxmlformats.org/officeDocument/2006/relationships/hyperlink" Target="https://sciencehistory.org/stories/magazine/celluloid-the-eternal-substitute/" TargetMode="External"/><Relationship Id="rId4" Type="http://schemas.openxmlformats.org/officeDocument/2006/relationships/hyperlink" Target="https://www.britannica.com/science/plastic" TargetMode="External"/><Relationship Id="rId9" Type="http://schemas.openxmlformats.org/officeDocument/2006/relationships/hyperlink" Target="https://www.kqed.org/lowdown/29456/how-plastics-took-over-the-world-and-created-an-environmental-mess-a-brief-disposable-history"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en.wikipedia.org/wiki/Timeline_of_plastic_development" TargetMode="External"/><Relationship Id="rId3" Type="http://schemas.openxmlformats.org/officeDocument/2006/relationships/hyperlink" Target="https://materialeconomics.com/publications/europes-missing-plastics" TargetMode="External"/><Relationship Id="rId7" Type="http://schemas.openxmlformats.org/officeDocument/2006/relationships/hyperlink" Target="https://www.youtube.com/watch?v=9GMbRG9CZJw" TargetMode="External"/><Relationship Id="rId2" Type="http://schemas.openxmlformats.org/officeDocument/2006/relationships/hyperlink" Target="https://coastalcare.org/2009/11/plastic-pollution/" TargetMode="External"/><Relationship Id="rId1" Type="http://schemas.openxmlformats.org/officeDocument/2006/relationships/slideLayout" Target="../slideLayouts/slideLayout2.xml"/><Relationship Id="rId6" Type="http://schemas.openxmlformats.org/officeDocument/2006/relationships/hyperlink" Target="https://www.rapiddirect.com/blog/plastic-fabrication/" TargetMode="External"/><Relationship Id="rId5" Type="http://schemas.openxmlformats.org/officeDocument/2006/relationships/hyperlink" Target="https://plasticshof.org/members/leo-h-baekeland/" TargetMode="External"/><Relationship Id="rId4" Type="http://schemas.openxmlformats.org/officeDocument/2006/relationships/hyperlink" Target="https://plasticseurope.org/wp-content/uploads/2021/12/Plastics-the-Facts-2021-web-final.pdf" TargetMode="External"/><Relationship Id="rId9" Type="http://schemas.openxmlformats.org/officeDocument/2006/relationships/hyperlink" Target="https://en.wikipedia.org/wiki/Plastic#Types_of_plastics"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polyplastics.com/en/pavilion/beginners/01-03.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materialeconomics.com/publications/europes-missing-plastic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environment.ec.europa.eu/topics/plastics/single-use-plastics_en"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journeytozerostories.neste.com/plastics/bio-based-recyclable-biodegradable-your-guide-sustainable-plastics?gclid=CjwKCAjwhJukBhBPEiwAniIcNcUZi_YmiD1UsVtCCMV6IESSCn-YBWOiWbiX3bdFihDtnMflcXgI6hoCpvsQAvD_BwE#92d24433"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marinelittersolutions.com/projects/identiplast/" TargetMode="External"/><Relationship Id="rId2" Type="http://schemas.openxmlformats.org/officeDocument/2006/relationships/hyperlink" Target="https://op.europa.eu/en/publication-detail/-/publication/49fc9754-ca5a-11eb-84ce-01aa75ed71a1" TargetMode="Externa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A0A9254D-7F86-19CC-EC8B-D4AD0E8AEA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Τίτλος 1">
            <a:extLst>
              <a:ext uri="{FF2B5EF4-FFF2-40B4-BE49-F238E27FC236}">
                <a16:creationId xmlns:a16="http://schemas.microsoft.com/office/drawing/2014/main" id="{1A57720C-54DC-2AC5-976E-7E928E632292}"/>
              </a:ext>
            </a:extLst>
          </p:cNvPr>
          <p:cNvSpPr>
            <a:spLocks noGrp="1"/>
          </p:cNvSpPr>
          <p:nvPr>
            <p:ph type="title"/>
          </p:nvPr>
        </p:nvSpPr>
        <p:spPr>
          <a:xfrm>
            <a:off x="7463487" y="3358662"/>
            <a:ext cx="4728513" cy="958362"/>
          </a:xfrm>
        </p:spPr>
        <p:txBody>
          <a:bodyPr>
            <a:noAutofit/>
          </a:bodyPr>
          <a:lstStyle/>
          <a:p>
            <a:pPr>
              <a:lnSpc>
                <a:spcPct val="115000"/>
              </a:lnSpc>
              <a:spcBef>
                <a:spcPts val="1200"/>
              </a:spcBef>
            </a:pPr>
            <a:r>
              <a:rPr lang="de-DE" sz="2600" b="1" kern="0" dirty="0">
                <a:latin typeface="Open Sans" panose="020B0606030504020204" pitchFamily="34" charset="0"/>
                <a:ea typeface="Times New Roman" panose="02020603050405020304" pitchFamily="18" charset="0"/>
                <a:cs typeface="Times New Roman" panose="02020603050405020304" pitchFamily="18" charset="0"/>
              </a:rPr>
              <a:t>Modul 1: Geschichte des Kunststoffs</a:t>
            </a:r>
            <a:endParaRPr lang="aa-ET" sz="2600" b="1" kern="0" dirty="0">
              <a:effectLst/>
              <a:latin typeface="Roboto" panose="02000000000000000000" pitchFamily="2" charset="0"/>
              <a:ea typeface="Times New Roman" panose="02020603050405020304" pitchFamily="18" charset="0"/>
              <a:cs typeface="Times New Roman" panose="02020603050405020304" pitchFamily="18" charset="0"/>
            </a:endParaRPr>
          </a:p>
        </p:txBody>
      </p:sp>
      <p:pic>
        <p:nvPicPr>
          <p:cNvPr id="9" name="Picture 8" descr="A picture containing logo, symbol, graphics, font&#10;&#10;Description automatically generated">
            <a:extLst>
              <a:ext uri="{FF2B5EF4-FFF2-40B4-BE49-F238E27FC236}">
                <a16:creationId xmlns:a16="http://schemas.microsoft.com/office/drawing/2014/main" id="{51778438-75BA-DF94-F3AC-A2F79D696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1873" y="4242217"/>
            <a:ext cx="3582876" cy="1193456"/>
          </a:xfrm>
          <a:prstGeom prst="rect">
            <a:avLst/>
          </a:prstGeom>
        </p:spPr>
      </p:pic>
    </p:spTree>
    <p:extLst>
      <p:ext uri="{BB962C8B-B14F-4D97-AF65-F5344CB8AC3E}">
        <p14:creationId xmlns:p14="http://schemas.microsoft.com/office/powerpoint/2010/main" val="335708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giving a presentation&#10;&#10;Description automatically generated with low confidence">
            <a:extLst>
              <a:ext uri="{FF2B5EF4-FFF2-40B4-BE49-F238E27FC236}">
                <a16:creationId xmlns:a16="http://schemas.microsoft.com/office/drawing/2014/main" id="{0BA1D082-F2B7-7FC6-DD44-EA595846CD7B}"/>
              </a:ext>
            </a:extLst>
          </p:cNvPr>
          <p:cNvPicPr>
            <a:picLocks noChangeAspect="1"/>
          </p:cNvPicPr>
          <p:nvPr/>
        </p:nvPicPr>
        <p:blipFill rotWithShape="1">
          <a:blip r:embed="rId2">
            <a:extLst>
              <a:ext uri="{28A0092B-C50C-407E-A947-70E740481C1C}">
                <a14:useLocalDpi xmlns:a14="http://schemas.microsoft.com/office/drawing/2010/main" val="0"/>
              </a:ext>
            </a:extLst>
          </a:blip>
          <a:srcRect l="8346" r="12343"/>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1B2225B-EFAE-56AE-C307-A4A3B0B9DD4F}"/>
              </a:ext>
            </a:extLst>
          </p:cNvPr>
          <p:cNvSpPr>
            <a:spLocks noGrp="1"/>
          </p:cNvSpPr>
          <p:nvPr>
            <p:ph type="title"/>
          </p:nvPr>
        </p:nvSpPr>
        <p:spPr>
          <a:xfrm>
            <a:off x="838200" y="365125"/>
            <a:ext cx="3822189" cy="1899912"/>
          </a:xfrm>
        </p:spPr>
        <p:txBody>
          <a:bodyPr>
            <a:normAutofit/>
          </a:bodyPr>
          <a:lstStyle/>
          <a:p>
            <a:r>
              <a:rPr lang="en-US" sz="4000" dirty="0" err="1"/>
              <a:t>IdentiPlast-Konferenz</a:t>
            </a:r>
            <a:r>
              <a:rPr lang="en-US" sz="4000" dirty="0"/>
              <a:t> in Wien</a:t>
            </a:r>
            <a:endParaRPr lang="aa-ET" sz="4000" dirty="0"/>
          </a:p>
        </p:txBody>
      </p:sp>
      <p:sp>
        <p:nvSpPr>
          <p:cNvPr id="3" name="Content Placeholder 2">
            <a:extLst>
              <a:ext uri="{FF2B5EF4-FFF2-40B4-BE49-F238E27FC236}">
                <a16:creationId xmlns:a16="http://schemas.microsoft.com/office/drawing/2014/main" id="{FE806E2D-FE9B-5383-DBEE-9A78BB034CEC}"/>
              </a:ext>
            </a:extLst>
          </p:cNvPr>
          <p:cNvSpPr>
            <a:spLocks noGrp="1"/>
          </p:cNvSpPr>
          <p:nvPr>
            <p:ph idx="1"/>
          </p:nvPr>
        </p:nvSpPr>
        <p:spPr>
          <a:xfrm>
            <a:off x="547142" y="2434201"/>
            <a:ext cx="4113248" cy="4303878"/>
          </a:xfrm>
        </p:spPr>
        <p:txBody>
          <a:bodyPr>
            <a:normAutofit lnSpcReduction="10000"/>
          </a:bodyPr>
          <a:lstStyle/>
          <a:p>
            <a:pPr marL="0" indent="0">
              <a:buNone/>
            </a:pPr>
            <a:r>
              <a:rPr lang="de-DE" sz="2000" dirty="0"/>
              <a:t>Das Thema der </a:t>
            </a:r>
            <a:r>
              <a:rPr lang="de-DE" sz="2000" dirty="0" err="1"/>
              <a:t>IdentiPlast</a:t>
            </a:r>
            <a:r>
              <a:rPr lang="de-DE" sz="2000" dirty="0"/>
              <a:t>-Konferenz in Wien, "Kunststoffabfälle in der Kreislaufwirtschaft", war der Erfahrungsaustausch zwischen europäischen und außereuropäischen Ländern, einschließlich der USA, Japan und der Türkei, zur Verbesserung und Steigerung der Effizienz der Kunststoffabfallbewirtschaftung, insbesondere in Ländern mit ineffizienter Abfallwirtschaft.</a:t>
            </a:r>
          </a:p>
          <a:p>
            <a:pPr marL="0" indent="0">
              <a:buNone/>
            </a:pPr>
            <a:r>
              <a:rPr lang="en-US" sz="2100" dirty="0"/>
              <a:t>(</a:t>
            </a:r>
            <a:r>
              <a:rPr lang="en-US" sz="2100" dirty="0" err="1">
                <a:hlinkClick r:id="rId3"/>
              </a:rPr>
              <a:t>Quelle</a:t>
            </a:r>
            <a:r>
              <a:rPr lang="en-US" sz="2100" dirty="0"/>
              <a:t>)</a:t>
            </a:r>
          </a:p>
          <a:p>
            <a:pPr marL="0" indent="0">
              <a:buNone/>
            </a:pPr>
            <a:br>
              <a:rPr lang="en-US" sz="1700" dirty="0"/>
            </a:br>
            <a:endParaRPr lang="aa-ET" sz="1700" dirty="0"/>
          </a:p>
        </p:txBody>
      </p:sp>
    </p:spTree>
    <p:extLst>
      <p:ext uri="{BB962C8B-B14F-4D97-AF65-F5344CB8AC3E}">
        <p14:creationId xmlns:p14="http://schemas.microsoft.com/office/powerpoint/2010/main" val="2118503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fill, frame photography, plastic blocks, plastic, polymer, granules, multi colored, large group of objects, close-up, full frame">
            <a:extLst>
              <a:ext uri="{FF2B5EF4-FFF2-40B4-BE49-F238E27FC236}">
                <a16:creationId xmlns:a16="http://schemas.microsoft.com/office/drawing/2014/main" id="{AE0C0737-5A66-5A9B-9CB3-6A1EEA6E7AC7}"/>
              </a:ext>
            </a:extLst>
          </p:cNvPr>
          <p:cNvPicPr>
            <a:picLocks noGrp="1" noChangeAspect="1"/>
          </p:cNvPicPr>
          <p:nvPr>
            <p:ph idx="1"/>
          </p:nvPr>
        </p:nvPicPr>
        <p:blipFill rotWithShape="1">
          <a:blip r:embed="rId2" cstate="print">
            <a:alphaModFix amt="50000"/>
            <a:extLst>
              <a:ext uri="{28A0092B-C50C-407E-A947-70E740481C1C}">
                <a14:useLocalDpi xmlns:a14="http://schemas.microsoft.com/office/drawing/2010/main" val="0"/>
              </a:ext>
            </a:extLst>
          </a:blip>
          <a:srcRect t="11305" r="-1" b="13675"/>
          <a:stretch/>
        </p:blipFill>
        <p:spPr bwMode="auto">
          <a:xfrm>
            <a:off x="20" y="10"/>
            <a:ext cx="12188930" cy="6857990"/>
          </a:xfrm>
          <a:prstGeom prst="rect">
            <a:avLst/>
          </a:prstGeom>
          <a:noFill/>
        </p:spPr>
      </p:pic>
      <p:sp>
        <p:nvSpPr>
          <p:cNvPr id="2" name="Title 1">
            <a:extLst>
              <a:ext uri="{FF2B5EF4-FFF2-40B4-BE49-F238E27FC236}">
                <a16:creationId xmlns:a16="http://schemas.microsoft.com/office/drawing/2014/main" id="{48D02C49-6600-D887-E6FD-F7469C04EEA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solidFill>
              </a:rPr>
              <a:t>Was </a:t>
            </a:r>
            <a:r>
              <a:rPr lang="en-US" sz="6600" dirty="0" err="1">
                <a:solidFill>
                  <a:schemeClr val="bg1"/>
                </a:solidFill>
              </a:rPr>
              <a:t>ist</a:t>
            </a:r>
            <a:r>
              <a:rPr lang="en-US" sz="6600" dirty="0">
                <a:solidFill>
                  <a:schemeClr val="bg1"/>
                </a:solidFill>
              </a:rPr>
              <a:t> </a:t>
            </a:r>
            <a:r>
              <a:rPr lang="en-US" sz="6600" dirty="0" err="1">
                <a:solidFill>
                  <a:schemeClr val="bg1"/>
                </a:solidFill>
              </a:rPr>
              <a:t>Plastik</a:t>
            </a:r>
            <a:r>
              <a:rPr lang="en-US" sz="6600" dirty="0">
                <a:solidFill>
                  <a:schemeClr val="bg1"/>
                </a:solidFill>
              </a:rPr>
              <a:t>?</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156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37CD-91CC-F3E3-05FE-76BB73BC3752}"/>
              </a:ext>
            </a:extLst>
          </p:cNvPr>
          <p:cNvSpPr>
            <a:spLocks noGrp="1"/>
          </p:cNvSpPr>
          <p:nvPr>
            <p:ph type="title"/>
          </p:nvPr>
        </p:nvSpPr>
        <p:spPr>
          <a:xfrm>
            <a:off x="5868556" y="1138036"/>
            <a:ext cx="6228505" cy="1402470"/>
          </a:xfrm>
        </p:spPr>
        <p:txBody>
          <a:bodyPr anchor="t">
            <a:noAutofit/>
          </a:bodyPr>
          <a:lstStyle/>
          <a:p>
            <a:r>
              <a:rPr lang="de-DE" sz="4000" dirty="0"/>
              <a:t>Was ist Plastik und woraus wird es hergestellt?</a:t>
            </a:r>
            <a:endParaRPr lang="aa-ET" sz="4000" dirty="0"/>
          </a:p>
        </p:txBody>
      </p:sp>
      <p:pic>
        <p:nvPicPr>
          <p:cNvPr id="5" name="Picture 4" descr="A picture containing painting, colorfulness, magenta, child art&#10;&#10;Description automatically generated">
            <a:extLst>
              <a:ext uri="{FF2B5EF4-FFF2-40B4-BE49-F238E27FC236}">
                <a16:creationId xmlns:a16="http://schemas.microsoft.com/office/drawing/2014/main" id="{A7A5671A-50CF-DA24-9783-E73A796573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11134"/>
          <a:stretch/>
        </p:blipFill>
        <p:spPr>
          <a:xfrm>
            <a:off x="-1" y="10"/>
            <a:ext cx="5151179"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AB5B33-A38C-9020-66C6-280DCD439973}"/>
              </a:ext>
            </a:extLst>
          </p:cNvPr>
          <p:cNvSpPr>
            <a:spLocks noGrp="1"/>
          </p:cNvSpPr>
          <p:nvPr>
            <p:ph idx="1"/>
          </p:nvPr>
        </p:nvSpPr>
        <p:spPr>
          <a:xfrm>
            <a:off x="5971697" y="2540506"/>
            <a:ext cx="5444382" cy="3875284"/>
          </a:xfrm>
        </p:spPr>
        <p:txBody>
          <a:bodyPr>
            <a:normAutofit/>
          </a:bodyPr>
          <a:lstStyle/>
          <a:p>
            <a:pPr marL="0" indent="0">
              <a:buNone/>
            </a:pPr>
            <a:r>
              <a:rPr lang="de-AT" sz="1800" dirty="0"/>
              <a:t>Plastik ist ein umgangssprachlicher Begriff für </a:t>
            </a:r>
            <a:r>
              <a:rPr lang="de-AT" sz="1800" b="1" dirty="0"/>
              <a:t>Kunststoffe</a:t>
            </a:r>
            <a:r>
              <a:rPr lang="de-AT" sz="1800" dirty="0"/>
              <a:t>, die auch als </a:t>
            </a:r>
            <a:r>
              <a:rPr lang="de-AT" sz="1800" b="1" dirty="0"/>
              <a:t>Polymere</a:t>
            </a:r>
            <a:r>
              <a:rPr lang="de-AT" sz="1800" dirty="0"/>
              <a:t> bezeichnet werden. </a:t>
            </a:r>
          </a:p>
          <a:p>
            <a:pPr marL="0" indent="0">
              <a:buNone/>
            </a:pPr>
            <a:r>
              <a:rPr lang="de-AT" sz="1800" dirty="0"/>
              <a:t>Ihre Hauptbestandteile sind synthetische, natürliche oder modifizierte Polymere. </a:t>
            </a:r>
            <a:endParaRPr lang="en-US" sz="1800" dirty="0">
              <a:effectLst/>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de-AT" sz="1800" dirty="0"/>
              <a:t>Das griechische Wort </a:t>
            </a:r>
            <a:r>
              <a:rPr lang="de-AT" sz="1800" i="1" dirty="0"/>
              <a:t>polymeres</a:t>
            </a:r>
            <a:r>
              <a:rPr lang="de-AT" sz="1800" dirty="0"/>
              <a:t> bedeutet </a:t>
            </a:r>
            <a:r>
              <a:rPr lang="de-AT" sz="1800" b="1" dirty="0"/>
              <a:t>mehrteilig</a:t>
            </a:r>
            <a:r>
              <a:rPr lang="de-AT" sz="1800" dirty="0"/>
              <a:t>. </a:t>
            </a:r>
            <a:r>
              <a:rPr lang="en-US" sz="1800" dirty="0">
                <a:effectLst/>
                <a:latin typeface="Open Sans" panose="020B0606030504020204" pitchFamily="34" charset="0"/>
                <a:ea typeface="Calibri" panose="020F0502020204030204" pitchFamily="34" charset="0"/>
                <a:cs typeface="Times New Roman" panose="02020603050405020304" pitchFamily="18" charset="0"/>
              </a:rPr>
              <a:t> </a:t>
            </a:r>
          </a:p>
          <a:p>
            <a:pPr marL="0" indent="0">
              <a:buNone/>
            </a:pPr>
            <a:r>
              <a:rPr lang="de-AT" sz="1800" dirty="0"/>
              <a:t>Polymere Kunststoffe setzen sich aus den so genannten </a:t>
            </a:r>
            <a:r>
              <a:rPr lang="de-AT" sz="1800" b="1" dirty="0"/>
              <a:t>Monomeren</a:t>
            </a:r>
            <a:r>
              <a:rPr lang="de-AT" sz="1800" dirty="0"/>
              <a:t> (</a:t>
            </a:r>
            <a:r>
              <a:rPr lang="de-AT" sz="1800" dirty="0" err="1"/>
              <a:t>meri</a:t>
            </a:r>
            <a:r>
              <a:rPr lang="de-AT" sz="1800" dirty="0"/>
              <a:t>/</a:t>
            </a:r>
            <a:r>
              <a:rPr lang="en-US" sz="1800" dirty="0" err="1"/>
              <a:t>μέρη</a:t>
            </a:r>
            <a:r>
              <a:rPr lang="de-AT" sz="1800" dirty="0"/>
              <a:t>=Teilchen) zusammen - diese kleinen Moleküle derselben Verbindung reagieren mit sich selbst zu einer Verbindung mit höherem Molekulargewicht und anderen chemischen und physikalischen Eigenschaften als die der einzelnen Bestandteile, d. h. dem Polymer (</a:t>
            </a:r>
            <a:r>
              <a:rPr lang="de-AT" sz="1800" u="sng" dirty="0">
                <a:hlinkClick r:id="rId3"/>
              </a:rPr>
              <a:t>Quelle</a:t>
            </a:r>
            <a:r>
              <a:rPr lang="de-AT" sz="1800" dirty="0"/>
              <a:t>). </a:t>
            </a:r>
            <a:endParaRPr lang="aa-ET"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aa-ET" sz="2000" dirty="0"/>
          </a:p>
        </p:txBody>
      </p:sp>
    </p:spTree>
    <p:extLst>
      <p:ext uri="{BB962C8B-B14F-4D97-AF65-F5344CB8AC3E}">
        <p14:creationId xmlns:p14="http://schemas.microsoft.com/office/powerpoint/2010/main" val="2857142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017C3-AD7F-89A2-E4B9-5294596BCE7D}"/>
              </a:ext>
            </a:extLst>
          </p:cNvPr>
          <p:cNvSpPr>
            <a:spLocks noGrp="1"/>
          </p:cNvSpPr>
          <p:nvPr>
            <p:ph type="title"/>
          </p:nvPr>
        </p:nvSpPr>
        <p:spPr>
          <a:xfrm>
            <a:off x="5868557" y="1138036"/>
            <a:ext cx="5696354" cy="1402470"/>
          </a:xfrm>
        </p:spPr>
        <p:txBody>
          <a:bodyPr anchor="t">
            <a:normAutofit/>
          </a:bodyPr>
          <a:lstStyle/>
          <a:p>
            <a:r>
              <a:rPr lang="de-AT" sz="3200" dirty="0"/>
              <a:t>Natürliche Polymere (Biopolymere) </a:t>
            </a:r>
            <a:endParaRPr lang="aa-ET" sz="3200" dirty="0"/>
          </a:p>
        </p:txBody>
      </p:sp>
      <p:pic>
        <p:nvPicPr>
          <p:cNvPr id="5" name="Picture 4" descr="A picture containing diagram&#10;&#10;Description automatically generated">
            <a:extLst>
              <a:ext uri="{FF2B5EF4-FFF2-40B4-BE49-F238E27FC236}">
                <a16:creationId xmlns:a16="http://schemas.microsoft.com/office/drawing/2014/main" id="{7C7D4558-701F-65C0-D6AC-AE93FFEE3106}"/>
              </a:ext>
            </a:extLst>
          </p:cNvPr>
          <p:cNvPicPr>
            <a:picLocks noChangeAspect="1"/>
          </p:cNvPicPr>
          <p:nvPr/>
        </p:nvPicPr>
        <p:blipFill rotWithShape="1">
          <a:blip r:embed="rId2">
            <a:extLst>
              <a:ext uri="{28A0092B-C50C-407E-A947-70E740481C1C}">
                <a14:useLocalDpi xmlns:a14="http://schemas.microsoft.com/office/drawing/2010/main" val="0"/>
              </a:ext>
            </a:extLst>
          </a:blip>
          <a:srcRect r="13912"/>
          <a:stretch/>
        </p:blipFill>
        <p:spPr>
          <a:xfrm>
            <a:off x="-1" y="10"/>
            <a:ext cx="5151179" cy="6857990"/>
          </a:xfrm>
          <a:prstGeom prst="rect">
            <a:avLst/>
          </a:prstGeom>
        </p:spPr>
      </p:pic>
      <p:cxnSp>
        <p:nvCxnSpPr>
          <p:cNvPr id="10" name="Straight Connector 9">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37FF3D-98C5-E51D-2E40-CD22F4F050AB}"/>
              </a:ext>
            </a:extLst>
          </p:cNvPr>
          <p:cNvSpPr>
            <a:spLocks noGrp="1"/>
          </p:cNvSpPr>
          <p:nvPr>
            <p:ph idx="1"/>
          </p:nvPr>
        </p:nvSpPr>
        <p:spPr>
          <a:xfrm>
            <a:off x="5868557" y="2551176"/>
            <a:ext cx="5444382" cy="3591207"/>
          </a:xfrm>
        </p:spPr>
        <p:txBody>
          <a:bodyPr>
            <a:normAutofit/>
          </a:bodyPr>
          <a:lstStyle/>
          <a:p>
            <a:pPr marL="0" indent="0">
              <a:buNone/>
            </a:pPr>
            <a:r>
              <a:rPr lang="de-AT" sz="2000" dirty="0"/>
              <a:t>Natürliche Polymere (Biopolymere) werden von lebenden Organismen hergestellt. </a:t>
            </a:r>
          </a:p>
          <a:p>
            <a:pPr marL="0" indent="0">
              <a:buNone/>
            </a:pPr>
            <a:r>
              <a:rPr lang="de-AT" sz="2000" dirty="0"/>
              <a:t>Dazu gehören Zellulose, Gummi und Chitin, aus dem Gliederfüßer ihr Skelett bauen. </a:t>
            </a:r>
            <a:endParaRPr lang="aa-ET" sz="2000" dirty="0"/>
          </a:p>
        </p:txBody>
      </p:sp>
    </p:spTree>
    <p:extLst>
      <p:ext uri="{BB962C8B-B14F-4D97-AF65-F5344CB8AC3E}">
        <p14:creationId xmlns:p14="http://schemas.microsoft.com/office/powerpoint/2010/main" val="1370996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92D9-ADE3-F396-8FFF-6289209EA68F}"/>
              </a:ext>
            </a:extLst>
          </p:cNvPr>
          <p:cNvSpPr>
            <a:spLocks noGrp="1"/>
          </p:cNvSpPr>
          <p:nvPr>
            <p:ph type="title"/>
          </p:nvPr>
        </p:nvSpPr>
        <p:spPr>
          <a:xfrm>
            <a:off x="800100" y="3822610"/>
            <a:ext cx="4229100" cy="2255461"/>
          </a:xfrm>
        </p:spPr>
        <p:txBody>
          <a:bodyPr anchor="t">
            <a:normAutofit/>
          </a:bodyPr>
          <a:lstStyle/>
          <a:p>
            <a:r>
              <a:rPr lang="de-AT" sz="3200" dirty="0"/>
              <a:t>Synthetische Polymere </a:t>
            </a:r>
            <a:endParaRPr lang="aa-ET" sz="3200" dirty="0"/>
          </a:p>
        </p:txBody>
      </p:sp>
      <p:pic>
        <p:nvPicPr>
          <p:cNvPr id="5" name="Picture 4" descr="A diagram of a molecule&#10;&#10;Description automatically generated with low confidence">
            <a:extLst>
              <a:ext uri="{FF2B5EF4-FFF2-40B4-BE49-F238E27FC236}">
                <a16:creationId xmlns:a16="http://schemas.microsoft.com/office/drawing/2014/main" id="{8D12FA58-CCBE-EF74-2543-21AA4E399290}"/>
              </a:ext>
            </a:extLst>
          </p:cNvPr>
          <p:cNvPicPr>
            <a:picLocks noChangeAspect="1"/>
          </p:cNvPicPr>
          <p:nvPr/>
        </p:nvPicPr>
        <p:blipFill rotWithShape="1">
          <a:blip r:embed="rId2">
            <a:extLst>
              <a:ext uri="{28A0092B-C50C-407E-A947-70E740481C1C}">
                <a14:useLocalDpi xmlns:a14="http://schemas.microsoft.com/office/drawing/2010/main" val="0"/>
              </a:ext>
            </a:extLst>
          </a:blip>
          <a:srcRect t="18170" b="24579"/>
          <a:stretch/>
        </p:blipFill>
        <p:spPr>
          <a:xfrm>
            <a:off x="866422" y="-1"/>
            <a:ext cx="10459156" cy="3517995"/>
          </a:xfrm>
          <a:prstGeom prst="rect">
            <a:avLst/>
          </a:prstGeom>
        </p:spPr>
      </p:pic>
      <p:cxnSp>
        <p:nvCxnSpPr>
          <p:cNvPr id="30" name="Straight Connector 19">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6422" y="3517997"/>
            <a:ext cx="1045915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C4DFB5E-BA4C-416C-51FD-94CEB7AB4FCB}"/>
              </a:ext>
            </a:extLst>
          </p:cNvPr>
          <p:cNvSpPr>
            <a:spLocks noGrp="1"/>
          </p:cNvSpPr>
          <p:nvPr>
            <p:ph idx="1"/>
          </p:nvPr>
        </p:nvSpPr>
        <p:spPr>
          <a:xfrm>
            <a:off x="4864308" y="3854885"/>
            <a:ext cx="6489491" cy="2384552"/>
          </a:xfrm>
        </p:spPr>
        <p:txBody>
          <a:bodyPr>
            <a:normAutofit/>
          </a:bodyPr>
          <a:lstStyle/>
          <a:p>
            <a:pPr marL="0" indent="0">
              <a:buNone/>
            </a:pPr>
            <a:r>
              <a:rPr lang="de-AT" sz="2000" dirty="0"/>
              <a:t>Synthetische Polymere sind eine Erfindung des Menschen und die Hauptbestandteile nicht nur von Kunststoffen, sondern auch von Klebstoffen, Farben und Lacken. </a:t>
            </a:r>
          </a:p>
          <a:p>
            <a:pPr marL="0" indent="0">
              <a:buNone/>
            </a:pPr>
            <a:r>
              <a:rPr lang="de-AT" sz="2000" dirty="0"/>
              <a:t>Synthetische Polymere wie Kunststoffe werden aus fossilen Brennstoffen wie Kohle, Gas und Öl gewonnen, die in der geologischen Vergangenheit aus den Überresten toter Organismen entstanden sind. </a:t>
            </a:r>
            <a:endParaRPr lang="aa-ET" sz="1900" dirty="0"/>
          </a:p>
        </p:txBody>
      </p:sp>
    </p:spTree>
    <p:extLst>
      <p:ext uri="{BB962C8B-B14F-4D97-AF65-F5344CB8AC3E}">
        <p14:creationId xmlns:p14="http://schemas.microsoft.com/office/powerpoint/2010/main" val="276116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1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13">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89BE29-74FB-65BA-6D27-C6E94230F0B8}"/>
              </a:ext>
            </a:extLst>
          </p:cNvPr>
          <p:cNvSpPr>
            <a:spLocks noGrp="1"/>
          </p:cNvSpPr>
          <p:nvPr>
            <p:ph type="title"/>
          </p:nvPr>
        </p:nvSpPr>
        <p:spPr>
          <a:xfrm>
            <a:off x="1123356" y="1188637"/>
            <a:ext cx="9984615" cy="1597228"/>
          </a:xfrm>
        </p:spPr>
        <p:txBody>
          <a:bodyPr>
            <a:normAutofit/>
          </a:bodyPr>
          <a:lstStyle/>
          <a:p>
            <a:r>
              <a:rPr lang="en-GB" sz="6000" dirty="0" err="1"/>
              <a:t>Modifizierte</a:t>
            </a:r>
            <a:r>
              <a:rPr lang="en-GB" sz="6000" dirty="0"/>
              <a:t> </a:t>
            </a:r>
            <a:r>
              <a:rPr lang="en-GB" sz="6000" dirty="0" err="1"/>
              <a:t>Polymere</a:t>
            </a:r>
            <a:endParaRPr lang="aa-ET" sz="6000" dirty="0"/>
          </a:p>
        </p:txBody>
      </p:sp>
      <p:pic>
        <p:nvPicPr>
          <p:cNvPr id="5" name="Picture 4" descr="A picture containing diagram, origami, sketch, pattern&#10;&#10;Description automatically generated">
            <a:extLst>
              <a:ext uri="{FF2B5EF4-FFF2-40B4-BE49-F238E27FC236}">
                <a16:creationId xmlns:a16="http://schemas.microsoft.com/office/drawing/2014/main" id="{D8C90A40-2453-7D9A-5C4A-360BB9B80ECB}"/>
              </a:ext>
            </a:extLst>
          </p:cNvPr>
          <p:cNvPicPr>
            <a:picLocks noChangeAspect="1"/>
          </p:cNvPicPr>
          <p:nvPr/>
        </p:nvPicPr>
        <p:blipFill rotWithShape="1">
          <a:blip r:embed="rId2">
            <a:extLst>
              <a:ext uri="{28A0092B-C50C-407E-A947-70E740481C1C}">
                <a14:useLocalDpi xmlns:a14="http://schemas.microsoft.com/office/drawing/2010/main" val="0"/>
              </a:ext>
            </a:extLst>
          </a:blip>
          <a:srcRect l="10891" r="35283" b="-1"/>
          <a:stretch/>
        </p:blipFill>
        <p:spPr>
          <a:xfrm>
            <a:off x="1123357" y="3018327"/>
            <a:ext cx="3533985" cy="2728198"/>
          </a:xfrm>
          <a:prstGeom prst="rect">
            <a:avLst/>
          </a:prstGeom>
        </p:spPr>
      </p:pic>
      <p:sp>
        <p:nvSpPr>
          <p:cNvPr id="3" name="Content Placeholder 2">
            <a:extLst>
              <a:ext uri="{FF2B5EF4-FFF2-40B4-BE49-F238E27FC236}">
                <a16:creationId xmlns:a16="http://schemas.microsoft.com/office/drawing/2014/main" id="{425AC8C6-B824-6B81-7D43-B313C64764CF}"/>
              </a:ext>
            </a:extLst>
          </p:cNvPr>
          <p:cNvSpPr>
            <a:spLocks noGrp="1"/>
          </p:cNvSpPr>
          <p:nvPr>
            <p:ph idx="1"/>
          </p:nvPr>
        </p:nvSpPr>
        <p:spPr>
          <a:xfrm>
            <a:off x="5255259" y="2998278"/>
            <a:ext cx="5072963" cy="2728198"/>
          </a:xfrm>
        </p:spPr>
        <p:txBody>
          <a:bodyPr anchor="t">
            <a:normAutofit/>
          </a:bodyPr>
          <a:lstStyle/>
          <a:p>
            <a:pPr marL="0" indent="0">
              <a:buNone/>
            </a:pPr>
            <a:r>
              <a:rPr lang="de-AT" sz="2000" dirty="0"/>
              <a:t>Die dritte Gruppe sind modifizierte Polymere, d. h. künstlich veränderte natürliche Polymere. (OECD: 2022, </a:t>
            </a:r>
            <a:r>
              <a:rPr lang="de-AT" sz="2000" u="sng" dirty="0">
                <a:hlinkClick r:id="rId3"/>
              </a:rPr>
              <a:t>Quelle</a:t>
            </a:r>
            <a:r>
              <a:rPr lang="de-AT" sz="2000" dirty="0"/>
              <a:t>). </a:t>
            </a:r>
          </a:p>
          <a:p>
            <a:pPr marL="0" indent="0">
              <a:buNone/>
            </a:pPr>
            <a:r>
              <a:rPr lang="de-DE" sz="2000" dirty="0"/>
              <a:t>Die Modifizierung von Polymermaterialien impliziert physikalische oder chemische Reaktionen, die funktionelle Gruppen hinzufügen und somit eine Veränderung der Reaktivität auslösen (</a:t>
            </a:r>
            <a:r>
              <a:rPr lang="de-DE" sz="2000" dirty="0" err="1"/>
              <a:t>Nemani</a:t>
            </a:r>
            <a:r>
              <a:rPr lang="de-DE" sz="2000" dirty="0"/>
              <a:t> et al., 2018).</a:t>
            </a:r>
            <a:endParaRPr lang="aa-ET" sz="2000" dirty="0"/>
          </a:p>
        </p:txBody>
      </p:sp>
    </p:spTree>
    <p:extLst>
      <p:ext uri="{BB962C8B-B14F-4D97-AF65-F5344CB8AC3E}">
        <p14:creationId xmlns:p14="http://schemas.microsoft.com/office/powerpoint/2010/main" val="1479540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4D44D-63CA-CE37-7ECC-88DD44464111}"/>
              </a:ext>
            </a:extLst>
          </p:cNvPr>
          <p:cNvSpPr>
            <a:spLocks noGrp="1"/>
          </p:cNvSpPr>
          <p:nvPr>
            <p:ph type="title"/>
          </p:nvPr>
        </p:nvSpPr>
        <p:spPr>
          <a:xfrm>
            <a:off x="572493" y="238539"/>
            <a:ext cx="11018520" cy="1434415"/>
          </a:xfrm>
        </p:spPr>
        <p:txBody>
          <a:bodyPr anchor="b">
            <a:normAutofit/>
          </a:bodyPr>
          <a:lstStyle/>
          <a:p>
            <a:r>
              <a:rPr lang="en-GB" sz="5400" dirty="0" err="1"/>
              <a:t>Plastiktüte</a:t>
            </a:r>
            <a:r>
              <a:rPr lang="en-GB" sz="5400" dirty="0"/>
              <a:t> (D) – </a:t>
            </a:r>
            <a:r>
              <a:rPr lang="en-GB" sz="5400" dirty="0" err="1"/>
              <a:t>Plastiksackerl</a:t>
            </a:r>
            <a:r>
              <a:rPr lang="en-GB" sz="5400" dirty="0"/>
              <a:t> (Ö)</a:t>
            </a:r>
            <a:endParaRPr lang="aa-ET" sz="5400" dirty="0"/>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1689B442-CA47-AA69-07F9-47D83E2C25CD}"/>
              </a:ext>
            </a:extLst>
          </p:cNvPr>
          <p:cNvSpPr>
            <a:spLocks noGrp="1"/>
          </p:cNvSpPr>
          <p:nvPr>
            <p:ph idx="1"/>
          </p:nvPr>
        </p:nvSpPr>
        <p:spPr>
          <a:xfrm>
            <a:off x="572493" y="2071316"/>
            <a:ext cx="6713552" cy="4119172"/>
          </a:xfrm>
        </p:spPr>
        <p:txBody>
          <a:bodyPr anchor="t">
            <a:normAutofit/>
          </a:bodyPr>
          <a:lstStyle/>
          <a:p>
            <a:pPr algn="just">
              <a:spcAft>
                <a:spcPts val="800"/>
              </a:spcAft>
            </a:pPr>
            <a:r>
              <a:rPr lang="de-DE" sz="2000" dirty="0"/>
              <a:t>Die Plastiktüte/das </a:t>
            </a:r>
            <a:r>
              <a:rPr lang="de-DE" sz="2000" dirty="0" err="1"/>
              <a:t>Plastiksackerl</a:t>
            </a:r>
            <a:r>
              <a:rPr lang="de-DE" sz="2000" dirty="0"/>
              <a:t> ist eigentlich eine wasserdichte, wiederverwendbare, leichte Tasche, die mehr als das 1.000-fache ihres Eigengewichts tragen kann und trotzdem so klein gefaltet werden kann, dass sie in eine Tasche passt (</a:t>
            </a:r>
            <a:r>
              <a:rPr lang="de-DE" sz="2000" dirty="0" err="1"/>
              <a:t>Freinkel</a:t>
            </a:r>
            <a:r>
              <a:rPr lang="de-DE" sz="2000" dirty="0"/>
              <a:t>, 2011,</a:t>
            </a:r>
            <a:r>
              <a:rPr lang="en-GB" sz="2000" dirty="0"/>
              <a:t> </a:t>
            </a:r>
            <a:r>
              <a:rPr lang="en-GB" sz="1900" u="sng" dirty="0" err="1">
                <a:effectLst/>
                <a:latin typeface="+mj-lt"/>
                <a:ea typeface="Calibri" panose="020F0502020204030204" pitchFamily="34" charset="0"/>
                <a:cs typeface="Times New Roman" panose="02020603050405020304" pitchFamily="18" charset="0"/>
                <a:hlinkClick r:id="rId2"/>
              </a:rPr>
              <a:t>Quelle</a:t>
            </a:r>
            <a:r>
              <a:rPr lang="en-GB" sz="19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1900" dirty="0">
              <a:effectLst/>
              <a:latin typeface="Calibri" panose="020F0502020204030204" pitchFamily="34" charset="0"/>
              <a:ea typeface="Calibri" panose="020F0502020204030204" pitchFamily="34" charset="0"/>
              <a:cs typeface="Times New Roman" panose="02020603050405020304" pitchFamily="18" charset="0"/>
            </a:endParaRPr>
          </a:p>
          <a:p>
            <a:r>
              <a:rPr lang="de-AT" sz="2000" dirty="0"/>
              <a:t>Der </a:t>
            </a:r>
            <a:r>
              <a:rPr lang="de-AT" sz="2000"/>
              <a:t>Erfinder war </a:t>
            </a:r>
            <a:r>
              <a:rPr lang="de-AT" sz="2000" dirty="0"/>
              <a:t>Sten Gustav </a:t>
            </a:r>
            <a:r>
              <a:rPr lang="de-AT" sz="2000" dirty="0" err="1"/>
              <a:t>Thulin</a:t>
            </a:r>
            <a:r>
              <a:rPr lang="de-AT" sz="2000" dirty="0"/>
              <a:t>, ein schwedischer Ingenieur, der seine Erfindung 1959 aus Gründen des Umweltschutzes konzipierte und patentieren ließ. Bis dahin verursachte die weit verbreitete Verwendung von Papiertüten die Abholzung der Wälder und Plastiktüten waren eine ideale Alternative - vorausgesetzt, sie werden viele Jahre lang wiederverwendet.</a:t>
            </a:r>
          </a:p>
          <a:p>
            <a:endParaRPr lang="en-US" sz="1900" dirty="0"/>
          </a:p>
        </p:txBody>
      </p:sp>
      <p:pic>
        <p:nvPicPr>
          <p:cNvPr id="4" name="Content Placeholder 3" descr="A green plastic bag on a yellow background&#10;&#10;Description automatically generated">
            <a:extLst>
              <a:ext uri="{FF2B5EF4-FFF2-40B4-BE49-F238E27FC236}">
                <a16:creationId xmlns:a16="http://schemas.microsoft.com/office/drawing/2014/main" id="{E8BAC305-8115-94CD-5B6F-AE8C1D55DEE7}"/>
              </a:ext>
            </a:extLst>
          </p:cNvPr>
          <p:cNvPicPr>
            <a:picLocks noChangeAspect="1"/>
          </p:cNvPicPr>
          <p:nvPr/>
        </p:nvPicPr>
        <p:blipFill rotWithShape="1">
          <a:blip r:embed="rId3"/>
          <a:srcRect r="3494" b="-1"/>
          <a:stretch/>
        </p:blipFill>
        <p:spPr>
          <a:xfrm>
            <a:off x="7675658" y="2093976"/>
            <a:ext cx="3941064" cy="4096512"/>
          </a:xfrm>
          <a:prstGeom prst="rect">
            <a:avLst/>
          </a:prstGeom>
        </p:spPr>
      </p:pic>
    </p:spTree>
    <p:extLst>
      <p:ext uri="{BB962C8B-B14F-4D97-AF65-F5344CB8AC3E}">
        <p14:creationId xmlns:p14="http://schemas.microsoft.com/office/powerpoint/2010/main" val="4168015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BCEF2-67DD-443E-007E-ED0E2455AB8E}"/>
              </a:ext>
            </a:extLst>
          </p:cNvPr>
          <p:cNvSpPr>
            <a:spLocks noGrp="1"/>
          </p:cNvSpPr>
          <p:nvPr>
            <p:ph type="title"/>
          </p:nvPr>
        </p:nvSpPr>
        <p:spPr>
          <a:xfrm>
            <a:off x="4572001" y="601744"/>
            <a:ext cx="6781800" cy="1338696"/>
          </a:xfrm>
        </p:spPr>
        <p:txBody>
          <a:bodyPr>
            <a:normAutofit/>
          </a:bodyPr>
          <a:lstStyle/>
          <a:p>
            <a:r>
              <a:rPr lang="en-GB" dirty="0" err="1"/>
              <a:t>Technische</a:t>
            </a:r>
            <a:r>
              <a:rPr lang="en-GB" dirty="0"/>
              <a:t> und </a:t>
            </a:r>
            <a:r>
              <a:rPr lang="en-GB" dirty="0" err="1"/>
              <a:t>kulturelle</a:t>
            </a:r>
            <a:r>
              <a:rPr lang="en-GB" dirty="0"/>
              <a:t> Analyse</a:t>
            </a:r>
            <a:endParaRPr lang="aa-ET" dirty="0"/>
          </a:p>
        </p:txBody>
      </p:sp>
      <p:pic>
        <p:nvPicPr>
          <p:cNvPr id="5" name="Picture 4" descr="A picture containing concert, darkness, music&#10;&#10;Description automatically generated">
            <a:extLst>
              <a:ext uri="{FF2B5EF4-FFF2-40B4-BE49-F238E27FC236}">
                <a16:creationId xmlns:a16="http://schemas.microsoft.com/office/drawing/2014/main" id="{CCD1ACFA-38A9-1301-8382-52CD1A07E92E}"/>
              </a:ext>
            </a:extLst>
          </p:cNvPr>
          <p:cNvPicPr>
            <a:picLocks noChangeAspect="1"/>
          </p:cNvPicPr>
          <p:nvPr/>
        </p:nvPicPr>
        <p:blipFill rotWithShape="1">
          <a:blip r:embed="rId2">
            <a:extLst>
              <a:ext uri="{28A0092B-C50C-407E-A947-70E740481C1C}">
                <a14:useLocalDpi xmlns:a14="http://schemas.microsoft.com/office/drawing/2010/main" val="0"/>
              </a:ext>
            </a:extLst>
          </a:blip>
          <a:srcRect l="38892" r="20046"/>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81A3268B-5C38-7035-04FF-38269F323377}"/>
              </a:ext>
            </a:extLst>
          </p:cNvPr>
          <p:cNvSpPr>
            <a:spLocks noGrp="1"/>
          </p:cNvSpPr>
          <p:nvPr>
            <p:ph idx="1"/>
          </p:nvPr>
        </p:nvSpPr>
        <p:spPr>
          <a:xfrm>
            <a:off x="4572001" y="2201957"/>
            <a:ext cx="7225258" cy="4566101"/>
          </a:xfrm>
        </p:spPr>
        <p:txBody>
          <a:bodyPr anchor="t">
            <a:normAutofit lnSpcReduction="10000"/>
          </a:bodyPr>
          <a:lstStyle/>
          <a:p>
            <a:pPr marL="0" indent="0">
              <a:buNone/>
            </a:pPr>
            <a:r>
              <a:rPr lang="de-AT" sz="1600" dirty="0"/>
              <a:t>Nach </a:t>
            </a:r>
            <a:r>
              <a:rPr lang="de-AT" sz="1600" dirty="0" err="1"/>
              <a:t>Kuijpers</a:t>
            </a:r>
            <a:r>
              <a:rPr lang="de-AT" sz="1600" dirty="0"/>
              <a:t> (</a:t>
            </a:r>
            <a:r>
              <a:rPr lang="de-AT" sz="1600" u="sng" dirty="0">
                <a:hlinkClick r:id="rId3"/>
              </a:rPr>
              <a:t>Quelle</a:t>
            </a:r>
            <a:r>
              <a:rPr lang="de-AT" sz="1600" dirty="0"/>
              <a:t>) gibt es zwei Möglichkeiten Dinge zu verstehen: durch technische oder kulturelle Analyse. </a:t>
            </a:r>
          </a:p>
          <a:p>
            <a:pPr marL="0" indent="0">
              <a:buNone/>
            </a:pPr>
            <a:r>
              <a:rPr lang="de-AT" sz="1600" b="1" dirty="0"/>
              <a:t>Die technische Analyse</a:t>
            </a:r>
            <a:r>
              <a:rPr lang="de-AT" sz="1600" dirty="0"/>
              <a:t>, die von </a:t>
            </a:r>
            <a:r>
              <a:rPr lang="de-AT" sz="1600" dirty="0" err="1"/>
              <a:t>Wissenschaftler:innen</a:t>
            </a:r>
            <a:r>
              <a:rPr lang="de-AT" sz="1600" dirty="0"/>
              <a:t> Lebenszyklusanalyse (LCA) genannt wird, bestimmt, </a:t>
            </a:r>
          </a:p>
          <a:p>
            <a:r>
              <a:rPr lang="de-AT" sz="1600" dirty="0"/>
              <a:t>woraus und wie viel Dinge hergestellt werden und</a:t>
            </a:r>
          </a:p>
          <a:p>
            <a:r>
              <a:rPr lang="de-AT" sz="1600" dirty="0"/>
              <a:t>wie viel Energie und Emissionen für die Herstellung eines Produkts, seinen Transport, seine Verwendung, sein Recycling oder seine Zerstörung erforderlich sind. </a:t>
            </a:r>
          </a:p>
          <a:p>
            <a:pPr marL="0" indent="0">
              <a:buNone/>
            </a:pPr>
            <a:r>
              <a:rPr lang="de-AT" sz="1600" b="1" dirty="0"/>
              <a:t>Die kulturelle Analyse</a:t>
            </a:r>
            <a:r>
              <a:rPr lang="de-AT" sz="1600" dirty="0"/>
              <a:t> hingegen untersucht, </a:t>
            </a:r>
          </a:p>
          <a:p>
            <a:r>
              <a:rPr lang="de-AT" sz="1600" dirty="0"/>
              <a:t>was wir mit Gegenständen tun und was sie für uns bedeuten. </a:t>
            </a:r>
          </a:p>
          <a:p>
            <a:pPr marL="0" indent="0">
              <a:buNone/>
            </a:pPr>
            <a:r>
              <a:rPr lang="de-AT" sz="1600" dirty="0"/>
              <a:t>Objekte können auch eine kulturelle Biografie haben - ungeschriebene kulturelle Regeln, die bestimmen, wie wir mit bestimmten Objekten umgehen. </a:t>
            </a:r>
          </a:p>
          <a:p>
            <a:pPr marL="0" indent="0">
              <a:buNone/>
            </a:pPr>
            <a:r>
              <a:rPr lang="de-AT" sz="1600" dirty="0"/>
              <a:t>Haben Sie sich schon einmal gefragt, warum manche Gegenstände - z. B. ein Ehering oder ein Instrument eines berühmten Künstlers - eine enorme Bedeutung haben, während wir anderen fast keine Aufmerksamkeit schenken? </a:t>
            </a:r>
          </a:p>
          <a:p>
            <a:pPr marL="0" indent="0">
              <a:buNone/>
            </a:pPr>
            <a:r>
              <a:rPr lang="de-AT" sz="1600" dirty="0"/>
              <a:t>Die kulturelle Biografie der Plastiktüte und fast aller einfachen Plastikverpackungen ist fadenscheinig. Sie hat keinen Wert - weder kommerziell noch biografisch.</a:t>
            </a:r>
          </a:p>
          <a:p>
            <a:endParaRPr lang="aa-ET" sz="1300" dirty="0"/>
          </a:p>
        </p:txBody>
      </p:sp>
    </p:spTree>
    <p:extLst>
      <p:ext uri="{BB962C8B-B14F-4D97-AF65-F5344CB8AC3E}">
        <p14:creationId xmlns:p14="http://schemas.microsoft.com/office/powerpoint/2010/main" val="2578504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nhaltsplatzhalter 8" descr="Ein Bild, das Text, Screenshot, Design enthält.&#10;&#10;Automatisch generierte Beschreibung">
            <a:extLst>
              <a:ext uri="{FF2B5EF4-FFF2-40B4-BE49-F238E27FC236}">
                <a16:creationId xmlns:a16="http://schemas.microsoft.com/office/drawing/2014/main" id="{07D8CB0D-6ECD-8FAF-AF83-9EABCBDAF39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620" r="1" b="1"/>
          <a:stretch/>
        </p:blipFill>
        <p:spPr>
          <a:xfrm>
            <a:off x="3947886" y="1777624"/>
            <a:ext cx="7869287" cy="4184992"/>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a:effectLst>
            <a:glow rad="127000">
              <a:schemeClr val="bg2">
                <a:lumMod val="75000"/>
              </a:schemeClr>
            </a:glow>
            <a:outerShdw blurRad="50800" dist="50800" dir="5400000" algn="ctr" rotWithShape="0">
              <a:schemeClr val="bg2">
                <a:lumMod val="75000"/>
              </a:schemeClr>
            </a:outerShdw>
          </a:effectLst>
        </p:spPr>
      </p:pic>
      <p:sp>
        <p:nvSpPr>
          <p:cNvPr id="3" name="Textfeld 2">
            <a:extLst>
              <a:ext uri="{FF2B5EF4-FFF2-40B4-BE49-F238E27FC236}">
                <a16:creationId xmlns:a16="http://schemas.microsoft.com/office/drawing/2014/main" id="{4D59744B-09EE-7861-9787-13ADD4D5FF72}"/>
              </a:ext>
            </a:extLst>
          </p:cNvPr>
          <p:cNvSpPr txBox="1"/>
          <p:nvPr/>
        </p:nvSpPr>
        <p:spPr>
          <a:xfrm>
            <a:off x="224925" y="568550"/>
            <a:ext cx="10687914" cy="1446550"/>
          </a:xfrm>
          <a:prstGeom prst="rect">
            <a:avLst/>
          </a:prstGeom>
          <a:noFill/>
        </p:spPr>
        <p:txBody>
          <a:bodyPr wrap="square">
            <a:spAutoFit/>
          </a:bodyPr>
          <a:lstStyle/>
          <a:p>
            <a:r>
              <a:rPr lang="en-US" sz="4400" dirty="0" err="1">
                <a:latin typeface="+mj-lt"/>
                <a:ea typeface="+mj-ea"/>
                <a:cs typeface="+mj-cs"/>
              </a:rPr>
              <a:t>Kunststoffarten</a:t>
            </a:r>
            <a:r>
              <a:rPr lang="en-US" sz="4400" dirty="0">
                <a:latin typeface="+mj-lt"/>
                <a:ea typeface="+mj-ea"/>
                <a:cs typeface="+mj-cs"/>
              </a:rPr>
              <a:t> und </a:t>
            </a:r>
            <a:r>
              <a:rPr lang="en-US" sz="4400" dirty="0" err="1">
                <a:latin typeface="+mj-lt"/>
                <a:ea typeface="+mj-ea"/>
                <a:cs typeface="+mj-cs"/>
              </a:rPr>
              <a:t>entsprechende</a:t>
            </a:r>
            <a:r>
              <a:rPr lang="en-US" sz="4400" dirty="0">
                <a:latin typeface="+mj-lt"/>
                <a:ea typeface="+mj-ea"/>
                <a:cs typeface="+mj-cs"/>
              </a:rPr>
              <a:t> </a:t>
            </a:r>
            <a:r>
              <a:rPr lang="en-US" sz="4400" dirty="0" err="1">
                <a:latin typeface="+mj-lt"/>
                <a:ea typeface="+mj-ea"/>
                <a:cs typeface="+mj-cs"/>
              </a:rPr>
              <a:t>Bezeichnungen</a:t>
            </a:r>
            <a:endParaRPr lang="en-GB" sz="4400" dirty="0">
              <a:latin typeface="+mj-lt"/>
              <a:ea typeface="+mj-ea"/>
              <a:cs typeface="+mj-cs"/>
            </a:endParaRPr>
          </a:p>
        </p:txBody>
      </p:sp>
    </p:spTree>
    <p:extLst>
      <p:ext uri="{BB962C8B-B14F-4D97-AF65-F5344CB8AC3E}">
        <p14:creationId xmlns:p14="http://schemas.microsoft.com/office/powerpoint/2010/main" val="293378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26848-9041-6DAF-5FE9-A10CB089D3CF}"/>
              </a:ext>
            </a:extLst>
          </p:cNvPr>
          <p:cNvSpPr>
            <a:spLocks noGrp="1"/>
          </p:cNvSpPr>
          <p:nvPr>
            <p:ph type="title"/>
          </p:nvPr>
        </p:nvSpPr>
        <p:spPr>
          <a:xfrm>
            <a:off x="481011" y="327025"/>
            <a:ext cx="5324477" cy="1630363"/>
          </a:xfrm>
        </p:spPr>
        <p:txBody>
          <a:bodyPr anchor="b">
            <a:normAutofit/>
          </a:bodyPr>
          <a:lstStyle/>
          <a:p>
            <a:r>
              <a:rPr lang="de-AT" sz="2800" dirty="0"/>
              <a:t>Kunststoffarten - welche sind sicher und welche sollen vermieden werden?</a:t>
            </a:r>
            <a:br>
              <a:rPr lang="aa-ET" sz="2800" dirty="0">
                <a:effectLst/>
                <a:latin typeface="Calibri" panose="020F0502020204030204" pitchFamily="34" charset="0"/>
                <a:ea typeface="Calibri" panose="020F0502020204030204" pitchFamily="34" charset="0"/>
                <a:cs typeface="Times New Roman" panose="02020603050405020304" pitchFamily="18" charset="0"/>
              </a:rPr>
            </a:br>
            <a:endParaRPr lang="aa-ET" sz="2800" dirty="0"/>
          </a:p>
        </p:txBody>
      </p:sp>
      <p:sp>
        <p:nvSpPr>
          <p:cNvPr id="3" name="Content Placeholder 2">
            <a:extLst>
              <a:ext uri="{FF2B5EF4-FFF2-40B4-BE49-F238E27FC236}">
                <a16:creationId xmlns:a16="http://schemas.microsoft.com/office/drawing/2014/main" id="{CAA554EA-6C11-C960-B3EE-B5C1723CC688}"/>
              </a:ext>
            </a:extLst>
          </p:cNvPr>
          <p:cNvSpPr>
            <a:spLocks noGrp="1"/>
          </p:cNvSpPr>
          <p:nvPr>
            <p:ph idx="1"/>
          </p:nvPr>
        </p:nvSpPr>
        <p:spPr>
          <a:xfrm>
            <a:off x="269823" y="2286001"/>
            <a:ext cx="5535665" cy="3919538"/>
          </a:xfrm>
        </p:spPr>
        <p:txBody>
          <a:bodyPr anchor="t">
            <a:normAutofit fontScale="92500"/>
          </a:bodyPr>
          <a:lstStyle/>
          <a:p>
            <a:r>
              <a:rPr lang="de-AT" sz="1800" dirty="0"/>
              <a:t>Die beiden bedenklichsten Arten von Chemikalien in Kunststoffen sind </a:t>
            </a:r>
            <a:r>
              <a:rPr lang="de-AT" sz="1800" dirty="0" err="1"/>
              <a:t>Phthalate</a:t>
            </a:r>
            <a:r>
              <a:rPr lang="de-AT" sz="1800" dirty="0"/>
              <a:t> und </a:t>
            </a:r>
            <a:r>
              <a:rPr lang="de-AT" sz="1800" dirty="0" err="1"/>
              <a:t>Bisphenole</a:t>
            </a:r>
            <a:r>
              <a:rPr lang="de-AT" sz="1800" dirty="0"/>
              <a:t>, die Kunststoffen in der Regel zugesetzt werden, um sie flexibel und weich zu machen (New York Times, </a:t>
            </a:r>
            <a:r>
              <a:rPr lang="de-AT" sz="1800" u="sng" dirty="0">
                <a:hlinkClick r:id="rId2"/>
              </a:rPr>
              <a:t>Quelle</a:t>
            </a:r>
            <a:r>
              <a:rPr lang="de-AT" sz="1800" dirty="0"/>
              <a:t>). </a:t>
            </a:r>
          </a:p>
          <a:p>
            <a:r>
              <a:rPr lang="de-AT" sz="1800" b="1" dirty="0">
                <a:solidFill>
                  <a:schemeClr val="accent4"/>
                </a:solidFill>
              </a:rPr>
              <a:t>1 – PET (</a:t>
            </a:r>
            <a:r>
              <a:rPr lang="de-AT" sz="1800" b="1" dirty="0" err="1">
                <a:solidFill>
                  <a:schemeClr val="accent4"/>
                </a:solidFill>
              </a:rPr>
              <a:t>polyethylene</a:t>
            </a:r>
            <a:r>
              <a:rPr lang="de-AT" sz="1800" b="1" dirty="0">
                <a:solidFill>
                  <a:schemeClr val="accent4"/>
                </a:solidFill>
              </a:rPr>
              <a:t> </a:t>
            </a:r>
            <a:r>
              <a:rPr lang="de-AT" sz="1800" b="1" dirty="0" err="1">
                <a:solidFill>
                  <a:schemeClr val="accent4"/>
                </a:solidFill>
              </a:rPr>
              <a:t>terephthalate</a:t>
            </a:r>
            <a:r>
              <a:rPr lang="de-AT" sz="1800" b="1" dirty="0">
                <a:solidFill>
                  <a:schemeClr val="accent4"/>
                </a:solidFill>
              </a:rPr>
              <a:t>) </a:t>
            </a:r>
            <a:r>
              <a:rPr lang="de-AT" sz="1800" dirty="0"/>
              <a:t>–</a:t>
            </a:r>
            <a:r>
              <a:rPr lang="de-AT" sz="1800" b="1" dirty="0"/>
              <a:t> </a:t>
            </a:r>
            <a:r>
              <a:rPr lang="de-AT" sz="1800" dirty="0"/>
              <a:t>ist der unbestrittene König der Kunststoffe: Ein Material, das fast überall verwendet werden kann. PET wird für die Herstellung von Lebensmittel- und Getränkeverpackungen verwendet, da es leicht ist und gut vor dem Eindringen von Sauerstoff schützt. Obwohl es für den Kontakt mit Lebensmitteln zugelassen ist, ist es für die Gesundheit nicht völlig unbedenklich. Studien haben gezeigt, dass PET-Kunststoff Mikronährstoffe freisetzt, die den menschlichen Hormonhaushalt stören und potenziell krebserregendes Ammonium freisetzen (</a:t>
            </a:r>
            <a:r>
              <a:rPr lang="de-AT" sz="1800" u="sng" dirty="0">
                <a:hlinkClick r:id="rId3"/>
              </a:rPr>
              <a:t>Quelle</a:t>
            </a:r>
            <a:r>
              <a:rPr lang="de-AT" sz="1800" dirty="0"/>
              <a:t>).</a:t>
            </a:r>
          </a:p>
          <a:p>
            <a:pPr marL="0" indent="0">
              <a:buNone/>
            </a:pPr>
            <a:endParaRPr lang="en-US" sz="1800" dirty="0">
              <a:latin typeface="Open Sans" panose="020B0606030504020204" pitchFamily="34" charset="0"/>
              <a:ea typeface="Calibri" panose="020F0502020204030204" pitchFamily="34" charset="0"/>
            </a:endParaRPr>
          </a:p>
        </p:txBody>
      </p:sp>
      <p:pic>
        <p:nvPicPr>
          <p:cNvPr id="4" name="Picture 3" descr="Free photo top view plastic objects arrangement">
            <a:extLst>
              <a:ext uri="{FF2B5EF4-FFF2-40B4-BE49-F238E27FC236}">
                <a16:creationId xmlns:a16="http://schemas.microsoft.com/office/drawing/2014/main" id="{6F2B7A5B-FCF7-DEEE-DF42-5BA5BD2E60D8}"/>
              </a:ext>
            </a:extLst>
          </p:cNvPr>
          <p:cNvPicPr>
            <a:picLocks noChangeAspect="1"/>
          </p:cNvPicPr>
          <p:nvPr/>
        </p:nvPicPr>
        <p:blipFill rotWithShape="1">
          <a:blip r:embed="rId4">
            <a:extLst>
              <a:ext uri="{28A0092B-C50C-407E-A947-70E740481C1C}">
                <a14:useLocalDpi xmlns:a14="http://schemas.microsoft.com/office/drawing/2010/main" val="0"/>
              </a:ext>
            </a:extLst>
          </a:blip>
          <a:srcRect l="21648" r="17742" b="-2"/>
          <a:stretch/>
        </p:blipFill>
        <p:spPr bwMode="auto">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p:spPr>
      </p:pic>
    </p:spTree>
    <p:extLst>
      <p:ext uri="{BB962C8B-B14F-4D97-AF65-F5344CB8AC3E}">
        <p14:creationId xmlns:p14="http://schemas.microsoft.com/office/powerpoint/2010/main" val="3048317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6">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199" y="548464"/>
            <a:ext cx="3807187" cy="1175405"/>
          </a:xfrm>
        </p:spPr>
        <p:txBody>
          <a:bodyPr>
            <a:normAutofit fontScale="90000"/>
          </a:bodyPr>
          <a:lstStyle/>
          <a:p>
            <a:r>
              <a:rPr lang="de-AT" sz="4000" b="1" dirty="0"/>
              <a:t>Kurze Einführung in das Modul</a:t>
            </a:r>
            <a:endParaRPr lang="de-AT" sz="4000" dirty="0"/>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1" y="2962279"/>
            <a:ext cx="3799425" cy="3143241"/>
          </a:xfrm>
        </p:spPr>
        <p:txBody>
          <a:bodyPr>
            <a:normAutofit/>
          </a:bodyPr>
          <a:lstStyle/>
          <a:p>
            <a:r>
              <a:rPr lang="de-DE" sz="2000" dirty="0"/>
              <a:t>Plastik hat die Welt revolutioniert</a:t>
            </a:r>
          </a:p>
          <a:p>
            <a:r>
              <a:rPr lang="en-GB" sz="2000" dirty="0" err="1"/>
              <a:t>Leben</a:t>
            </a:r>
            <a:r>
              <a:rPr lang="en-GB" sz="2000" dirty="0"/>
              <a:t> </a:t>
            </a:r>
            <a:r>
              <a:rPr lang="en-GB" sz="2000" dirty="0" err="1"/>
              <a:t>im</a:t>
            </a:r>
            <a:r>
              <a:rPr lang="en-GB" sz="2000" dirty="0"/>
              <a:t> </a:t>
            </a:r>
            <a:r>
              <a:rPr lang="en-GB" sz="2000" dirty="0" err="1"/>
              <a:t>Plastikzeitalter</a:t>
            </a:r>
            <a:r>
              <a:rPr lang="en-GB" sz="2000" dirty="0"/>
              <a:t> </a:t>
            </a:r>
          </a:p>
          <a:p>
            <a:r>
              <a:rPr lang="de-DE" sz="2000" dirty="0"/>
              <a:t>Negative Auswirkungen von Plastik auf die Umwelt (Luft, Wasser, Boden) und auf die Gesundheit der Menschen</a:t>
            </a:r>
            <a:endParaRPr lang="el-GR" sz="2000" dirty="0"/>
          </a:p>
        </p:txBody>
      </p:sp>
      <p:pic>
        <p:nvPicPr>
          <p:cNvPr id="4" name="Picture 3" descr="blue labeled plastic bottles">
            <a:extLst>
              <a:ext uri="{FF2B5EF4-FFF2-40B4-BE49-F238E27FC236}">
                <a16:creationId xmlns:a16="http://schemas.microsoft.com/office/drawing/2014/main" id="{75C5FF97-2B6C-DDA1-A2D2-EB43001613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730" r="10731"/>
          <a:stretch/>
        </p:blipFill>
        <p:spPr bwMode="auto">
          <a:xfrm>
            <a:off x="5010386" y="10"/>
            <a:ext cx="7181613" cy="6857990"/>
          </a:xfrm>
          <a:prstGeom prst="rect">
            <a:avLst/>
          </a:prstGeom>
          <a:noFill/>
          <a:effectLst/>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953271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EBFE2-5494-A8FF-BC91-98BE03464FC8}"/>
              </a:ext>
            </a:extLst>
          </p:cNvPr>
          <p:cNvSpPr>
            <a:spLocks noGrp="1"/>
          </p:cNvSpPr>
          <p:nvPr>
            <p:ph type="title"/>
          </p:nvPr>
        </p:nvSpPr>
        <p:spPr>
          <a:xfrm>
            <a:off x="838200" y="365125"/>
            <a:ext cx="10515600" cy="1325563"/>
          </a:xfrm>
        </p:spPr>
        <p:txBody>
          <a:bodyPr>
            <a:normAutofit/>
          </a:bodyPr>
          <a:lstStyle/>
          <a:p>
            <a:r>
              <a:rPr lang="en-GB" sz="5400" dirty="0" err="1"/>
              <a:t>Verschieden</a:t>
            </a:r>
            <a:r>
              <a:rPr lang="en-GB" sz="5400" dirty="0"/>
              <a:t> </a:t>
            </a:r>
            <a:r>
              <a:rPr lang="en-GB" sz="5400" dirty="0" err="1"/>
              <a:t>Kunststoffarten</a:t>
            </a:r>
            <a:endParaRPr lang="aa-ET" sz="5400" dirty="0"/>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B1862E-CB02-C466-C113-F590DF6052D6}"/>
              </a:ext>
            </a:extLst>
          </p:cNvPr>
          <p:cNvSpPr txBox="1"/>
          <p:nvPr/>
        </p:nvSpPr>
        <p:spPr>
          <a:xfrm>
            <a:off x="572295" y="2688032"/>
            <a:ext cx="5731419" cy="3593035"/>
          </a:xfrm>
          <a:prstGeom prst="rect">
            <a:avLst/>
          </a:prstGeom>
          <a:noFill/>
        </p:spPr>
        <p:txBody>
          <a:bodyPr wrap="square">
            <a:spAutoFit/>
          </a:bodyPr>
          <a:lstStyle/>
          <a:p>
            <a:r>
              <a:rPr lang="de-AT" sz="1600" dirty="0">
                <a:solidFill>
                  <a:schemeClr val="accent6">
                    <a:lumMod val="75000"/>
                  </a:schemeClr>
                </a:solidFill>
              </a:rPr>
              <a:t>2 – HDPE (high </a:t>
            </a:r>
            <a:r>
              <a:rPr lang="de-AT" sz="1600" dirty="0" err="1">
                <a:solidFill>
                  <a:schemeClr val="accent6">
                    <a:lumMod val="75000"/>
                  </a:schemeClr>
                </a:solidFill>
              </a:rPr>
              <a:t>density</a:t>
            </a:r>
            <a:r>
              <a:rPr lang="de-AT" sz="1600" dirty="0">
                <a:solidFill>
                  <a:schemeClr val="accent6">
                    <a:lumMod val="75000"/>
                  </a:schemeClr>
                </a:solidFill>
              </a:rPr>
              <a:t> </a:t>
            </a:r>
            <a:r>
              <a:rPr lang="de-AT" sz="1600" dirty="0" err="1">
                <a:solidFill>
                  <a:schemeClr val="accent6">
                    <a:lumMod val="75000"/>
                  </a:schemeClr>
                </a:solidFill>
              </a:rPr>
              <a:t>polyethylene</a:t>
            </a:r>
            <a:r>
              <a:rPr lang="de-AT" sz="1600" dirty="0">
                <a:solidFill>
                  <a:schemeClr val="accent6">
                    <a:lumMod val="75000"/>
                  </a:schemeClr>
                </a:solidFill>
              </a:rPr>
              <a:t>) </a:t>
            </a:r>
            <a:r>
              <a:rPr lang="de-AT" sz="1600" dirty="0"/>
              <a:t>– ist eine der sichersten Kunststoffarten und wird hauptsächlich zur Herstellung von Kinderspielzeug, Milchflaschen, Lebensmittelbehältern oder Frischhaltefolie verwendet. Es ist dichter, stärker und dicker als PET und die daraus hergestellten Verpackungen sind recycelbar (</a:t>
            </a:r>
            <a:r>
              <a:rPr lang="de-AT" sz="1600" u="sng" dirty="0">
                <a:hlinkClick r:id="rId2"/>
              </a:rPr>
              <a:t>Quelle</a:t>
            </a:r>
            <a:r>
              <a:rPr lang="de-AT" sz="1600" dirty="0"/>
              <a:t>).</a:t>
            </a:r>
          </a:p>
          <a:p>
            <a:endParaRPr lang="de-AT" sz="1600" dirty="0"/>
          </a:p>
          <a:p>
            <a:r>
              <a:rPr lang="de-AT" sz="1600" dirty="0">
                <a:solidFill>
                  <a:srgbClr val="FF0000"/>
                </a:solidFill>
              </a:rPr>
              <a:t>3 – PVC (</a:t>
            </a:r>
            <a:r>
              <a:rPr lang="de-AT" sz="1600" dirty="0" err="1">
                <a:solidFill>
                  <a:srgbClr val="FF0000"/>
                </a:solidFill>
              </a:rPr>
              <a:t>polyvinyl</a:t>
            </a:r>
            <a:r>
              <a:rPr lang="de-AT" sz="1600" dirty="0">
                <a:solidFill>
                  <a:srgbClr val="FF0000"/>
                </a:solidFill>
              </a:rPr>
              <a:t> </a:t>
            </a:r>
            <a:r>
              <a:rPr lang="de-AT" sz="1600" dirty="0" err="1">
                <a:solidFill>
                  <a:srgbClr val="FF0000"/>
                </a:solidFill>
              </a:rPr>
              <a:t>chloride</a:t>
            </a:r>
            <a:r>
              <a:rPr lang="de-AT" sz="1600" dirty="0">
                <a:solidFill>
                  <a:srgbClr val="FF0000"/>
                </a:solidFill>
              </a:rPr>
              <a:t>) </a:t>
            </a:r>
            <a:r>
              <a:rPr lang="de-AT" sz="1600" dirty="0"/>
              <a:t>– aufgrund seiner hohen Toxizität wurde die Verwendung von PVC in der Lebensmittelindustrie auf ein Minimum beschränkt. Am häufigsten wird es für die Herstellung von Bauelementen wie Rohren, Fenstern, Kabelisolierungen, Waschmittelverpackungen und medizinischem Zubehör verwendet (</a:t>
            </a:r>
            <a:r>
              <a:rPr lang="de-AT" sz="1600" u="sng" dirty="0">
                <a:hlinkClick r:id="rId2"/>
              </a:rPr>
              <a:t>Quelle</a:t>
            </a:r>
            <a:r>
              <a:rPr lang="de-AT" sz="1600" dirty="0"/>
              <a:t>).</a:t>
            </a:r>
          </a:p>
          <a:p>
            <a:pPr algn="just" defTabSz="859536">
              <a:lnSpc>
                <a:spcPct val="115000"/>
              </a:lnSpc>
              <a:spcAft>
                <a:spcPts val="752"/>
              </a:spcAft>
            </a:pPr>
            <a:endParaRPr lang="aa-ET"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close-up of a bottle&#10;&#10;Description automatically generated with medium confidence">
            <a:extLst>
              <a:ext uri="{FF2B5EF4-FFF2-40B4-BE49-F238E27FC236}">
                <a16:creationId xmlns:a16="http://schemas.microsoft.com/office/drawing/2014/main" id="{2A375442-5A04-AC0F-AAD0-D8FC4EBC4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4108" y="2342153"/>
            <a:ext cx="4599692" cy="3417524"/>
          </a:xfrm>
          <a:prstGeom prst="rect">
            <a:avLst/>
          </a:prstGeom>
        </p:spPr>
      </p:pic>
    </p:spTree>
    <p:extLst>
      <p:ext uri="{BB962C8B-B14F-4D97-AF65-F5344CB8AC3E}">
        <p14:creationId xmlns:p14="http://schemas.microsoft.com/office/powerpoint/2010/main" val="418692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in a white dress&#10;&#10;Description automatically generated with low confidence">
            <a:extLst>
              <a:ext uri="{FF2B5EF4-FFF2-40B4-BE49-F238E27FC236}">
                <a16:creationId xmlns:a16="http://schemas.microsoft.com/office/drawing/2014/main" id="{6B1E9F3D-4163-39AC-007F-A021D1AFFF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93874B-280A-D8BF-9AC0-721AF6F67C71}"/>
              </a:ext>
            </a:extLst>
          </p:cNvPr>
          <p:cNvSpPr>
            <a:spLocks noGrp="1"/>
          </p:cNvSpPr>
          <p:nvPr>
            <p:ph idx="1"/>
          </p:nvPr>
        </p:nvSpPr>
        <p:spPr>
          <a:xfrm>
            <a:off x="838200" y="1903751"/>
            <a:ext cx="5082915" cy="4273212"/>
          </a:xfrm>
        </p:spPr>
        <p:txBody>
          <a:bodyPr>
            <a:normAutofit lnSpcReduction="10000"/>
          </a:bodyPr>
          <a:lstStyle/>
          <a:p>
            <a:r>
              <a:rPr lang="de-AT" sz="1800" b="1" dirty="0"/>
              <a:t>4 – LDPE (</a:t>
            </a:r>
            <a:r>
              <a:rPr lang="de-AT" sz="1800" b="1" dirty="0" err="1"/>
              <a:t>low</a:t>
            </a:r>
            <a:r>
              <a:rPr lang="de-AT" sz="1800" b="1" dirty="0"/>
              <a:t> </a:t>
            </a:r>
            <a:r>
              <a:rPr lang="de-AT" sz="1800" b="1" dirty="0" err="1"/>
              <a:t>density</a:t>
            </a:r>
            <a:r>
              <a:rPr lang="de-AT" sz="1800" b="1" dirty="0"/>
              <a:t> </a:t>
            </a:r>
            <a:r>
              <a:rPr lang="de-AT" sz="1800" b="1" dirty="0" err="1"/>
              <a:t>polyethylene</a:t>
            </a:r>
            <a:r>
              <a:rPr lang="de-AT" sz="1800" b="1" dirty="0"/>
              <a:t>)</a:t>
            </a:r>
            <a:r>
              <a:rPr lang="de-AT" sz="1800" dirty="0"/>
              <a:t> –  ist billig, leicht zu verarbeiten und relativ sicher für die Gesundheit, wenn auch weniger als HDPE. Es wird vor allem in der Lebensmittel- und Medizinbranche verwendet, zum Beispiel zur Herstellung von Säcken, Beuteln, Folienverpackungen, Bechern für Heiß- und Kaltgetränke, Deckeln für Behälter und auspressbaren Flaschen wie für Ketchup (</a:t>
            </a:r>
            <a:r>
              <a:rPr lang="de-AT" sz="1800" u="sng" dirty="0">
                <a:hlinkClick r:id="rId3"/>
              </a:rPr>
              <a:t>Quelle</a:t>
            </a:r>
            <a:r>
              <a:rPr lang="de-AT" sz="1800" dirty="0"/>
              <a:t>).</a:t>
            </a:r>
          </a:p>
          <a:p>
            <a:r>
              <a:rPr lang="de-AT" sz="1800" b="1" dirty="0">
                <a:solidFill>
                  <a:schemeClr val="accent6"/>
                </a:solidFill>
              </a:rPr>
              <a:t>5 – PP (</a:t>
            </a:r>
            <a:r>
              <a:rPr lang="de-AT" sz="1800" b="1" dirty="0" err="1">
                <a:solidFill>
                  <a:schemeClr val="accent6"/>
                </a:solidFill>
              </a:rPr>
              <a:t>polypropylene</a:t>
            </a:r>
            <a:r>
              <a:rPr lang="de-AT" sz="1800" b="1" dirty="0">
                <a:solidFill>
                  <a:schemeClr val="accent6"/>
                </a:solidFill>
              </a:rPr>
              <a:t>)</a:t>
            </a:r>
            <a:r>
              <a:rPr lang="de-AT" sz="1800" dirty="0">
                <a:solidFill>
                  <a:schemeClr val="accent6"/>
                </a:solidFill>
              </a:rPr>
              <a:t> </a:t>
            </a:r>
            <a:r>
              <a:rPr lang="de-AT" sz="1800" dirty="0"/>
              <a:t>–  gilt als das sicherste Material für den menschlichen Körper. Es ist außerdem ziemlich steif und widerstandsfähig gegen hohe Temperaturen, was es perfekt für die Gastronomie macht. Es wird vor allem für die Herstellung von Lebensmittel- und Getränkeverpackungen, Flaschenverschlüssen, Behältern für Kontaktlinsen und Hygieneprodukten verwendet (</a:t>
            </a:r>
            <a:r>
              <a:rPr lang="de-AT" sz="1800" u="sng" dirty="0">
                <a:hlinkClick r:id="rId3"/>
              </a:rPr>
              <a:t>Quelle</a:t>
            </a:r>
            <a:r>
              <a:rPr lang="de-AT" sz="1800" dirty="0"/>
              <a:t>).</a:t>
            </a:r>
          </a:p>
          <a:p>
            <a:endParaRPr lang="aa-ET" sz="1400" dirty="0"/>
          </a:p>
        </p:txBody>
      </p:sp>
      <p:sp>
        <p:nvSpPr>
          <p:cNvPr id="8" name="Title 1">
            <a:extLst>
              <a:ext uri="{FF2B5EF4-FFF2-40B4-BE49-F238E27FC236}">
                <a16:creationId xmlns:a16="http://schemas.microsoft.com/office/drawing/2014/main" id="{8F6EBFE2-5494-A8FF-BC91-98BE03464FC8}"/>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a:t>Verschieden Kunststoffarten</a:t>
            </a:r>
            <a:endParaRPr lang="aa-ET" sz="5400" dirty="0"/>
          </a:p>
        </p:txBody>
      </p:sp>
    </p:spTree>
    <p:extLst>
      <p:ext uri="{BB962C8B-B14F-4D97-AF65-F5344CB8AC3E}">
        <p14:creationId xmlns:p14="http://schemas.microsoft.com/office/powerpoint/2010/main" val="1094641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bunch of straws in a pile&#10;&#10;Description automatically generated with low confidence">
            <a:extLst>
              <a:ext uri="{FF2B5EF4-FFF2-40B4-BE49-F238E27FC236}">
                <a16:creationId xmlns:a16="http://schemas.microsoft.com/office/drawing/2014/main" id="{0B72975C-FF96-A049-7CD2-6EA7AB6C39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2492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4153F8C-2603-CC72-5241-FAC024AD27B6}"/>
              </a:ext>
            </a:extLst>
          </p:cNvPr>
          <p:cNvSpPr>
            <a:spLocks noGrp="1"/>
          </p:cNvSpPr>
          <p:nvPr>
            <p:ph idx="1"/>
          </p:nvPr>
        </p:nvSpPr>
        <p:spPr>
          <a:xfrm>
            <a:off x="6417734" y="2098624"/>
            <a:ext cx="5291663" cy="4268838"/>
          </a:xfrm>
        </p:spPr>
        <p:txBody>
          <a:bodyPr>
            <a:normAutofit fontScale="92500" lnSpcReduction="10000"/>
          </a:bodyPr>
          <a:lstStyle/>
          <a:p>
            <a:r>
              <a:rPr lang="de-AT" sz="1800" b="1" dirty="0">
                <a:solidFill>
                  <a:srgbClr val="FF0000"/>
                </a:solidFill>
              </a:rPr>
              <a:t>6 – PS (</a:t>
            </a:r>
            <a:r>
              <a:rPr lang="de-AT" sz="1800" b="1" dirty="0" err="1">
                <a:solidFill>
                  <a:srgbClr val="FF0000"/>
                </a:solidFill>
              </a:rPr>
              <a:t>polystyrene</a:t>
            </a:r>
            <a:r>
              <a:rPr lang="de-AT" sz="1800" b="1" dirty="0">
                <a:solidFill>
                  <a:srgbClr val="FF0000"/>
                </a:solidFill>
              </a:rPr>
              <a:t>)</a:t>
            </a:r>
            <a:r>
              <a:rPr lang="de-AT" sz="1800" dirty="0">
                <a:solidFill>
                  <a:srgbClr val="FF0000"/>
                </a:solidFill>
              </a:rPr>
              <a:t> </a:t>
            </a:r>
            <a:r>
              <a:rPr lang="de-AT" sz="1800" dirty="0"/>
              <a:t>– wird zur Herstellung von Kunstschmuck, Lampenschirmen oder Haushaltsgeräten verwendet. Oft wird Polystyrol daraus hergestellt was vor allem in der Bauindustrie eingesetzt wird. PS-Kunststoff ist giftig und sollte nicht mit Lebensmitteln in Berührung kommen, insbesondere nicht mit warmen und säurehaltigen Substanzen. Darüber hinaus ist diese Art von Kunststoff sehr umweltschädlich, da er dazu neigt, in kleine Kügelchen zu zerfallen, die leicht in Flüsse, Meere und Ozeane gelangen, wo sie als Mikroplastik schwimmen (</a:t>
            </a:r>
            <a:r>
              <a:rPr lang="de-AT" sz="1800" u="sng" dirty="0">
                <a:hlinkClick r:id="rId3"/>
              </a:rPr>
              <a:t>Quelle</a:t>
            </a:r>
            <a:r>
              <a:rPr lang="de-AT" sz="1800" dirty="0"/>
              <a:t>).</a:t>
            </a:r>
          </a:p>
          <a:p>
            <a:r>
              <a:rPr lang="de-AT" sz="1800" b="1" dirty="0">
                <a:solidFill>
                  <a:schemeClr val="accent4"/>
                </a:solidFill>
              </a:rPr>
              <a:t>7 – OTHER (</a:t>
            </a:r>
            <a:r>
              <a:rPr lang="de-AT" sz="1800" b="1" dirty="0" err="1">
                <a:solidFill>
                  <a:schemeClr val="accent4"/>
                </a:solidFill>
              </a:rPr>
              <a:t>other</a:t>
            </a:r>
            <a:r>
              <a:rPr lang="de-AT" sz="1800" b="1" dirty="0">
                <a:solidFill>
                  <a:schemeClr val="accent4"/>
                </a:solidFill>
              </a:rPr>
              <a:t> </a:t>
            </a:r>
            <a:r>
              <a:rPr lang="de-AT" sz="1800" b="1" dirty="0" err="1">
                <a:solidFill>
                  <a:schemeClr val="accent4"/>
                </a:solidFill>
              </a:rPr>
              <a:t>plastics</a:t>
            </a:r>
            <a:r>
              <a:rPr lang="de-AT" sz="1800" b="1" dirty="0">
                <a:solidFill>
                  <a:schemeClr val="accent4"/>
                </a:solidFill>
              </a:rPr>
              <a:t>) </a:t>
            </a:r>
            <a:r>
              <a:rPr lang="de-AT" sz="1800" dirty="0"/>
              <a:t>– mit dem Buchstaben O gekennzeichnet. Diese Gruppe umfasst alles, was nicht in die anderen Kategorien passt. Es gibt sowohl Kunststoffe, die bei Kontakt mit Lebensmitteln gefährlich sind und </a:t>
            </a:r>
            <a:r>
              <a:rPr lang="de-AT" sz="1800" dirty="0" err="1"/>
              <a:t>Bisphenol</a:t>
            </a:r>
            <a:r>
              <a:rPr lang="de-AT" sz="1800" dirty="0"/>
              <a:t> A enthalten als auch gesundheitlich unbedenkliches, BPA-freies </a:t>
            </a:r>
            <a:r>
              <a:rPr lang="de-AT" sz="1800" dirty="0" err="1"/>
              <a:t>Tritan</a:t>
            </a:r>
            <a:r>
              <a:rPr lang="de-AT" sz="1800" dirty="0"/>
              <a:t> (</a:t>
            </a:r>
            <a:r>
              <a:rPr lang="de-AT" sz="1800" u="sng" dirty="0">
                <a:hlinkClick r:id="rId3"/>
              </a:rPr>
              <a:t>Quelle</a:t>
            </a:r>
            <a:r>
              <a:rPr lang="de-AT" sz="1800" dirty="0"/>
              <a:t>).</a:t>
            </a:r>
          </a:p>
          <a:p>
            <a:endParaRPr lang="aa-ET" sz="1500" dirty="0"/>
          </a:p>
        </p:txBody>
      </p:sp>
      <p:sp>
        <p:nvSpPr>
          <p:cNvPr id="6" name="Title 1">
            <a:extLst>
              <a:ext uri="{FF2B5EF4-FFF2-40B4-BE49-F238E27FC236}">
                <a16:creationId xmlns:a16="http://schemas.microsoft.com/office/drawing/2014/main" id="{8F6EBFE2-5494-A8FF-BC91-98BE03464FC8}"/>
              </a:ext>
            </a:extLst>
          </p:cNvPr>
          <p:cNvSpPr txBox="1">
            <a:spLocks/>
          </p:cNvSpPr>
          <p:nvPr/>
        </p:nvSpPr>
        <p:spPr>
          <a:xfrm>
            <a:off x="6417734" y="667062"/>
            <a:ext cx="5367477"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err="1"/>
              <a:t>Verschieden</a:t>
            </a:r>
            <a:r>
              <a:rPr lang="en-GB" sz="5400" dirty="0"/>
              <a:t> </a:t>
            </a:r>
            <a:r>
              <a:rPr lang="en-GB" sz="5400" dirty="0" err="1"/>
              <a:t>Kunststoffarten</a:t>
            </a:r>
            <a:endParaRPr lang="aa-ET" sz="5400" dirty="0"/>
          </a:p>
        </p:txBody>
      </p:sp>
    </p:spTree>
    <p:extLst>
      <p:ext uri="{BB962C8B-B14F-4D97-AF65-F5344CB8AC3E}">
        <p14:creationId xmlns:p14="http://schemas.microsoft.com/office/powerpoint/2010/main" val="1312645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6281-24EC-A029-524F-D9C3F3169B84}"/>
              </a:ext>
            </a:extLst>
          </p:cNvPr>
          <p:cNvSpPr>
            <a:spLocks noGrp="1"/>
          </p:cNvSpPr>
          <p:nvPr>
            <p:ph type="title"/>
          </p:nvPr>
        </p:nvSpPr>
        <p:spPr>
          <a:xfrm>
            <a:off x="75310" y="3805314"/>
            <a:ext cx="3102132" cy="2452687"/>
          </a:xfrm>
        </p:spPr>
        <p:txBody>
          <a:bodyPr anchor="ctr">
            <a:normAutofit/>
          </a:bodyPr>
          <a:lstStyle/>
          <a:p>
            <a:r>
              <a:rPr lang="de-AT" sz="3600" dirty="0"/>
              <a:t>Wie Plastik die Welt eroberte? </a:t>
            </a:r>
            <a:br>
              <a:rPr lang="aa-ET" sz="3600" dirty="0"/>
            </a:br>
            <a:endParaRPr lang="aa-ET" sz="3600" dirty="0"/>
          </a:p>
        </p:txBody>
      </p:sp>
      <p:pic>
        <p:nvPicPr>
          <p:cNvPr id="11" name="Picture 10" descr="A picture containing mixture, candy, colors&#10;&#10;Description automatically generated">
            <a:extLst>
              <a:ext uri="{FF2B5EF4-FFF2-40B4-BE49-F238E27FC236}">
                <a16:creationId xmlns:a16="http://schemas.microsoft.com/office/drawing/2014/main" id="{0201A2C2-C2AD-F4F6-0E09-E86244DA25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437" b="19796"/>
          <a:stretch/>
        </p:blipFill>
        <p:spPr>
          <a:xfrm>
            <a:off x="-1" y="-337279"/>
            <a:ext cx="12192000" cy="303635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7" name="Content Placeholder 6">
            <a:extLst>
              <a:ext uri="{FF2B5EF4-FFF2-40B4-BE49-F238E27FC236}">
                <a16:creationId xmlns:a16="http://schemas.microsoft.com/office/drawing/2014/main" id="{147F5165-B2E2-2BF8-C823-885E06141972}"/>
              </a:ext>
            </a:extLst>
          </p:cNvPr>
          <p:cNvSpPr>
            <a:spLocks noGrp="1"/>
          </p:cNvSpPr>
          <p:nvPr>
            <p:ph idx="1"/>
          </p:nvPr>
        </p:nvSpPr>
        <p:spPr>
          <a:xfrm>
            <a:off x="2968053" y="2811228"/>
            <a:ext cx="9223947" cy="3832104"/>
          </a:xfrm>
        </p:spPr>
        <p:txBody>
          <a:bodyPr anchor="ctr">
            <a:noAutofit/>
          </a:bodyPr>
          <a:lstStyle/>
          <a:p>
            <a:r>
              <a:rPr lang="de-DE" sz="1600" dirty="0">
                <a:latin typeface="Calibri" panose="020F0502020204030204" pitchFamily="34" charset="0"/>
                <a:ea typeface="Calibri" panose="020F0502020204030204" pitchFamily="34" charset="0"/>
                <a:cs typeface="Calibri" panose="020F0502020204030204" pitchFamily="34" charset="0"/>
              </a:rPr>
              <a:t>Um 1870 wurde </a:t>
            </a:r>
            <a:r>
              <a:rPr lang="de-DE" sz="1600" b="1" dirty="0">
                <a:latin typeface="Calibri" panose="020F0502020204030204" pitchFamily="34" charset="0"/>
                <a:ea typeface="Calibri" panose="020F0502020204030204" pitchFamily="34" charset="0"/>
                <a:cs typeface="Calibri" panose="020F0502020204030204" pitchFamily="34" charset="0"/>
              </a:rPr>
              <a:t>Zelluloid</a:t>
            </a:r>
            <a:r>
              <a:rPr lang="de-DE" sz="1600" dirty="0">
                <a:latin typeface="Calibri" panose="020F0502020204030204" pitchFamily="34" charset="0"/>
                <a:ea typeface="Calibri" panose="020F0502020204030204" pitchFamily="34" charset="0"/>
                <a:cs typeface="Calibri" panose="020F0502020204030204" pitchFamily="34" charset="0"/>
              </a:rPr>
              <a:t> hergestellt - der erste Kunststoff, der mit dem heutigen Kunststoff vergleichbar ist.</a:t>
            </a:r>
          </a:p>
          <a:p>
            <a:r>
              <a:rPr lang="de-DE" sz="1600" dirty="0">
                <a:latin typeface="Calibri" panose="020F0502020204030204" pitchFamily="34" charset="0"/>
                <a:ea typeface="Calibri" panose="020F0502020204030204" pitchFamily="34" charset="0"/>
                <a:cs typeface="Calibri" panose="020F0502020204030204" pitchFamily="34" charset="0"/>
              </a:rPr>
              <a:t>Versuche, natürliche Produkte zu ersetzen, führten einige Jahrzehnte später zu den ersten </a:t>
            </a:r>
            <a:r>
              <a:rPr lang="de-DE" sz="1600" b="1" dirty="0">
                <a:latin typeface="Calibri" panose="020F0502020204030204" pitchFamily="34" charset="0"/>
                <a:ea typeface="Calibri" panose="020F0502020204030204" pitchFamily="34" charset="0"/>
                <a:cs typeface="Calibri" panose="020F0502020204030204" pitchFamily="34" charset="0"/>
              </a:rPr>
              <a:t>synthetischen Polymeren</a:t>
            </a:r>
            <a:r>
              <a:rPr lang="de-DE" sz="1600" dirty="0">
                <a:latin typeface="Calibri" panose="020F0502020204030204" pitchFamily="34" charset="0"/>
                <a:ea typeface="Calibri" panose="020F0502020204030204" pitchFamily="34" charset="0"/>
                <a:cs typeface="Calibri" panose="020F0502020204030204" pitchFamily="34" charset="0"/>
              </a:rPr>
              <a:t>, die aus Substanzen hergestellt wurden, die nicht in der Natur vorkommen. </a:t>
            </a:r>
          </a:p>
          <a:p>
            <a:r>
              <a:rPr lang="de-DE" sz="1600" dirty="0">
                <a:latin typeface="Calibri" panose="020F0502020204030204" pitchFamily="34" charset="0"/>
                <a:ea typeface="Calibri" panose="020F0502020204030204" pitchFamily="34" charset="0"/>
                <a:cs typeface="Calibri" panose="020F0502020204030204" pitchFamily="34" charset="0"/>
              </a:rPr>
              <a:t>Der erste kommerziell hergestellte </a:t>
            </a:r>
            <a:r>
              <a:rPr lang="de-DE" sz="1600" b="1" dirty="0">
                <a:latin typeface="Calibri" panose="020F0502020204030204" pitchFamily="34" charset="0"/>
                <a:ea typeface="Calibri" panose="020F0502020204030204" pitchFamily="34" charset="0"/>
                <a:cs typeface="Calibri" panose="020F0502020204030204" pitchFamily="34" charset="0"/>
              </a:rPr>
              <a:t>synthetische Kunststoff </a:t>
            </a:r>
            <a:r>
              <a:rPr lang="de-DE" sz="1600" dirty="0">
                <a:latin typeface="Calibri" panose="020F0502020204030204" pitchFamily="34" charset="0"/>
                <a:ea typeface="Calibri" panose="020F0502020204030204" pitchFamily="34" charset="0"/>
                <a:cs typeface="Calibri" panose="020F0502020204030204" pitchFamily="34" charset="0"/>
              </a:rPr>
              <a:t>wurde um 1907 von dem Chemiker Leo Baekeland entwickelt. Bakelit eroberte sofort die Welt, denn es war das erste Leichtgewicht und ermöglichte die Herstellung verschiedenster Produkte: von Telefonen über Haushaltsgeräte und Schallplatten bis hin zu Designelementen eleganter Autos. </a:t>
            </a:r>
            <a:r>
              <a:rPr lang="en-US" sz="1600" dirty="0">
                <a:effectLst/>
                <a:latin typeface="Calibri" panose="020F0502020204030204" pitchFamily="34" charset="0"/>
                <a:ea typeface="Calibri" panose="020F0502020204030204" pitchFamily="34" charset="0"/>
                <a:cs typeface="Calibri" panose="020F0502020204030204" pitchFamily="34" charset="0"/>
              </a:rPr>
              <a:t>(</a:t>
            </a:r>
            <a:r>
              <a:rPr lang="en-US" sz="1600" u="sng" dirty="0" err="1">
                <a:effectLst/>
                <a:latin typeface="Calibri" panose="020F0502020204030204" pitchFamily="34" charset="0"/>
                <a:ea typeface="Calibri" panose="020F0502020204030204" pitchFamily="34" charset="0"/>
                <a:cs typeface="Calibri" panose="020F0502020204030204" pitchFamily="34" charset="0"/>
                <a:hlinkClick r:id="rId3"/>
              </a:rPr>
              <a:t>Quelle</a:t>
            </a:r>
            <a:r>
              <a:rPr lang="en-US" sz="1600" dirty="0">
                <a:effectLst/>
                <a:latin typeface="Calibri" panose="020F0502020204030204" pitchFamily="34" charset="0"/>
                <a:ea typeface="Calibri" panose="020F0502020204030204" pitchFamily="34" charset="0"/>
                <a:cs typeface="Calibri" panose="020F0502020204030204" pitchFamily="34" charset="0"/>
              </a:rPr>
              <a:t>)</a:t>
            </a:r>
          </a:p>
          <a:p>
            <a:r>
              <a:rPr lang="de-DE" sz="1600" dirty="0">
                <a:latin typeface="Calibri" panose="020F0502020204030204" pitchFamily="34" charset="0"/>
                <a:ea typeface="Calibri" panose="020F0502020204030204" pitchFamily="34" charset="0"/>
                <a:cs typeface="Calibri" panose="020F0502020204030204" pitchFamily="34" charset="0"/>
              </a:rPr>
              <a:t>Das zweite natürliche Polymer neben Zellulose, das im 19. Jahrhundert die Aufmerksamkeit der Forscher auf sich zog, war </a:t>
            </a:r>
            <a:r>
              <a:rPr lang="de-DE" sz="1600" b="1" dirty="0">
                <a:latin typeface="Calibri" panose="020F0502020204030204" pitchFamily="34" charset="0"/>
                <a:ea typeface="Calibri" panose="020F0502020204030204" pitchFamily="34" charset="0"/>
                <a:cs typeface="Calibri" panose="020F0502020204030204" pitchFamily="34" charset="0"/>
              </a:rPr>
              <a:t>Naturkautschuk</a:t>
            </a:r>
            <a:r>
              <a:rPr lang="de-DE" sz="1600" dirty="0">
                <a:latin typeface="Calibri" panose="020F0502020204030204" pitchFamily="34" charset="0"/>
                <a:ea typeface="Calibri" panose="020F0502020204030204" pitchFamily="34" charset="0"/>
                <a:cs typeface="Calibri" panose="020F0502020204030204" pitchFamily="34" charset="0"/>
              </a:rPr>
              <a:t>. Jahrhundert die Aufmerksamkeit der Forscher auf sich zog, war der Naturkautschuk. Zunächst wurde er hauptsächlich zur Imprägnierung von Stoffen verwendet, und später - nach der Entdeckung des Vulkanisationsverfahrens - begann die rasante Entwicklung der Kautschukindustrie. </a:t>
            </a:r>
          </a:p>
          <a:p>
            <a:r>
              <a:rPr lang="de-DE" sz="1600" dirty="0">
                <a:latin typeface="Calibri" panose="020F0502020204030204" pitchFamily="34" charset="0"/>
                <a:ea typeface="Calibri" panose="020F0502020204030204" pitchFamily="34" charset="0"/>
                <a:cs typeface="Calibri" panose="020F0502020204030204" pitchFamily="34" charset="0"/>
              </a:rPr>
              <a:t>Der wirkliche theoretische Durchbruch kam um 1920, als der deutsche Wissenschaftler Hermann Staudinger feststellte, dass neue natürliche und synthetische Materialien aus </a:t>
            </a:r>
            <a:r>
              <a:rPr lang="de-DE" sz="1600" b="1" dirty="0">
                <a:latin typeface="Calibri" panose="020F0502020204030204" pitchFamily="34" charset="0"/>
                <a:ea typeface="Calibri" panose="020F0502020204030204" pitchFamily="34" charset="0"/>
                <a:cs typeface="Calibri" panose="020F0502020204030204" pitchFamily="34" charset="0"/>
              </a:rPr>
              <a:t>großen organischen Molekülen - Polymeren </a:t>
            </a:r>
            <a:r>
              <a:rPr lang="de-DE" sz="1600" dirty="0">
                <a:latin typeface="Calibri" panose="020F0502020204030204" pitchFamily="34" charset="0"/>
                <a:ea typeface="Calibri" panose="020F0502020204030204" pitchFamily="34" charset="0"/>
                <a:cs typeface="Calibri" panose="020F0502020204030204" pitchFamily="34" charset="0"/>
              </a:rPr>
              <a:t>- bestehen.</a:t>
            </a:r>
            <a:endParaRPr lang="aa-ET"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035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plastic wrap&#10;&#10;Description automatically generated with low confidence">
            <a:extLst>
              <a:ext uri="{FF2B5EF4-FFF2-40B4-BE49-F238E27FC236}">
                <a16:creationId xmlns:a16="http://schemas.microsoft.com/office/drawing/2014/main" id="{5E3EA320-869C-17A9-C2C5-A49117A720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7137F4-3844-BD02-8075-D6E12141FE2D}"/>
              </a:ext>
            </a:extLst>
          </p:cNvPr>
          <p:cNvSpPr>
            <a:spLocks noGrp="1"/>
          </p:cNvSpPr>
          <p:nvPr>
            <p:ph type="title"/>
          </p:nvPr>
        </p:nvSpPr>
        <p:spPr>
          <a:xfrm>
            <a:off x="490960" y="0"/>
            <a:ext cx="4508260" cy="1899912"/>
          </a:xfrm>
        </p:spPr>
        <p:txBody>
          <a:bodyPr>
            <a:normAutofit/>
          </a:bodyPr>
          <a:lstStyle/>
          <a:p>
            <a:r>
              <a:rPr lang="en-GB" sz="4000" dirty="0"/>
              <a:t>Geschichte des </a:t>
            </a:r>
            <a:r>
              <a:rPr lang="en-GB" sz="4000" dirty="0" err="1"/>
              <a:t>Kunststoffs</a:t>
            </a:r>
            <a:endParaRPr lang="aa-ET" sz="4000" dirty="0"/>
          </a:p>
        </p:txBody>
      </p:sp>
      <p:sp>
        <p:nvSpPr>
          <p:cNvPr id="3" name="Content Placeholder 2">
            <a:extLst>
              <a:ext uri="{FF2B5EF4-FFF2-40B4-BE49-F238E27FC236}">
                <a16:creationId xmlns:a16="http://schemas.microsoft.com/office/drawing/2014/main" id="{89392515-7D3C-FC6D-97FA-B89CB657379F}"/>
              </a:ext>
            </a:extLst>
          </p:cNvPr>
          <p:cNvSpPr>
            <a:spLocks noGrp="1"/>
          </p:cNvSpPr>
          <p:nvPr>
            <p:ph idx="1"/>
          </p:nvPr>
        </p:nvSpPr>
        <p:spPr>
          <a:xfrm>
            <a:off x="381966" y="1591520"/>
            <a:ext cx="4346292" cy="5266480"/>
          </a:xfrm>
        </p:spPr>
        <p:txBody>
          <a:bodyPr>
            <a:normAutofit fontScale="85000" lnSpcReduction="10000"/>
          </a:bodyPr>
          <a:lstStyle/>
          <a:p>
            <a:r>
              <a:rPr lang="de-DE" sz="2000" dirty="0">
                <a:ea typeface="Calibri" panose="020F0502020204030204" pitchFamily="34" charset="0"/>
              </a:rPr>
              <a:t>Kunststoff- und Chemieinnovationen entstanden in der Zeit nach dem Zweiten Weltkrieg.</a:t>
            </a:r>
          </a:p>
          <a:p>
            <a:r>
              <a:rPr lang="de-DE" sz="2000" dirty="0">
                <a:ea typeface="Calibri" panose="020F0502020204030204" pitchFamily="34" charset="0"/>
              </a:rPr>
              <a:t>Das neu geschaffene expandierte </a:t>
            </a:r>
            <a:r>
              <a:rPr lang="de-DE" sz="2000" b="1" dirty="0">
                <a:ea typeface="Calibri" panose="020F0502020204030204" pitchFamily="34" charset="0"/>
              </a:rPr>
              <a:t>Polystyrol</a:t>
            </a:r>
            <a:r>
              <a:rPr lang="de-DE" sz="2000" dirty="0">
                <a:ea typeface="Calibri" panose="020F0502020204030204" pitchFamily="34" charset="0"/>
              </a:rPr>
              <a:t> wurde zur Wärmedämmung und Stoßdämpfung in Fahrzeugen verwendet.</a:t>
            </a:r>
          </a:p>
          <a:p>
            <a:r>
              <a:rPr lang="de-DE" sz="2000" b="1" dirty="0">
                <a:ea typeface="Calibri" panose="020F0502020204030204" pitchFamily="34" charset="0"/>
              </a:rPr>
              <a:t>PVC</a:t>
            </a:r>
            <a:r>
              <a:rPr lang="de-DE" sz="2000" dirty="0">
                <a:ea typeface="Calibri" panose="020F0502020204030204" pitchFamily="34" charset="0"/>
              </a:rPr>
              <a:t> wurde zur Herstellung von Zeltplanen, wasserabweisenden Beschichtungen für Uniformen, Handgranaten und Panzerteilen verwendet.</a:t>
            </a:r>
          </a:p>
          <a:p>
            <a:r>
              <a:rPr lang="de-DE" sz="2000" dirty="0">
                <a:ea typeface="Calibri" panose="020F0502020204030204" pitchFamily="34" charset="0"/>
              </a:rPr>
              <a:t>In den 1950er Jahren: Einführung von Kunststoff in der </a:t>
            </a:r>
            <a:r>
              <a:rPr lang="de-DE" sz="2000" b="1" dirty="0">
                <a:ea typeface="Calibri" panose="020F0502020204030204" pitchFamily="34" charset="0"/>
              </a:rPr>
              <a:t>Lebensmittelindustrie</a:t>
            </a:r>
          </a:p>
          <a:p>
            <a:r>
              <a:rPr lang="de-DE" sz="2000" dirty="0">
                <a:ea typeface="Calibri" panose="020F0502020204030204" pitchFamily="34" charset="0"/>
              </a:rPr>
              <a:t>In den 1970er Jahren setzten Supermarktketten </a:t>
            </a:r>
            <a:r>
              <a:rPr lang="de-DE" sz="2000" b="1" dirty="0">
                <a:ea typeface="Calibri" panose="020F0502020204030204" pitchFamily="34" charset="0"/>
              </a:rPr>
              <a:t>Plastiktüten</a:t>
            </a:r>
            <a:r>
              <a:rPr lang="de-DE" sz="2000" dirty="0">
                <a:ea typeface="Calibri" panose="020F0502020204030204" pitchFamily="34" charset="0"/>
              </a:rPr>
              <a:t> in großem Umfang ein.</a:t>
            </a:r>
          </a:p>
          <a:p>
            <a:r>
              <a:rPr lang="de-DE" sz="2000" dirty="0">
                <a:ea typeface="Calibri" panose="020F0502020204030204" pitchFamily="34" charset="0"/>
              </a:rPr>
              <a:t>Seit den späten 2010er Jahren bis heute: neue alternative Verpackungskonzepte</a:t>
            </a:r>
          </a:p>
          <a:p>
            <a:r>
              <a:rPr lang="de-DE" sz="2000" b="1" dirty="0">
                <a:ea typeface="Calibri" panose="020F0502020204030204" pitchFamily="34" charset="0"/>
              </a:rPr>
              <a:t>Covid-19-Periode</a:t>
            </a:r>
            <a:r>
              <a:rPr lang="de-DE" sz="2000" dirty="0">
                <a:ea typeface="Calibri" panose="020F0502020204030204" pitchFamily="34" charset="0"/>
              </a:rPr>
              <a:t>: Kartonagen und Papierverpackungen</a:t>
            </a:r>
            <a:endParaRPr lang="aa-ET" sz="2000" dirty="0"/>
          </a:p>
        </p:txBody>
      </p:sp>
    </p:spTree>
    <p:extLst>
      <p:ext uri="{BB962C8B-B14F-4D97-AF65-F5344CB8AC3E}">
        <p14:creationId xmlns:p14="http://schemas.microsoft.com/office/powerpoint/2010/main" val="275019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C08F0-454D-5D09-5676-E68977489768}"/>
              </a:ext>
            </a:extLst>
          </p:cNvPr>
          <p:cNvSpPr>
            <a:spLocks noGrp="1"/>
          </p:cNvSpPr>
          <p:nvPr>
            <p:ph type="title"/>
          </p:nvPr>
        </p:nvSpPr>
        <p:spPr/>
        <p:txBody>
          <a:bodyPr/>
          <a:lstStyle/>
          <a:p>
            <a:endParaRPr lang="aa-ET"/>
          </a:p>
        </p:txBody>
      </p:sp>
      <p:sp>
        <p:nvSpPr>
          <p:cNvPr id="3" name="Content Placeholder 2">
            <a:extLst>
              <a:ext uri="{FF2B5EF4-FFF2-40B4-BE49-F238E27FC236}">
                <a16:creationId xmlns:a16="http://schemas.microsoft.com/office/drawing/2014/main" id="{7539AE60-C543-7C67-2BE7-A424B68F29F6}"/>
              </a:ext>
            </a:extLst>
          </p:cNvPr>
          <p:cNvSpPr>
            <a:spLocks noGrp="1"/>
          </p:cNvSpPr>
          <p:nvPr>
            <p:ph idx="1"/>
          </p:nvPr>
        </p:nvSpPr>
        <p:spPr/>
        <p:txBody>
          <a:bodyPr/>
          <a:lstStyle/>
          <a:p>
            <a:endParaRPr lang="aa-ET"/>
          </a:p>
        </p:txBody>
      </p:sp>
      <p:sp>
        <p:nvSpPr>
          <p:cNvPr id="4" name="Rectangle 2">
            <a:extLst>
              <a:ext uri="{FF2B5EF4-FFF2-40B4-BE49-F238E27FC236}">
                <a16:creationId xmlns:a16="http://schemas.microsoft.com/office/drawing/2014/main" id="{323BC2EB-7610-0C03-8BC6-41F7147E5599}"/>
              </a:ext>
            </a:extLst>
          </p:cNvPr>
          <p:cNvSpPr>
            <a:spLocks noChangeArrowheads="1"/>
          </p:cNvSpPr>
          <p:nvPr/>
        </p:nvSpPr>
        <p:spPr bwMode="auto">
          <a:xfrm>
            <a:off x="-4256327" y="1822004"/>
            <a:ext cx="27626154" cy="4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aa-ET"/>
          </a:p>
        </p:txBody>
      </p:sp>
      <p:graphicFrame>
        <p:nvGraphicFramePr>
          <p:cNvPr id="5" name="Object 4">
            <a:extLst>
              <a:ext uri="{FF2B5EF4-FFF2-40B4-BE49-F238E27FC236}">
                <a16:creationId xmlns:a16="http://schemas.microsoft.com/office/drawing/2014/main" id="{EA467D47-691A-E63E-D44B-0B305AF4535F}"/>
              </a:ext>
            </a:extLst>
          </p:cNvPr>
          <p:cNvGraphicFramePr>
            <a:graphicFrameLocks noChangeAspect="1"/>
          </p:cNvGraphicFramePr>
          <p:nvPr>
            <p:extLst>
              <p:ext uri="{D42A27DB-BD31-4B8C-83A1-F6EECF244321}">
                <p14:modId xmlns:p14="http://schemas.microsoft.com/office/powerpoint/2010/main" val="2111164370"/>
              </p:ext>
            </p:extLst>
          </p:nvPr>
        </p:nvGraphicFramePr>
        <p:xfrm>
          <a:off x="124722" y="0"/>
          <a:ext cx="11942556" cy="6604378"/>
        </p:xfrm>
        <a:graphic>
          <a:graphicData uri="http://schemas.openxmlformats.org/presentationml/2006/ole">
            <mc:AlternateContent xmlns:mc="http://schemas.openxmlformats.org/markup-compatibility/2006">
              <mc:Choice xmlns:v="urn:schemas-microsoft-com:vml" Requires="v">
                <p:oleObj r:id="rId2" imgW="8915858" imgH="4934204" progId="PBrush">
                  <p:embed/>
                </p:oleObj>
              </mc:Choice>
              <mc:Fallback>
                <p:oleObj r:id="rId2" imgW="8915858" imgH="4934204" progId="PBrush">
                  <p:embed/>
                  <p:pic>
                    <p:nvPicPr>
                      <p:cNvPr id="5" name="Object 4">
                        <a:extLst>
                          <a:ext uri="{FF2B5EF4-FFF2-40B4-BE49-F238E27FC236}">
                            <a16:creationId xmlns:a16="http://schemas.microsoft.com/office/drawing/2014/main" id="{EA467D47-691A-E63E-D44B-0B305AF45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22" y="0"/>
                        <a:ext cx="11942556" cy="6604378"/>
                      </a:xfrm>
                      <a:prstGeom prst="rect">
                        <a:avLst/>
                      </a:prstGeom>
                      <a:noFill/>
                    </p:spPr>
                  </p:pic>
                </p:oleObj>
              </mc:Fallback>
            </mc:AlternateContent>
          </a:graphicData>
        </a:graphic>
      </p:graphicFrame>
    </p:spTree>
    <p:extLst>
      <p:ext uri="{BB962C8B-B14F-4D97-AF65-F5344CB8AC3E}">
        <p14:creationId xmlns:p14="http://schemas.microsoft.com/office/powerpoint/2010/main" val="1448231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DAD0C6-17C4-7671-039E-DEFE3B9A0B13}"/>
              </a:ext>
            </a:extLst>
          </p:cNvPr>
          <p:cNvSpPr>
            <a:spLocks noGrp="1"/>
          </p:cNvSpPr>
          <p:nvPr>
            <p:ph type="title"/>
          </p:nvPr>
        </p:nvSpPr>
        <p:spPr/>
        <p:txBody>
          <a:bodyPr/>
          <a:lstStyle/>
          <a:p>
            <a:r>
              <a:rPr lang="de-DE" dirty="0"/>
              <a:t>Fortsetzung folgt:</a:t>
            </a:r>
            <a:endParaRPr lang="en-GB" dirty="0"/>
          </a:p>
        </p:txBody>
      </p:sp>
      <p:sp>
        <p:nvSpPr>
          <p:cNvPr id="3" name="Inhaltsplatzhalter 2">
            <a:extLst>
              <a:ext uri="{FF2B5EF4-FFF2-40B4-BE49-F238E27FC236}">
                <a16:creationId xmlns:a16="http://schemas.microsoft.com/office/drawing/2014/main" id="{73F6F5BF-C82D-2016-D61A-869AD2E85869}"/>
              </a:ext>
            </a:extLst>
          </p:cNvPr>
          <p:cNvSpPr>
            <a:spLocks noGrp="1"/>
          </p:cNvSpPr>
          <p:nvPr>
            <p:ph idx="1"/>
          </p:nvPr>
        </p:nvSpPr>
        <p:spPr/>
        <p:txBody>
          <a:bodyPr>
            <a:normAutofit lnSpcReduction="10000"/>
          </a:bodyPr>
          <a:lstStyle/>
          <a:p>
            <a:endParaRPr lang="en-GB" dirty="0"/>
          </a:p>
          <a:p>
            <a:pPr marL="742950" indent="-742950">
              <a:buAutoNum type="arabicPeriod"/>
            </a:pPr>
            <a:r>
              <a:rPr lang="de-DE" sz="3600" dirty="0"/>
              <a:t>Verwende biologisch abbaubare Kunststoffe anstelle von Einwegprodukten. </a:t>
            </a:r>
          </a:p>
          <a:p>
            <a:pPr marL="742950" indent="-742950">
              <a:buAutoNum type="arabicPeriod"/>
            </a:pPr>
            <a:r>
              <a:rPr lang="de-DE" sz="3600" dirty="0"/>
              <a:t>Sei dir bewusst, dass einige Arten von Kunststoffen (z. B. PVC (Polyvinylchlorid), PET (</a:t>
            </a:r>
            <a:r>
              <a:rPr lang="de-DE" sz="3600" dirty="0" err="1"/>
              <a:t>Polyethylenterephthalat</a:t>
            </a:r>
            <a:r>
              <a:rPr lang="de-DE" sz="3600" dirty="0"/>
              <a:t>)) für den Menschen gefährlich sind;</a:t>
            </a:r>
          </a:p>
          <a:p>
            <a:pPr marL="742950" indent="-742950">
              <a:buAutoNum type="arabicPeriod"/>
            </a:pPr>
            <a:r>
              <a:rPr lang="de-DE" sz="3600" dirty="0"/>
              <a:t>Achte darauf, welche Arten von Kunststoffen du täglich verwendest.</a:t>
            </a:r>
            <a:endParaRPr lang="en-GB" sz="3600" dirty="0"/>
          </a:p>
        </p:txBody>
      </p:sp>
    </p:spTree>
    <p:extLst>
      <p:ext uri="{BB962C8B-B14F-4D97-AF65-F5344CB8AC3E}">
        <p14:creationId xmlns:p14="http://schemas.microsoft.com/office/powerpoint/2010/main" val="12773487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le of trash on the ground&#10;&#10;Description automatically generated with low confidence">
            <a:extLst>
              <a:ext uri="{FF2B5EF4-FFF2-40B4-BE49-F238E27FC236}">
                <a16:creationId xmlns:a16="http://schemas.microsoft.com/office/drawing/2014/main" id="{81E7E28B-89EF-8E29-3530-D38921D2FF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30"/>
          <a:stretch/>
        </p:blipFill>
        <p:spPr>
          <a:xfrm>
            <a:off x="20" y="10"/>
            <a:ext cx="12191979" cy="6857990"/>
          </a:xfrm>
          <a:prstGeom prst="rect">
            <a:avLst/>
          </a:prstGeom>
        </p:spPr>
      </p:pic>
      <p:sp>
        <p:nvSpPr>
          <p:cNvPr id="17" name="Rectangle 11">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E3DBD2-ADEB-E133-F65C-CB04FA2D4E0F}"/>
              </a:ext>
            </a:extLst>
          </p:cNvPr>
          <p:cNvSpPr>
            <a:spLocks noGrp="1"/>
          </p:cNvSpPr>
          <p:nvPr>
            <p:ph type="title"/>
          </p:nvPr>
        </p:nvSpPr>
        <p:spPr>
          <a:xfrm>
            <a:off x="1051560" y="4498848"/>
            <a:ext cx="3611880" cy="1536192"/>
          </a:xfrm>
        </p:spPr>
        <p:txBody>
          <a:bodyPr>
            <a:normAutofit/>
          </a:bodyPr>
          <a:lstStyle/>
          <a:p>
            <a:r>
              <a:rPr lang="en-GB" sz="3200" dirty="0" err="1"/>
              <a:t>Aktivität</a:t>
            </a:r>
            <a:endParaRPr lang="aa-ET" sz="3200" dirty="0"/>
          </a:p>
        </p:txBody>
      </p:sp>
      <p:sp>
        <p:nvSpPr>
          <p:cNvPr id="14" name="Rectangle 13">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6CE9100-056E-D9F3-579F-28C6656A1B5F}"/>
              </a:ext>
            </a:extLst>
          </p:cNvPr>
          <p:cNvSpPr>
            <a:spLocks noGrp="1"/>
          </p:cNvSpPr>
          <p:nvPr>
            <p:ph idx="1"/>
          </p:nvPr>
        </p:nvSpPr>
        <p:spPr>
          <a:xfrm>
            <a:off x="5295826" y="4498848"/>
            <a:ext cx="6061022" cy="1536192"/>
          </a:xfrm>
        </p:spPr>
        <p:txBody>
          <a:bodyPr anchor="ctr">
            <a:normAutofit/>
          </a:bodyPr>
          <a:lstStyle/>
          <a:p>
            <a:pPr marL="0" indent="0">
              <a:buNone/>
            </a:pPr>
            <a:r>
              <a:rPr lang="de-DE" sz="1400" dirty="0"/>
              <a:t>Müll in der Mittagspause</a:t>
            </a:r>
            <a:endParaRPr lang="de-DE" sz="1400" dirty="0">
              <a:latin typeface="Open Sans" panose="020B0606030504020204" pitchFamily="34" charset="0"/>
              <a:ea typeface="Calibri" panose="020F0502020204030204" pitchFamily="34" charset="0"/>
            </a:endParaRPr>
          </a:p>
          <a:p>
            <a:pPr marL="0" indent="0">
              <a:buNone/>
            </a:pPr>
            <a:r>
              <a:rPr lang="de-AT" sz="1400" dirty="0"/>
              <a:t>Nachdem ihr alle eure Mahlzeiten an einem Tag gegessen habt, überlegt euch selbst, welcher Müll zurückbleibt. Zähle und notiere die verschiedenen Arten von Müll, die du beim Frühstück, Mittagessen, Abendessen usw. produziert hast, auf der Vorlage (siehe Anhang A1.1).</a:t>
            </a:r>
            <a:endParaRPr lang="aa-ET" sz="1400" dirty="0"/>
          </a:p>
        </p:txBody>
      </p:sp>
    </p:spTree>
    <p:extLst>
      <p:ext uri="{BB962C8B-B14F-4D97-AF65-F5344CB8AC3E}">
        <p14:creationId xmlns:p14="http://schemas.microsoft.com/office/powerpoint/2010/main" val="3683995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autumn, litter, ground&#10;&#10;Description automatically generated">
            <a:extLst>
              <a:ext uri="{FF2B5EF4-FFF2-40B4-BE49-F238E27FC236}">
                <a16:creationId xmlns:a16="http://schemas.microsoft.com/office/drawing/2014/main" id="{E05A90ED-CC1A-12DE-9CF6-06046A8B6D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92" b="12038"/>
          <a:stretch/>
        </p:blipFill>
        <p:spPr>
          <a:xfrm>
            <a:off x="20" y="10"/>
            <a:ext cx="12191979" cy="6857990"/>
          </a:xfrm>
          <a:prstGeom prst="rect">
            <a:avLst/>
          </a:prstGeom>
        </p:spPr>
      </p:pic>
      <p:sp>
        <p:nvSpPr>
          <p:cNvPr id="12" name="Rectangle 11">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36FF2F-0D21-B8F6-6003-2BB9EAEA593F}"/>
              </a:ext>
            </a:extLst>
          </p:cNvPr>
          <p:cNvSpPr>
            <a:spLocks noGrp="1"/>
          </p:cNvSpPr>
          <p:nvPr>
            <p:ph type="title"/>
          </p:nvPr>
        </p:nvSpPr>
        <p:spPr>
          <a:xfrm>
            <a:off x="1051560" y="4498848"/>
            <a:ext cx="3611880" cy="1536192"/>
          </a:xfrm>
        </p:spPr>
        <p:txBody>
          <a:bodyPr>
            <a:normAutofit/>
          </a:bodyPr>
          <a:lstStyle/>
          <a:p>
            <a:r>
              <a:rPr lang="en-GB" sz="3200" dirty="0" err="1"/>
              <a:t>Aktivität</a:t>
            </a:r>
            <a:endParaRPr lang="aa-ET" sz="3200" dirty="0"/>
          </a:p>
        </p:txBody>
      </p:sp>
      <p:sp>
        <p:nvSpPr>
          <p:cNvPr id="14" name="Rectangle 13">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46707D8-ECB9-146B-F506-05CF406AE416}"/>
              </a:ext>
            </a:extLst>
          </p:cNvPr>
          <p:cNvSpPr>
            <a:spLocks noGrp="1"/>
          </p:cNvSpPr>
          <p:nvPr>
            <p:ph idx="1"/>
          </p:nvPr>
        </p:nvSpPr>
        <p:spPr>
          <a:xfrm>
            <a:off x="5295826" y="4498848"/>
            <a:ext cx="6061022" cy="1536192"/>
          </a:xfrm>
        </p:spPr>
        <p:txBody>
          <a:bodyPr anchor="ctr">
            <a:normAutofit/>
          </a:bodyPr>
          <a:lstStyle/>
          <a:p>
            <a:pPr marL="0" indent="0">
              <a:buNone/>
            </a:pPr>
            <a:r>
              <a:rPr lang="de-DE" sz="1800" dirty="0"/>
              <a:t>Kunststoff-Collage</a:t>
            </a:r>
          </a:p>
          <a:p>
            <a:r>
              <a:rPr lang="de-AT" sz="1400" dirty="0"/>
              <a:t>Erstelle eine eigene Collage aus Plastikmüll, Zeitschriftenausschnitten oder Fotos. Die Kunstwerke können über unsere sozialen Netzwerke FB und IG mit anderen geteilt werden, füge dazu den Tag #RescueProjectEU hinzu. </a:t>
            </a:r>
          </a:p>
          <a:p>
            <a:pPr marL="0" indent="0">
              <a:buNone/>
            </a:pPr>
            <a:r>
              <a:rPr lang="en-GB" sz="1400" dirty="0" err="1">
                <a:hlinkClick r:id="rId3"/>
              </a:rPr>
              <a:t>Idee</a:t>
            </a:r>
            <a:r>
              <a:rPr lang="en-GB" sz="1400" dirty="0">
                <a:hlinkClick r:id="rId3"/>
              </a:rPr>
              <a:t> 1</a:t>
            </a:r>
            <a:r>
              <a:rPr lang="en-GB" sz="1400" dirty="0"/>
              <a:t>, </a:t>
            </a:r>
            <a:r>
              <a:rPr lang="en-GB" sz="1400" dirty="0" err="1">
                <a:hlinkClick r:id="rId4"/>
              </a:rPr>
              <a:t>Idee</a:t>
            </a:r>
            <a:r>
              <a:rPr lang="en-GB" sz="1400" dirty="0">
                <a:hlinkClick r:id="rId4"/>
              </a:rPr>
              <a:t> 2</a:t>
            </a:r>
            <a:endParaRPr lang="aa-ET" sz="1400" dirty="0"/>
          </a:p>
        </p:txBody>
      </p:sp>
    </p:spTree>
    <p:extLst>
      <p:ext uri="{BB962C8B-B14F-4D97-AF65-F5344CB8AC3E}">
        <p14:creationId xmlns:p14="http://schemas.microsoft.com/office/powerpoint/2010/main" val="2854798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lastic bottle in the water&#10;&#10;Description automatically generated with low confidence">
            <a:extLst>
              <a:ext uri="{FF2B5EF4-FFF2-40B4-BE49-F238E27FC236}">
                <a16:creationId xmlns:a16="http://schemas.microsoft.com/office/drawing/2014/main" id="{14C92158-51E7-799C-FA2A-C17C6F6147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88" b="-1"/>
          <a:stretch/>
        </p:blipFill>
        <p:spPr>
          <a:xfrm>
            <a:off x="20" y="10"/>
            <a:ext cx="12191979" cy="6857990"/>
          </a:xfrm>
          <a:prstGeom prst="rect">
            <a:avLst/>
          </a:prstGeom>
        </p:spPr>
      </p:pic>
      <p:sp>
        <p:nvSpPr>
          <p:cNvPr id="13" name="Rectangle 12">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DD3D104-5EE7-E598-1163-12057748D254}"/>
              </a:ext>
            </a:extLst>
          </p:cNvPr>
          <p:cNvSpPr>
            <a:spLocks noGrp="1"/>
          </p:cNvSpPr>
          <p:nvPr>
            <p:ph type="title"/>
          </p:nvPr>
        </p:nvSpPr>
        <p:spPr>
          <a:xfrm>
            <a:off x="1051560" y="4498848"/>
            <a:ext cx="3611880" cy="1536192"/>
          </a:xfrm>
        </p:spPr>
        <p:txBody>
          <a:bodyPr>
            <a:normAutofit fontScale="90000"/>
          </a:bodyPr>
          <a:lstStyle/>
          <a:p>
            <a:r>
              <a:rPr lang="de-AT" sz="2800" b="1" dirty="0"/>
              <a:t>Zusätzliche Lernressourcen</a:t>
            </a:r>
            <a:br>
              <a:rPr lang="de-AT" sz="2800" dirty="0"/>
            </a:br>
            <a:br>
              <a:rPr lang="aa-ET" sz="2700" dirty="0">
                <a:effectLst/>
                <a:latin typeface="Calibri" panose="020F0502020204030204" pitchFamily="34" charset="0"/>
                <a:ea typeface="Calibri" panose="020F0502020204030204" pitchFamily="34" charset="0"/>
                <a:cs typeface="Times New Roman" panose="02020603050405020304" pitchFamily="18" charset="0"/>
              </a:rPr>
            </a:br>
            <a:endParaRPr lang="aa-ET" sz="2700" dirty="0"/>
          </a:p>
        </p:txBody>
      </p:sp>
      <p:sp>
        <p:nvSpPr>
          <p:cNvPr id="15" name="Rectangle 14">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7" name="Rectangle 16">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0C0C0CA-9318-5253-0C68-336F6D63B4C2}"/>
              </a:ext>
            </a:extLst>
          </p:cNvPr>
          <p:cNvSpPr>
            <a:spLocks noGrp="1"/>
          </p:cNvSpPr>
          <p:nvPr>
            <p:ph idx="1"/>
          </p:nvPr>
        </p:nvSpPr>
        <p:spPr>
          <a:xfrm>
            <a:off x="5295825" y="4347148"/>
            <a:ext cx="6426037" cy="1961074"/>
          </a:xfrm>
        </p:spPr>
        <p:txBody>
          <a:bodyPr anchor="ctr">
            <a:normAutofit/>
          </a:bodyPr>
          <a:lstStyle/>
          <a:p>
            <a:pPr marL="0" indent="0">
              <a:buNone/>
            </a:pPr>
            <a:r>
              <a:rPr lang="de-DE" sz="1800" dirty="0"/>
              <a:t>Der Lebenszyklus einer Plastikflasche</a:t>
            </a:r>
          </a:p>
          <a:p>
            <a:pPr marL="0" indent="0">
              <a:buNone/>
            </a:pPr>
            <a:r>
              <a:rPr lang="de-AT" sz="1400" dirty="0"/>
              <a:t>Was wirklich mit dem Plastik passiert, das Sie wegwerfen zeigt Emma Bryces TED-Ed Video auf Englisch: Uns allen wurde gesagt, dass wir Plastikflaschen und -behälter recyceln sollten. Aber was passiert eigentlich mit dem Plastik, wenn wir es einfach wegwerfen? Emma Bryce zeichnet den Lebenszyklus von drei verschiedenen Plastikflaschen nach und beleuchtet die Gefahren, die diese Einwegartikel für unsere Welt darstellen. </a:t>
            </a:r>
            <a:r>
              <a:rPr lang="en-US" sz="1400" dirty="0"/>
              <a:t>Film von Emma Bryce, Animation von Sharon Colman.</a:t>
            </a:r>
          </a:p>
          <a:p>
            <a:pPr marL="0" indent="0">
              <a:buNone/>
            </a:pP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https</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www</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err="1">
                <a:effectLst/>
                <a:latin typeface="Open Sans" panose="020B0606030504020204" pitchFamily="34" charset="0"/>
                <a:ea typeface="Calibri" panose="020F0502020204030204" pitchFamily="34" charset="0"/>
                <a:cs typeface="Times New Roman" panose="02020603050405020304" pitchFamily="18" charset="0"/>
                <a:hlinkClick r:id="rId3"/>
              </a:rPr>
              <a:t>youtube</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com</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watch</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v</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=_6</a:t>
            </a:r>
            <a:r>
              <a:rPr lang="en-US" sz="1400" u="sng" dirty="0" err="1">
                <a:effectLst/>
                <a:latin typeface="Open Sans" panose="020B0606030504020204" pitchFamily="34" charset="0"/>
                <a:ea typeface="Calibri" panose="020F0502020204030204" pitchFamily="34" charset="0"/>
                <a:cs typeface="Times New Roman" panose="02020603050405020304" pitchFamily="18" charset="0"/>
                <a:hlinkClick r:id="rId3"/>
              </a:rPr>
              <a:t>xlNyWPpB</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8&amp;</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t</a:t>
            </a:r>
            <a:r>
              <a:rPr lang="el-GR"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=8</a:t>
            </a:r>
            <a:r>
              <a:rPr lang="en-US" sz="1400" u="sng" dirty="0">
                <a:effectLst/>
                <a:latin typeface="Open Sans" panose="020B0606030504020204" pitchFamily="34" charset="0"/>
                <a:ea typeface="Calibri" panose="020F0502020204030204" pitchFamily="34" charset="0"/>
                <a:cs typeface="Times New Roman" panose="02020603050405020304" pitchFamily="18" charset="0"/>
                <a:hlinkClick r:id="rId3"/>
              </a:rPr>
              <a:t>s</a:t>
            </a:r>
            <a:endParaRPr lang="aa-ET"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aa-ET" sz="1100" dirty="0"/>
          </a:p>
        </p:txBody>
      </p:sp>
    </p:spTree>
    <p:extLst>
      <p:ext uri="{BB962C8B-B14F-4D97-AF65-F5344CB8AC3E}">
        <p14:creationId xmlns:p14="http://schemas.microsoft.com/office/powerpoint/2010/main" val="2245759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photo front view non eco friendly plastic elements assortment">
            <a:extLst>
              <a:ext uri="{FF2B5EF4-FFF2-40B4-BE49-F238E27FC236}">
                <a16:creationId xmlns:a16="http://schemas.microsoft.com/office/drawing/2014/main" id="{548D6D3A-421E-893A-EAC3-1CE3F0393C8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450" r="5411"/>
          <a:stretch/>
        </p:blipFill>
        <p:spPr bwMode="auto">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noFill/>
        </p:spPr>
      </p:pic>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137034" y="609600"/>
            <a:ext cx="6965150" cy="1322887"/>
          </a:xfrm>
        </p:spPr>
        <p:txBody>
          <a:bodyPr>
            <a:normAutofit/>
          </a:bodyPr>
          <a:lstStyle/>
          <a:p>
            <a:r>
              <a:rPr lang="de-DE" b="1" kern="0" dirty="0">
                <a:ea typeface="Times New Roman" panose="02020603050405020304" pitchFamily="18" charset="0"/>
                <a:cs typeface="Times New Roman" panose="02020603050405020304" pitchFamily="18" charset="0"/>
              </a:rPr>
              <a:t>Modul 1: Geschichte des Kunststoffs</a:t>
            </a:r>
            <a:endParaRPr lang="el-GR" dirty="0"/>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1137035" y="2194102"/>
            <a:ext cx="6516216" cy="3908585"/>
          </a:xfrm>
        </p:spPr>
        <p:txBody>
          <a:bodyPr>
            <a:normAutofit/>
          </a:bodyPr>
          <a:lstStyle/>
          <a:p>
            <a:pPr marL="0" indent="0">
              <a:buNone/>
            </a:pPr>
            <a:r>
              <a:rPr lang="en-GB" sz="1700" dirty="0"/>
              <a:t>    </a:t>
            </a:r>
            <a:r>
              <a:rPr lang="en-GB" sz="2400" dirty="0" err="1"/>
              <a:t>Lernziele</a:t>
            </a:r>
            <a:r>
              <a:rPr lang="en-GB" sz="2400" dirty="0"/>
              <a:t>:</a:t>
            </a:r>
          </a:p>
          <a:p>
            <a:pPr marL="0" indent="0">
              <a:buNone/>
            </a:pPr>
            <a:endParaRPr lang="en-GB" sz="1700" dirty="0"/>
          </a:p>
          <a:p>
            <a:pPr lvl="0">
              <a:buFont typeface="Wingdings" panose="05000000000000000000" pitchFamily="2" charset="2"/>
              <a:buChar char="ü"/>
            </a:pPr>
            <a:r>
              <a:rPr lang="de-AT" sz="1800" dirty="0"/>
              <a:t>Erwerb von Faktenwissen wie Definition, Eigenschaften von Kunststoffen und grundlegende Klassifizierung;</a:t>
            </a:r>
          </a:p>
          <a:p>
            <a:pPr lvl="0">
              <a:buFont typeface="Wingdings" panose="05000000000000000000" pitchFamily="2" charset="2"/>
              <a:buChar char="ü"/>
            </a:pPr>
            <a:r>
              <a:rPr lang="de-AT" sz="1800" dirty="0"/>
              <a:t>kritische Analyse ausgewählter Berichte mit EU-Daten zu Kunststoffproduktion, -nachfrage und -abfall;</a:t>
            </a:r>
          </a:p>
          <a:p>
            <a:pPr lvl="0">
              <a:buFont typeface="Wingdings" panose="05000000000000000000" pitchFamily="2" charset="2"/>
              <a:buChar char="ü"/>
            </a:pPr>
            <a:r>
              <a:rPr lang="de-AT" sz="1800" dirty="0"/>
              <a:t>sich mit ausgewählten Methoden der Kunststoffproduktion vertraut machen; </a:t>
            </a:r>
          </a:p>
          <a:p>
            <a:pPr lvl="0">
              <a:buFont typeface="Wingdings" panose="05000000000000000000" pitchFamily="2" charset="2"/>
              <a:buChar char="ü"/>
            </a:pPr>
            <a:r>
              <a:rPr lang="en-US" sz="1800" dirty="0" err="1"/>
              <a:t>Förderung</a:t>
            </a:r>
            <a:r>
              <a:rPr lang="en-US" sz="1800" dirty="0"/>
              <a:t> des </a:t>
            </a:r>
            <a:r>
              <a:rPr lang="en-US" sz="1800" dirty="0" err="1"/>
              <a:t>Umweltbewusstseins</a:t>
            </a:r>
            <a:r>
              <a:rPr lang="en-US" sz="1800" dirty="0"/>
              <a:t>;</a:t>
            </a:r>
            <a:endParaRPr lang="de-AT" sz="1800" dirty="0"/>
          </a:p>
          <a:p>
            <a:pPr lvl="0">
              <a:buFont typeface="Wingdings" panose="05000000000000000000" pitchFamily="2" charset="2"/>
              <a:buChar char="ü"/>
            </a:pPr>
            <a:r>
              <a:rPr lang="de-AT" sz="1800" dirty="0"/>
              <a:t>einen historischen Überblick über die Entwicklung von Kunststoffen gewinnen.</a:t>
            </a:r>
          </a:p>
          <a:p>
            <a:endParaRPr lang="el-GR" sz="1700"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1154268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0DC26-1E3B-95ED-A6BD-969769F9198D}"/>
              </a:ext>
            </a:extLst>
          </p:cNvPr>
          <p:cNvSpPr>
            <a:spLocks noGrp="1"/>
          </p:cNvSpPr>
          <p:nvPr>
            <p:ph type="title"/>
          </p:nvPr>
        </p:nvSpPr>
        <p:spPr/>
        <p:txBody>
          <a:bodyPr/>
          <a:lstStyle/>
          <a:p>
            <a:r>
              <a:rPr lang="en-GB" dirty="0" err="1"/>
              <a:t>Quellen</a:t>
            </a:r>
            <a:r>
              <a:rPr lang="en-GB" dirty="0"/>
              <a:t> und </a:t>
            </a:r>
            <a:r>
              <a:rPr lang="en-GB" dirty="0" err="1"/>
              <a:t>Verweise</a:t>
            </a:r>
            <a:endParaRPr lang="aa-ET" dirty="0"/>
          </a:p>
        </p:txBody>
      </p:sp>
      <p:sp>
        <p:nvSpPr>
          <p:cNvPr id="3" name="Content Placeholder 2">
            <a:extLst>
              <a:ext uri="{FF2B5EF4-FFF2-40B4-BE49-F238E27FC236}">
                <a16:creationId xmlns:a16="http://schemas.microsoft.com/office/drawing/2014/main" id="{B45F48C5-8B72-913E-1D38-513AF8F9989D}"/>
              </a:ext>
            </a:extLst>
          </p:cNvPr>
          <p:cNvSpPr>
            <a:spLocks noGrp="1"/>
          </p:cNvSpPr>
          <p:nvPr>
            <p:ph idx="1"/>
          </p:nvPr>
        </p:nvSpPr>
        <p:spPr>
          <a:xfrm>
            <a:off x="838200" y="1825624"/>
            <a:ext cx="10515600" cy="4852967"/>
          </a:xfrm>
        </p:spPr>
        <p:txBody>
          <a:bodyPr>
            <a:normAutofit fontScale="25000" lnSpcReduction="20000"/>
          </a:bodyPr>
          <a:lstStyle/>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Bellis M.</a:t>
            </a:r>
            <a:r>
              <a:rPr lang="en-GB" sz="5200" dirty="0">
                <a:effectLst/>
                <a:latin typeface="Open Sans" panose="020B0606030504020204" pitchFamily="34" charset="0"/>
                <a:ea typeface="Calibri" panose="020F0502020204030204" pitchFamily="34" charset="0"/>
                <a:cs typeface="Times New Roman" panose="02020603050405020304" pitchFamily="18" charset="0"/>
              </a:rPr>
              <a:t> (2021).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A Brief History of the Invention of Plastics</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https://www.thoughtco.com/history-of-plastics-1992322</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err="1">
                <a:effectLst/>
                <a:latin typeface="Open Sans" panose="020B0606030504020204" pitchFamily="34" charset="0"/>
                <a:ea typeface="Calibri" panose="020F0502020204030204" pitchFamily="34" charset="0"/>
                <a:cs typeface="Times New Roman" panose="02020603050405020304" pitchFamily="18" charset="0"/>
              </a:rPr>
              <a:t>Böll</a:t>
            </a:r>
            <a:r>
              <a:rPr lang="en-US" sz="5200" dirty="0">
                <a:effectLst/>
                <a:latin typeface="Open Sans" panose="020B0606030504020204" pitchFamily="34" charset="0"/>
                <a:ea typeface="Calibri" panose="020F0502020204030204" pitchFamily="34" charset="0"/>
                <a:cs typeface="Times New Roman" panose="02020603050405020304" pitchFamily="18" charset="0"/>
              </a:rPr>
              <a:t> Stiftung.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Plastic, Waste &amp; Me</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r>
              <a:rPr lang="en-GB" sz="5200" i="1" dirty="0">
                <a:effectLst/>
                <a:latin typeface="Open Sans" panose="020B0606030504020204" pitchFamily="34" charset="0"/>
                <a:ea typeface="Calibri" panose="020F0502020204030204" pitchFamily="34" charset="0"/>
                <a:cs typeface="Times New Roman" panose="02020603050405020304" pitchFamily="18" charset="0"/>
              </a:rPr>
              <a:t>Glossary</a:t>
            </a:r>
            <a:r>
              <a:rPr lang="en-GB" sz="5200" dirty="0">
                <a:effectLst/>
                <a:latin typeface="Open Sans" panose="020B0606030504020204" pitchFamily="34" charset="0"/>
                <a:ea typeface="Calibri" panose="020F0502020204030204" pitchFamily="34" charset="0"/>
                <a:cs typeface="Times New Roman" panose="02020603050405020304" pitchFamily="18" charset="0"/>
              </a:rPr>
              <a:t>.</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https://plastic.boell.org/glossary/</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Britannica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Plastic</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https://www.britannica.com/science/plastic</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5200" dirty="0">
                <a:effectLst/>
                <a:latin typeface="Open Sans" panose="020B0606030504020204" pitchFamily="34" charset="0"/>
                <a:ea typeface="Calibri" panose="020F0502020204030204" pitchFamily="34" charset="0"/>
                <a:cs typeface="Times New Roman" panose="02020603050405020304" pitchFamily="18" charset="0"/>
              </a:rPr>
              <a:t>Boyd J. B. (November, 2011). Distillations Magazine.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Celluloid: The Eternal Substitute. </a:t>
            </a:r>
            <a:r>
              <a:rPr lang="en-US" sz="5200" dirty="0">
                <a:effectLst/>
                <a:latin typeface="Open Sans" panose="020B0606030504020204" pitchFamily="34" charset="0"/>
                <a:ea typeface="Calibri" panose="020F0502020204030204" pitchFamily="34" charset="0"/>
                <a:cs typeface="Times New Roman" panose="02020603050405020304" pitchFamily="18" charset="0"/>
              </a:rPr>
              <a:t>Available at:</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https://sciencehistory.org/stories/magazine/celluloid-the-eternal-substitute/</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Eunomia Research &amp; Consulting (2020).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What is Plastic? A summary report exploring the potential for certain materials to be exempted from the Single-Use Plastics Directive</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https://www.eunomia.co.uk/wp-content/uploads/2020/01/What-is-Plastic-Summary_Final.pdf</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European Environment Agency </a:t>
            </a:r>
            <a:r>
              <a:rPr lang="en-GB" sz="5200" dirty="0">
                <a:effectLst/>
                <a:latin typeface="Open Sans" panose="020B0606030504020204" pitchFamily="34" charset="0"/>
                <a:ea typeface="Calibri" panose="020F0502020204030204" pitchFamily="34" charset="0"/>
                <a:cs typeface="Times New Roman" panose="02020603050405020304" pitchFamily="18" charset="0"/>
              </a:rPr>
              <a:t>(2020).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Plastics, the circular economy and Europe’s environment.</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 priority for action. EEA Report No 18/2020.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7"/>
              </a:rPr>
              <a:t>https://www.eea.europa.eu/publications/plastics-the-circular-economy-and</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err="1">
                <a:effectLst/>
                <a:latin typeface="Open Sans" panose="020B0606030504020204" pitchFamily="34" charset="0"/>
                <a:ea typeface="Calibri" panose="020F0502020204030204" pitchFamily="34" charset="0"/>
                <a:cs typeface="Times New Roman" panose="02020603050405020304" pitchFamily="18" charset="0"/>
              </a:rPr>
              <a:t>Freinkel</a:t>
            </a:r>
            <a:r>
              <a:rPr lang="en-US" sz="5200" dirty="0">
                <a:effectLst/>
                <a:latin typeface="Open Sans" panose="020B0606030504020204" pitchFamily="34" charset="0"/>
                <a:ea typeface="Calibri" panose="020F0502020204030204" pitchFamily="34" charset="0"/>
                <a:cs typeface="Times New Roman" panose="02020603050405020304" pitchFamily="18" charset="0"/>
              </a:rPr>
              <a:t> S. (2011).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A Brief History of Plastic’s Conquest of the World.</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Cheap plastic has unleashed a flood of consumer goods. </a:t>
            </a:r>
            <a:r>
              <a:rPr lang="en-US" sz="5200" dirty="0">
                <a:effectLst/>
                <a:latin typeface="Open Sans" panose="020B0606030504020204" pitchFamily="34" charset="0"/>
                <a:ea typeface="Calibri" panose="020F0502020204030204" pitchFamily="34" charset="0"/>
                <a:cs typeface="Times New Roman" panose="02020603050405020304" pitchFamily="18" charset="0"/>
              </a:rPr>
              <a:t>Available at:</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 </a:t>
            </a:r>
            <a:r>
              <a:rPr lang="en-US" sz="5200" i="1"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8"/>
              </a:rPr>
              <a:t>https://www.scientificamerican.com/article/a-brief-history-of-plastic-world-conquest/</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5200" dirty="0">
                <a:effectLst/>
                <a:latin typeface="Open Sans" panose="020B0606030504020204" pitchFamily="34" charset="0"/>
                <a:ea typeface="Calibri" panose="020F0502020204030204" pitchFamily="34" charset="0"/>
                <a:cs typeface="Times New Roman" panose="02020603050405020304" pitchFamily="18" charset="0"/>
              </a:rPr>
              <a:t>Green M. </a:t>
            </a:r>
            <a:r>
              <a:rPr lang="en-GB" sz="5200" dirty="0">
                <a:effectLst/>
                <a:latin typeface="Open Sans" panose="020B0606030504020204" pitchFamily="34" charset="0"/>
                <a:ea typeface="Calibri" panose="020F0502020204030204" pitchFamily="34" charset="0"/>
                <a:cs typeface="Times New Roman" panose="02020603050405020304" pitchFamily="18" charset="0"/>
              </a:rPr>
              <a:t>(2018). </a:t>
            </a:r>
            <a:r>
              <a:rPr lang="en-US" sz="5200" i="1" dirty="0">
                <a:effectLst/>
                <a:latin typeface="Open Sans" panose="020B0606030504020204" pitchFamily="34" charset="0"/>
                <a:ea typeface="Calibri" panose="020F0502020204030204" pitchFamily="34" charset="0"/>
                <a:cs typeface="Times New Roman" panose="02020603050405020304" pitchFamily="18" charset="0"/>
              </a:rPr>
              <a:t>How Plastic Took Over the World (and Created a Big Mess): A Brief, Disposable History</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52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9"/>
              </a:rPr>
              <a:t>https://www.kqed.org/lowdown/29456/how-plastics-took-over-the-world-and-created-an-environmental-mess-a-brief-disposable-history</a:t>
            </a:r>
            <a:r>
              <a:rPr lang="en-US" sz="52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5200" dirty="0">
              <a:effectLst/>
              <a:latin typeface="Calibri" panose="020F0502020204030204" pitchFamily="34" charset="0"/>
              <a:ea typeface="Calibri" panose="020F0502020204030204" pitchFamily="34" charset="0"/>
              <a:cs typeface="Times New Roman" panose="02020603050405020304" pitchFamily="18" charset="0"/>
            </a:endParaRPr>
          </a:p>
          <a:p>
            <a:endParaRPr lang="aa-ET" dirty="0"/>
          </a:p>
        </p:txBody>
      </p:sp>
    </p:spTree>
    <p:extLst>
      <p:ext uri="{BB962C8B-B14F-4D97-AF65-F5344CB8AC3E}">
        <p14:creationId xmlns:p14="http://schemas.microsoft.com/office/powerpoint/2010/main" val="1524418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4DC3-D526-1ED4-F122-8966373CAC0C}"/>
              </a:ext>
            </a:extLst>
          </p:cNvPr>
          <p:cNvSpPr>
            <a:spLocks noGrp="1"/>
          </p:cNvSpPr>
          <p:nvPr>
            <p:ph type="title"/>
          </p:nvPr>
        </p:nvSpPr>
        <p:spPr/>
        <p:txBody>
          <a:bodyPr/>
          <a:lstStyle/>
          <a:p>
            <a:r>
              <a:rPr lang="en-GB" dirty="0" err="1"/>
              <a:t>Quellen</a:t>
            </a:r>
            <a:r>
              <a:rPr lang="en-GB" dirty="0"/>
              <a:t> und </a:t>
            </a:r>
            <a:r>
              <a:rPr lang="en-GB" dirty="0" err="1"/>
              <a:t>Verweise</a:t>
            </a:r>
            <a:endParaRPr lang="aa-ET" dirty="0"/>
          </a:p>
        </p:txBody>
      </p:sp>
      <p:sp>
        <p:nvSpPr>
          <p:cNvPr id="3" name="Content Placeholder 2">
            <a:extLst>
              <a:ext uri="{FF2B5EF4-FFF2-40B4-BE49-F238E27FC236}">
                <a16:creationId xmlns:a16="http://schemas.microsoft.com/office/drawing/2014/main" id="{D9D1BEEE-533F-9410-50BF-1891347C8C05}"/>
              </a:ext>
            </a:extLst>
          </p:cNvPr>
          <p:cNvSpPr>
            <a:spLocks noGrp="1"/>
          </p:cNvSpPr>
          <p:nvPr>
            <p:ph idx="1"/>
          </p:nvPr>
        </p:nvSpPr>
        <p:spPr/>
        <p:txBody>
          <a:bodyPr>
            <a:normAutofit/>
          </a:bodyPr>
          <a:lstStyle/>
          <a:p>
            <a:pPr marL="0" indent="0">
              <a:lnSpc>
                <a:spcPct val="107000"/>
              </a:lnSpc>
              <a:spcAft>
                <a:spcPts val="800"/>
              </a:spcAft>
              <a:buNone/>
            </a:pPr>
            <a:r>
              <a:rPr lang="en-US" sz="1400" dirty="0">
                <a:effectLst/>
                <a:latin typeface="Open Sans" panose="020B0606030504020204" pitchFamily="34" charset="0"/>
                <a:ea typeface="Calibri" panose="020F0502020204030204" pitchFamily="34" charset="0"/>
                <a:cs typeface="Times New Roman" panose="02020603050405020304" pitchFamily="18" charset="0"/>
              </a:rPr>
              <a:t>Le </a:t>
            </a:r>
            <a:r>
              <a:rPr lang="en-US" sz="1400" dirty="0" err="1">
                <a:effectLst/>
                <a:latin typeface="Open Sans" panose="020B0606030504020204" pitchFamily="34" charset="0"/>
                <a:ea typeface="Calibri" panose="020F0502020204030204" pitchFamily="34" charset="0"/>
                <a:cs typeface="Times New Roman" panose="02020603050405020304" pitchFamily="18" charset="0"/>
              </a:rPr>
              <a:t>Guern</a:t>
            </a:r>
            <a:r>
              <a:rPr lang="en-US" sz="1400" dirty="0">
                <a:effectLst/>
                <a:latin typeface="Open Sans" panose="020B0606030504020204" pitchFamily="34" charset="0"/>
                <a:ea typeface="Calibri" panose="020F0502020204030204" pitchFamily="34" charset="0"/>
                <a:cs typeface="Times New Roman" panose="02020603050405020304" pitchFamily="18" charset="0"/>
              </a:rPr>
              <a:t> C. (November, 2009). Coastal Care. </a:t>
            </a:r>
            <a:r>
              <a:rPr lang="en-US" sz="1400" i="1" dirty="0">
                <a:effectLst/>
                <a:latin typeface="Open Sans" panose="020B0606030504020204" pitchFamily="34" charset="0"/>
                <a:ea typeface="Calibri" panose="020F0502020204030204" pitchFamily="34" charset="0"/>
                <a:cs typeface="Times New Roman" panose="02020603050405020304" pitchFamily="18" charset="0"/>
              </a:rPr>
              <a:t>When Mermaids Cry: The Great Plastic Tide.</a:t>
            </a:r>
            <a:r>
              <a:rPr lang="en-US" sz="14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4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https://coastalcare.org/2009/11/plastic-pollution/</a:t>
            </a:r>
            <a:endParaRPr lang="aa-ET"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400" dirty="0">
                <a:effectLst/>
                <a:latin typeface="Open Sans" panose="020B0606030504020204" pitchFamily="34" charset="0"/>
                <a:ea typeface="Calibri" panose="020F0502020204030204" pitchFamily="34" charset="0"/>
                <a:cs typeface="Times New Roman" panose="02020603050405020304" pitchFamily="18" charset="0"/>
              </a:rPr>
              <a:t>Material Economics (2022). </a:t>
            </a:r>
            <a:r>
              <a:rPr lang="en-US" sz="1400" i="1" dirty="0">
                <a:effectLst/>
                <a:latin typeface="Open Sans" panose="020B0606030504020204" pitchFamily="34" charset="0"/>
                <a:ea typeface="Calibri" panose="020F0502020204030204" pitchFamily="34" charset="0"/>
                <a:cs typeface="Times New Roman" panose="02020603050405020304" pitchFamily="18" charset="0"/>
              </a:rPr>
              <a:t>Europe's Missing Plastics - Taking Stock of EU Plastics Circularity</a:t>
            </a:r>
            <a:r>
              <a:rPr lang="en-US" sz="1400" dirty="0">
                <a:effectLst/>
                <a:latin typeface="Open Sans" panose="020B0606030504020204" pitchFamily="34" charset="0"/>
                <a:ea typeface="Calibri" panose="020F0502020204030204" pitchFamily="34" charset="0"/>
                <a:cs typeface="Times New Roman" panose="02020603050405020304" pitchFamily="18" charset="0"/>
              </a:rPr>
              <a:t>. Commissioned by Agora Industry. Available at: </a:t>
            </a:r>
            <a:r>
              <a:rPr lang="en-US" sz="14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https://materialeconomics.com/publications/europes-missing-plastics</a:t>
            </a:r>
            <a:r>
              <a:rPr lang="en-US" sz="1400" dirty="0">
                <a:effectLst/>
                <a:latin typeface="Open Sans" panose="020B0606030504020204" pitchFamily="34" charset="0"/>
                <a:ea typeface="Calibri" panose="020F0502020204030204" pitchFamily="34" charset="0"/>
                <a:cs typeface="Times New Roman" panose="02020603050405020304" pitchFamily="18" charset="0"/>
              </a:rPr>
              <a:t> </a:t>
            </a:r>
            <a:endParaRPr lang="en-US" sz="1300" dirty="0">
              <a:effectLst/>
              <a:latin typeface="Open Sans" panose="020B0606030504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Plastic Europe (2021).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Plastic – the Facts 2021</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https://plasticseurope.org/wp-content/uploads/2021/12/Plastics-the-Facts-2021-web-final.pdf</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300" dirty="0">
                <a:effectLst/>
                <a:latin typeface="Open Sans" panose="020B0606030504020204" pitchFamily="34" charset="0"/>
                <a:ea typeface="Calibri" panose="020F0502020204030204" pitchFamily="34" charset="0"/>
                <a:cs typeface="Times New Roman" panose="02020603050405020304" pitchFamily="18" charset="0"/>
              </a:rPr>
              <a:t>Plastics Hall of Fame. Available at:  </a:t>
            </a:r>
            <a:r>
              <a:rPr lang="en-GB"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https://plasticshof.org/members/leo-h-baekeland/</a:t>
            </a:r>
            <a:r>
              <a:rPr lang="en-GB" sz="13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Rapid Direct </a:t>
            </a:r>
            <a:r>
              <a:rPr lang="en-GB" sz="1300" dirty="0">
                <a:effectLst/>
                <a:latin typeface="Open Sans" panose="020B0606030504020204" pitchFamily="34" charset="0"/>
                <a:ea typeface="Calibri" panose="020F0502020204030204" pitchFamily="34" charset="0"/>
                <a:cs typeface="Times New Roman" panose="02020603050405020304" pitchFamily="18" charset="0"/>
              </a:rPr>
              <a:t>(2021).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Understanding Plastic Fabrication Processes: A complete guide</a:t>
            </a:r>
            <a:r>
              <a:rPr lang="en-GB"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https://www.rapiddirect.com/blog/plastic-fabrication/</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300" dirty="0">
                <a:effectLst/>
                <a:latin typeface="Open Sans" panose="020B0606030504020204" pitchFamily="34" charset="0"/>
                <a:ea typeface="Calibri" panose="020F0502020204030204" pitchFamily="34" charset="0"/>
                <a:cs typeface="Times New Roman" panose="02020603050405020304" pitchFamily="18" charset="0"/>
              </a:rPr>
              <a:t>TED. </a:t>
            </a:r>
            <a:r>
              <a:rPr lang="en-US" sz="1300" dirty="0">
                <a:effectLst/>
                <a:latin typeface="Open Sans" panose="020B0606030504020204" pitchFamily="34" charset="0"/>
                <a:ea typeface="Calibri" panose="020F0502020204030204" pitchFamily="34" charset="0"/>
                <a:cs typeface="Times New Roman" panose="02020603050405020304" pitchFamily="18" charset="0"/>
              </a:rPr>
              <a:t>A brief history of plastic by TED-Ed.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7"/>
              </a:rPr>
              <a:t>https://www.youtube.com/watch?v=9GMbRG9CZJw</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Wikipedia.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Timeline of plastic development</a:t>
            </a:r>
            <a:r>
              <a:rPr lang="en-GB" sz="1300" i="1" dirty="0">
                <a:effectLst/>
                <a:latin typeface="Open Sans" panose="020B0606030504020204" pitchFamily="34" charset="0"/>
                <a:ea typeface="Calibri" panose="020F0502020204030204" pitchFamily="34" charset="0"/>
                <a:cs typeface="Times New Roman" panose="02020603050405020304" pitchFamily="18" charset="0"/>
              </a:rPr>
              <a:t>.</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8"/>
              </a:rPr>
              <a:t>https://en.wikipedia.org/wiki/Timeline_of_plastic_development</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1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300" dirty="0">
                <a:effectLst/>
                <a:latin typeface="Open Sans" panose="020B0606030504020204" pitchFamily="34" charset="0"/>
                <a:ea typeface="Calibri" panose="020F0502020204030204" pitchFamily="34" charset="0"/>
                <a:cs typeface="Times New Roman" panose="02020603050405020304" pitchFamily="18" charset="0"/>
              </a:rPr>
              <a:t>Wikipedia</a:t>
            </a:r>
            <a:r>
              <a:rPr lang="en-GB" sz="1300" dirty="0">
                <a:effectLst/>
                <a:latin typeface="Open Sans" panose="020B0606030504020204" pitchFamily="34" charset="0"/>
                <a:ea typeface="Calibri" panose="020F0502020204030204" pitchFamily="34" charset="0"/>
                <a:cs typeface="Times New Roman" panose="02020603050405020304" pitchFamily="18" charset="0"/>
              </a:rPr>
              <a:t>. </a:t>
            </a:r>
            <a:r>
              <a:rPr lang="en-US" sz="1300" i="1" dirty="0">
                <a:effectLst/>
                <a:latin typeface="Open Sans" panose="020B0606030504020204" pitchFamily="34" charset="0"/>
                <a:ea typeface="Calibri" panose="020F0502020204030204" pitchFamily="34" charset="0"/>
                <a:cs typeface="Times New Roman" panose="02020603050405020304" pitchFamily="18" charset="0"/>
              </a:rPr>
              <a:t>Types of plastic</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Available at: </a:t>
            </a:r>
            <a:r>
              <a:rPr lang="en-US" sz="13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9"/>
              </a:rPr>
              <a:t>https://en.wikipedia.org/wiki/Plastic#Types_of_plastics</a:t>
            </a:r>
            <a:r>
              <a:rPr lang="en-US" sz="1300" dirty="0">
                <a:effectLst/>
                <a:latin typeface="Open Sans" panose="020B0606030504020204" pitchFamily="34" charset="0"/>
                <a:ea typeface="Calibri" panose="020F0502020204030204" pitchFamily="34" charset="0"/>
                <a:cs typeface="Times New Roman" panose="02020603050405020304" pitchFamily="18" charset="0"/>
              </a:rPr>
              <a:t>  </a:t>
            </a:r>
            <a:endParaRPr lang="aa-ET" sz="1300" dirty="0">
              <a:effectLst/>
              <a:latin typeface="Calibri" panose="020F0502020204030204" pitchFamily="34" charset="0"/>
              <a:ea typeface="Calibri" panose="020F0502020204030204" pitchFamily="34" charset="0"/>
              <a:cs typeface="Times New Roman" panose="02020603050405020304" pitchFamily="18" charset="0"/>
            </a:endParaRPr>
          </a:p>
          <a:p>
            <a:endParaRPr lang="aa-ET" dirty="0"/>
          </a:p>
        </p:txBody>
      </p:sp>
    </p:spTree>
    <p:extLst>
      <p:ext uri="{BB962C8B-B14F-4D97-AF65-F5344CB8AC3E}">
        <p14:creationId xmlns:p14="http://schemas.microsoft.com/office/powerpoint/2010/main" val="315661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a:extLst>
              <a:ext uri="{FF2B5EF4-FFF2-40B4-BE49-F238E27FC236}">
                <a16:creationId xmlns:a16="http://schemas.microsoft.com/office/drawing/2014/main" id="{3A45AB63-F85D-7756-9AFB-1AE2E31E0E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Υπότιτλος 2">
            <a:extLst>
              <a:ext uri="{FF2B5EF4-FFF2-40B4-BE49-F238E27FC236}">
                <a16:creationId xmlns:a16="http://schemas.microsoft.com/office/drawing/2014/main" id="{9DB57A6C-26D8-D499-B987-7DAF947DA4B4}"/>
              </a:ext>
            </a:extLst>
          </p:cNvPr>
          <p:cNvSpPr>
            <a:spLocks noGrp="1"/>
          </p:cNvSpPr>
          <p:nvPr>
            <p:ph type="subTitle" idx="1"/>
          </p:nvPr>
        </p:nvSpPr>
        <p:spPr>
          <a:xfrm>
            <a:off x="535708" y="5697610"/>
            <a:ext cx="5264728" cy="749373"/>
          </a:xfrm>
        </p:spPr>
        <p:txBody>
          <a:bodyPr/>
          <a:lstStyle/>
          <a:p>
            <a:r>
              <a:rPr lang="en-US" dirty="0">
                <a:solidFill>
                  <a:srgbClr val="FF0000"/>
                </a:solidFill>
                <a:latin typeface="Open Sans" panose="020B0606030504020204" pitchFamily="34" charset="0"/>
                <a:ea typeface="Open Sans" panose="020B0606030504020204" pitchFamily="34" charset="0"/>
                <a:cs typeface="Open Sans" panose="020B0606030504020204" pitchFamily="34" charset="0"/>
              </a:rPr>
              <a:t>website of project</a:t>
            </a:r>
            <a:endParaRPr lang="el-GR"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4204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A886D-A523-5DA7-E900-EFC47600405B}"/>
              </a:ext>
            </a:extLst>
          </p:cNvPr>
          <p:cNvSpPr>
            <a:spLocks noGrp="1"/>
          </p:cNvSpPr>
          <p:nvPr>
            <p:ph type="title"/>
          </p:nvPr>
        </p:nvSpPr>
        <p:spPr>
          <a:xfrm>
            <a:off x="5868556" y="1138036"/>
            <a:ext cx="5948841" cy="1402470"/>
          </a:xfrm>
        </p:spPr>
        <p:txBody>
          <a:bodyPr anchor="t">
            <a:normAutofit/>
          </a:bodyPr>
          <a:lstStyle/>
          <a:p>
            <a:r>
              <a:rPr lang="en-GB" sz="3200" dirty="0" err="1"/>
              <a:t>Lernergebnisse</a:t>
            </a:r>
            <a:endParaRPr lang="aa-ET" sz="3200" dirty="0"/>
          </a:p>
        </p:txBody>
      </p:sp>
      <p:pic>
        <p:nvPicPr>
          <p:cNvPr id="5" name="Picture 4">
            <a:extLst>
              <a:ext uri="{FF2B5EF4-FFF2-40B4-BE49-F238E27FC236}">
                <a16:creationId xmlns:a16="http://schemas.microsoft.com/office/drawing/2014/main" id="{5FEE1A70-C189-ECB2-47DF-7A0FEDBD3D22}"/>
              </a:ext>
            </a:extLst>
          </p:cNvPr>
          <p:cNvPicPr>
            <a:picLocks noChangeAspect="1"/>
          </p:cNvPicPr>
          <p:nvPr/>
        </p:nvPicPr>
        <p:blipFill rotWithShape="1">
          <a:blip r:embed="rId2"/>
          <a:srcRect t="5586" r="1" b="5548"/>
          <a:stretch/>
        </p:blipFill>
        <p:spPr>
          <a:xfrm>
            <a:off x="-1" y="10"/>
            <a:ext cx="5151179" cy="6857990"/>
          </a:xfrm>
          <a:prstGeom prst="rect">
            <a:avLst/>
          </a:prstGeom>
        </p:spPr>
      </p:pic>
      <p:cxnSp>
        <p:nvCxnSpPr>
          <p:cNvPr id="19" name="Straight Connector 14">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BF4025-4FF0-B354-7CA1-FD9A79E6249A}"/>
              </a:ext>
            </a:extLst>
          </p:cNvPr>
          <p:cNvSpPr>
            <a:spLocks noGrp="1"/>
          </p:cNvSpPr>
          <p:nvPr>
            <p:ph idx="1"/>
          </p:nvPr>
        </p:nvSpPr>
        <p:spPr>
          <a:xfrm>
            <a:off x="5868557" y="2551176"/>
            <a:ext cx="5444382" cy="3591207"/>
          </a:xfrm>
        </p:spPr>
        <p:txBody>
          <a:bodyPr>
            <a:normAutofit fontScale="92500" lnSpcReduction="10000"/>
          </a:bodyPr>
          <a:lstStyle/>
          <a:p>
            <a:pPr lvl="0">
              <a:buFont typeface="Wingdings" panose="05000000000000000000" pitchFamily="2" charset="2"/>
              <a:buChar char="ü"/>
            </a:pPr>
            <a:r>
              <a:rPr lang="de-AT" sz="2000" dirty="0"/>
              <a:t>Definition des Begriffs Kunststoff und seine Eigenschaften,</a:t>
            </a:r>
          </a:p>
          <a:p>
            <a:pPr lvl="0">
              <a:buFont typeface="Wingdings" panose="05000000000000000000" pitchFamily="2" charset="2"/>
              <a:buChar char="ü"/>
            </a:pPr>
            <a:r>
              <a:rPr lang="de-AT" sz="2000" dirty="0"/>
              <a:t>Beschreibung der Methoden der Kunststoffherstellung,</a:t>
            </a:r>
          </a:p>
          <a:p>
            <a:pPr lvl="0">
              <a:buFont typeface="Wingdings" panose="05000000000000000000" pitchFamily="2" charset="2"/>
              <a:buChar char="ü"/>
            </a:pPr>
            <a:r>
              <a:rPr lang="de-AT" sz="2000" dirty="0"/>
              <a:t>Beispiele für verschiedene Arten von Kunststoffen, </a:t>
            </a:r>
          </a:p>
          <a:p>
            <a:pPr lvl="0">
              <a:buFont typeface="Wingdings" panose="05000000000000000000" pitchFamily="2" charset="2"/>
              <a:buChar char="ü"/>
            </a:pPr>
            <a:r>
              <a:rPr lang="de-AT" sz="2000" dirty="0"/>
              <a:t>Analyse der wichtigsten Aktivitäten im Zusammenhang mit den europäischen Klimaneutralitätszielen,</a:t>
            </a:r>
          </a:p>
          <a:p>
            <a:pPr lvl="0">
              <a:buFont typeface="Wingdings" panose="05000000000000000000" pitchFamily="2" charset="2"/>
              <a:buChar char="ü"/>
            </a:pPr>
            <a:r>
              <a:rPr lang="de-AT" sz="2000" dirty="0"/>
              <a:t>Bewertung des eigenen Verhaltens in Bezug auf Kunststoff, </a:t>
            </a:r>
          </a:p>
          <a:p>
            <a:pPr lvl="0">
              <a:buFont typeface="Wingdings" panose="05000000000000000000" pitchFamily="2" charset="2"/>
              <a:buChar char="ü"/>
            </a:pPr>
            <a:r>
              <a:rPr lang="de-AT" sz="2000" dirty="0"/>
              <a:t>Sensibilisierung für die Dynamik der Kunststoffinvasion.</a:t>
            </a:r>
          </a:p>
          <a:p>
            <a:endParaRPr lang="aa-ET" sz="2000" dirty="0"/>
          </a:p>
        </p:txBody>
      </p:sp>
    </p:spTree>
    <p:extLst>
      <p:ext uri="{BB962C8B-B14F-4D97-AF65-F5344CB8AC3E}">
        <p14:creationId xmlns:p14="http://schemas.microsoft.com/office/powerpoint/2010/main" val="754948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201" y="365125"/>
            <a:ext cx="5251316" cy="1807305"/>
          </a:xfrm>
        </p:spPr>
        <p:txBody>
          <a:bodyPr>
            <a:normAutofit/>
          </a:bodyPr>
          <a:lstStyle/>
          <a:p>
            <a:r>
              <a:rPr lang="de-DE" dirty="0"/>
              <a:t>Woher stammt das Wort "Plastik"?</a:t>
            </a:r>
            <a:endParaRPr lang="el-GR" dirty="0"/>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2333297"/>
            <a:ext cx="5251316" cy="3843666"/>
          </a:xfrm>
        </p:spPr>
        <p:txBody>
          <a:bodyPr>
            <a:normAutofit/>
          </a:bodyPr>
          <a:lstStyle/>
          <a:p>
            <a:pPr marL="0" indent="0">
              <a:buNone/>
            </a:pPr>
            <a:r>
              <a:rPr lang="de-AT" sz="2000" dirty="0"/>
              <a:t>Das deutsche Wort "Plastik"  stammt von dem griechischen Wort "</a:t>
            </a:r>
            <a:r>
              <a:rPr lang="de-AT" sz="2000" dirty="0" err="1"/>
              <a:t>plastikos</a:t>
            </a:r>
            <a:r>
              <a:rPr lang="de-AT" sz="2000" dirty="0"/>
              <a:t>" ab, das "formen" bedeutet. </a:t>
            </a:r>
          </a:p>
          <a:p>
            <a:pPr marL="0" indent="0">
              <a:buNone/>
            </a:pPr>
            <a:r>
              <a:rPr lang="de-AT" sz="2000" dirty="0"/>
              <a:t>Das Wort wurde zunächst als Adjektiv mit der Bedeutung "formbar = plastisch" (verformbar, ohne zu brechen) verwendet, dann begann man, es als Substantiv zu verwenden (</a:t>
            </a:r>
            <a:r>
              <a:rPr lang="de-AT" sz="2000" u="sng" dirty="0">
                <a:hlinkClick r:id="rId2"/>
              </a:rPr>
              <a:t>Quelle</a:t>
            </a:r>
            <a:r>
              <a:rPr lang="de-AT" sz="2000" dirty="0"/>
              <a:t>).</a:t>
            </a:r>
            <a:endParaRPr lang="el-GR" sz="2000" dirty="0"/>
          </a:p>
        </p:txBody>
      </p:sp>
      <p:pic>
        <p:nvPicPr>
          <p:cNvPr id="7" name="Picture 6" descr="A picture containing flower&#10;&#10;Description automatically generated">
            <a:extLst>
              <a:ext uri="{FF2B5EF4-FFF2-40B4-BE49-F238E27FC236}">
                <a16:creationId xmlns:a16="http://schemas.microsoft.com/office/drawing/2014/main" id="{29B6E764-D178-DB5E-3B13-FC4854F9A4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225" r="1" b="1101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24130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200" y="365125"/>
            <a:ext cx="5393361" cy="1325563"/>
          </a:xfrm>
        </p:spPr>
        <p:txBody>
          <a:bodyPr>
            <a:normAutofit/>
          </a:bodyPr>
          <a:lstStyle/>
          <a:p>
            <a:pPr lvl="0"/>
            <a:r>
              <a:rPr lang="en-US" dirty="0"/>
              <a:t>Europa </a:t>
            </a:r>
            <a:r>
              <a:rPr lang="en-US" dirty="0" err="1"/>
              <a:t>aus</a:t>
            </a:r>
            <a:r>
              <a:rPr lang="en-US" dirty="0"/>
              <a:t> </a:t>
            </a:r>
            <a:r>
              <a:rPr lang="en-US" dirty="0" err="1"/>
              <a:t>Plastik</a:t>
            </a:r>
            <a:r>
              <a:rPr lang="en-US" dirty="0"/>
              <a:t>? </a:t>
            </a:r>
            <a:endParaRPr lang="de-AT" dirty="0"/>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1825625"/>
            <a:ext cx="5604481" cy="4351338"/>
          </a:xfrm>
        </p:spPr>
        <p:txBody>
          <a:bodyPr>
            <a:normAutofit/>
          </a:bodyPr>
          <a:lstStyle/>
          <a:p>
            <a:pPr>
              <a:buFont typeface="Wingdings" panose="05000000000000000000" pitchFamily="2" charset="2"/>
              <a:buChar char="§"/>
            </a:pPr>
            <a:r>
              <a:rPr lang="de-AT" sz="2400" dirty="0"/>
              <a:t>Der durchschnittliche weltweite Kunststoffverbrauch liegt bei 45 kg pro Person und Jahr </a:t>
            </a:r>
          </a:p>
          <a:p>
            <a:pPr>
              <a:buFont typeface="Wingdings" panose="05000000000000000000" pitchFamily="2" charset="2"/>
              <a:buChar char="§"/>
            </a:pPr>
            <a:r>
              <a:rPr lang="de-AT" sz="2400" dirty="0"/>
              <a:t>Auf Westeuropa entfallen 136 kg pro Person und Jahr (Plastics Insight, 2016). </a:t>
            </a:r>
          </a:p>
          <a:p>
            <a:pPr>
              <a:buFont typeface="Wingdings" panose="05000000000000000000" pitchFamily="2" charset="2"/>
              <a:buChar char="§"/>
            </a:pPr>
            <a:r>
              <a:rPr lang="de-AT" sz="2400" dirty="0"/>
              <a:t>Im Jahr 2020 wurden weltweit 367 Millionen Tonnen Kunststoffe produziert, davon 55 Millionen Tonnen in Europa, was 15 % der weltweiten Kunststoffproduktion entspricht. </a:t>
            </a:r>
          </a:p>
          <a:p>
            <a:pPr marL="0" indent="0">
              <a:buNone/>
            </a:pPr>
            <a:r>
              <a:rPr lang="de-AT" sz="2400" dirty="0"/>
              <a:t>	(</a:t>
            </a:r>
            <a:r>
              <a:rPr lang="de-AT" sz="2400" u="sng" dirty="0">
                <a:hlinkClick r:id="rId2"/>
              </a:rPr>
              <a:t>Material Economics, 2021</a:t>
            </a:r>
            <a:r>
              <a:rPr lang="de-AT" sz="2400" dirty="0"/>
              <a:t>)</a:t>
            </a:r>
            <a:endParaRPr lang="el-GR" sz="2400" dirty="0"/>
          </a:p>
        </p:txBody>
      </p:sp>
      <p:pic>
        <p:nvPicPr>
          <p:cNvPr id="6" name="Picture 5" descr="school of fish in water">
            <a:extLst>
              <a:ext uri="{FF2B5EF4-FFF2-40B4-BE49-F238E27FC236}">
                <a16:creationId xmlns:a16="http://schemas.microsoft.com/office/drawing/2014/main" id="{FB49D325-F68A-6B4F-0BB2-4DA0BBF7E2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99"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p:spPr>
      </p:pic>
      <p:sp>
        <p:nvSpPr>
          <p:cNvPr id="29"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201979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4675E9-73D4-8F91-701B-65B0DA82C976}"/>
              </a:ext>
            </a:extLst>
          </p:cNvPr>
          <p:cNvSpPr>
            <a:spLocks noGrp="1"/>
          </p:cNvSpPr>
          <p:nvPr>
            <p:ph type="title"/>
          </p:nvPr>
        </p:nvSpPr>
        <p:spPr>
          <a:xfrm>
            <a:off x="484961" y="689046"/>
            <a:ext cx="5128856" cy="2148841"/>
          </a:xfrm>
        </p:spPr>
        <p:txBody>
          <a:bodyPr anchor="t">
            <a:normAutofit/>
          </a:bodyPr>
          <a:lstStyle/>
          <a:p>
            <a:r>
              <a:rPr lang="en-GB" dirty="0" err="1"/>
              <a:t>Weniger</a:t>
            </a:r>
            <a:r>
              <a:rPr lang="en-GB" dirty="0"/>
              <a:t> </a:t>
            </a:r>
            <a:r>
              <a:rPr lang="en-GB" dirty="0" err="1"/>
              <a:t>produzieren</a:t>
            </a:r>
            <a:r>
              <a:rPr lang="en-GB" dirty="0"/>
              <a:t>!</a:t>
            </a:r>
            <a:endParaRPr lang="aa-ET" dirty="0"/>
          </a:p>
        </p:txBody>
      </p:sp>
      <p:pic>
        <p:nvPicPr>
          <p:cNvPr id="5" name="Picture 4" descr="A group of plastic spoons and forks&#10;&#10;Description automatically generated with medium confidence">
            <a:extLst>
              <a:ext uri="{FF2B5EF4-FFF2-40B4-BE49-F238E27FC236}">
                <a16:creationId xmlns:a16="http://schemas.microsoft.com/office/drawing/2014/main" id="{DFA89383-83AA-0BC2-8FC3-EC36C7FD96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406" b="6406"/>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E54CE735-A592-6810-AD24-18EAB5EB76AF}"/>
              </a:ext>
            </a:extLst>
          </p:cNvPr>
          <p:cNvSpPr>
            <a:spLocks noGrp="1"/>
          </p:cNvSpPr>
          <p:nvPr>
            <p:ph idx="1"/>
          </p:nvPr>
        </p:nvSpPr>
        <p:spPr>
          <a:xfrm>
            <a:off x="6797003" y="670559"/>
            <a:ext cx="4558045" cy="6127480"/>
          </a:xfrm>
        </p:spPr>
        <p:txBody>
          <a:bodyPr anchor="t">
            <a:normAutofit lnSpcReduction="10000"/>
          </a:bodyPr>
          <a:lstStyle/>
          <a:p>
            <a:pPr>
              <a:buFont typeface="Wingdings" panose="05000000000000000000" pitchFamily="2" charset="2"/>
              <a:buChar char="§"/>
            </a:pPr>
            <a:r>
              <a:rPr lang="de-AT" sz="2000" dirty="0"/>
              <a:t>Die Geschwindigkeit der Kunststoffproduktion auf unserem Kontinent beginnt sich zu verlangsamen. </a:t>
            </a:r>
            <a:endParaRPr lang="en-US" sz="2000" dirty="0">
              <a:effectLst/>
              <a:latin typeface="Open Sans" panose="020B0606030504020204" pitchFamily="34" charset="0"/>
              <a:ea typeface="Calibri" panose="020F0502020204030204" pitchFamily="34" charset="0"/>
            </a:endParaRPr>
          </a:p>
          <a:p>
            <a:pPr>
              <a:buFont typeface="Wingdings" panose="05000000000000000000" pitchFamily="2" charset="2"/>
              <a:buChar char="§"/>
            </a:pPr>
            <a:r>
              <a:rPr lang="de-AT" sz="2000" dirty="0"/>
              <a:t>Im Jahr 2017 wurden in Europa 64,4 Millionen Tonnen produziert, 9,5 Millionen Tonnen weniger als im Jahr 2020.</a:t>
            </a:r>
          </a:p>
          <a:p>
            <a:pPr>
              <a:buFont typeface="Wingdings" panose="05000000000000000000" pitchFamily="2" charset="2"/>
              <a:buChar char="§"/>
            </a:pPr>
            <a:r>
              <a:rPr lang="de-AT" sz="2000" dirty="0"/>
              <a:t>Auch weltweit kam die Wachstumsdynamik im Jahr 2020 vorübergehend zum Stillstand. </a:t>
            </a:r>
          </a:p>
          <a:p>
            <a:pPr>
              <a:buFont typeface="Wingdings" panose="05000000000000000000" pitchFamily="2" charset="2"/>
              <a:buChar char="§"/>
            </a:pPr>
            <a:r>
              <a:rPr lang="de-AT" sz="2000" dirty="0"/>
              <a:t>Das Europäische Parlament hat Ende März 2019 eine Richtlinie verabschiedet, die den Verkauf von manchen Einwegprodukten aus Kunststoff in der Europäischen Union verbietet (European </a:t>
            </a:r>
            <a:r>
              <a:rPr lang="de-AT" sz="2000" dirty="0" err="1"/>
              <a:t>Commission</a:t>
            </a:r>
            <a:r>
              <a:rPr lang="de-AT" sz="2000" dirty="0"/>
              <a:t>, </a:t>
            </a:r>
            <a:r>
              <a:rPr lang="de-AT" sz="2000" u="sng" dirty="0">
                <a:hlinkClick r:id="rId3"/>
              </a:rPr>
              <a:t>Quelle</a:t>
            </a:r>
            <a:r>
              <a:rPr lang="de-AT" sz="2000" u="sng" dirty="0"/>
              <a:t>).</a:t>
            </a:r>
          </a:p>
          <a:p>
            <a:pPr>
              <a:buFont typeface="Wingdings" panose="05000000000000000000" pitchFamily="2" charset="2"/>
              <a:buChar char="§"/>
            </a:pPr>
            <a:r>
              <a:rPr lang="de-AT" sz="2000" dirty="0"/>
              <a:t>Diese Produkte müssen durch biologisch abbaubare Alternativen ersetzt werden. </a:t>
            </a:r>
            <a:endParaRPr lang="aa-ET" sz="2000" dirty="0"/>
          </a:p>
        </p:txBody>
      </p:sp>
    </p:spTree>
    <p:extLst>
      <p:ext uri="{BB962C8B-B14F-4D97-AF65-F5344CB8AC3E}">
        <p14:creationId xmlns:p14="http://schemas.microsoft.com/office/powerpoint/2010/main" val="3765801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EADD81-21D8-74B2-D988-54076E7671AE}"/>
              </a:ext>
            </a:extLst>
          </p:cNvPr>
          <p:cNvSpPr>
            <a:spLocks noGrp="1"/>
          </p:cNvSpPr>
          <p:nvPr>
            <p:ph type="title"/>
          </p:nvPr>
        </p:nvSpPr>
        <p:spPr>
          <a:xfrm>
            <a:off x="836679" y="723898"/>
            <a:ext cx="6002110" cy="1495425"/>
          </a:xfrm>
        </p:spPr>
        <p:txBody>
          <a:bodyPr>
            <a:normAutofit/>
          </a:bodyPr>
          <a:lstStyle/>
          <a:p>
            <a:r>
              <a:rPr lang="de-DE" sz="4000" dirty="0"/>
              <a:t>Was sind biologisch abbaubare Alternativen?</a:t>
            </a:r>
            <a:endParaRPr lang="aa-ET" sz="4000" dirty="0"/>
          </a:p>
        </p:txBody>
      </p:sp>
      <p:sp>
        <p:nvSpPr>
          <p:cNvPr id="3" name="Content Placeholder 2">
            <a:extLst>
              <a:ext uri="{FF2B5EF4-FFF2-40B4-BE49-F238E27FC236}">
                <a16:creationId xmlns:a16="http://schemas.microsoft.com/office/drawing/2014/main" id="{C0F6C574-E9BE-4972-9596-ADF9A52F38F6}"/>
              </a:ext>
            </a:extLst>
          </p:cNvPr>
          <p:cNvSpPr>
            <a:spLocks noGrp="1"/>
          </p:cNvSpPr>
          <p:nvPr>
            <p:ph idx="1"/>
          </p:nvPr>
        </p:nvSpPr>
        <p:spPr>
          <a:xfrm>
            <a:off x="836680" y="2405067"/>
            <a:ext cx="6002110" cy="3729034"/>
          </a:xfrm>
        </p:spPr>
        <p:txBody>
          <a:bodyPr>
            <a:normAutofit/>
          </a:bodyPr>
          <a:lstStyle/>
          <a:p>
            <a:pPr marL="0" indent="0">
              <a:buNone/>
            </a:pPr>
            <a:r>
              <a:rPr lang="de-AT" sz="2000" dirty="0"/>
              <a:t>Biologisch abbaubare Kunststoffe sind Kunststoffe mit neuartigen Molekularstrukturen, die am Ende ihrer Lebensdauer unter bestimmten Umweltbedingungen von Bakterien zersetzt werden können. </a:t>
            </a:r>
          </a:p>
          <a:p>
            <a:pPr marL="0" indent="0">
              <a:buNone/>
            </a:pPr>
            <a:r>
              <a:rPr lang="de-AT" sz="2000" dirty="0"/>
              <a:t>Nicht alle biobasierten Kunststoffe sind biologisch abbaubar, während einige aus fossilen Brennstoffen hergestellte Kunststoffe dies tatsächlich sind (</a:t>
            </a:r>
            <a:r>
              <a:rPr lang="de-AT" sz="2000" u="sng" dirty="0">
                <a:hlinkClick r:id="rId2"/>
              </a:rPr>
              <a:t>Quelle</a:t>
            </a:r>
            <a:r>
              <a:rPr lang="de-AT" sz="2000" dirty="0"/>
              <a:t>). </a:t>
            </a:r>
            <a:endParaRPr lang="aa-ET" sz="2000" dirty="0"/>
          </a:p>
        </p:txBody>
      </p:sp>
      <p:pic>
        <p:nvPicPr>
          <p:cNvPr id="5" name="Picture 4" descr="A white plastic bag with green text&#10;&#10;Description automatically generated">
            <a:extLst>
              <a:ext uri="{FF2B5EF4-FFF2-40B4-BE49-F238E27FC236}">
                <a16:creationId xmlns:a16="http://schemas.microsoft.com/office/drawing/2014/main" id="{0ABD2B25-DD54-BDAF-1EE3-E2EE901FBCEB}"/>
              </a:ext>
            </a:extLst>
          </p:cNvPr>
          <p:cNvPicPr>
            <a:picLocks noChangeAspect="1"/>
          </p:cNvPicPr>
          <p:nvPr/>
        </p:nvPicPr>
        <p:blipFill rotWithShape="1">
          <a:blip r:embed="rId3">
            <a:extLst>
              <a:ext uri="{28A0092B-C50C-407E-A947-70E740481C1C}">
                <a14:useLocalDpi xmlns:a14="http://schemas.microsoft.com/office/drawing/2010/main" val="0"/>
              </a:ext>
            </a:extLst>
          </a:blip>
          <a:srcRect l="14798" r="12403"/>
          <a:stretch/>
        </p:blipFill>
        <p:spPr>
          <a:xfrm>
            <a:off x="7199440" y="10"/>
            <a:ext cx="4992560" cy="6857990"/>
          </a:xfrm>
          <a:prstGeom prst="rect">
            <a:avLst/>
          </a:prstGeom>
          <a:effectLst/>
        </p:spPr>
      </p:pic>
    </p:spTree>
    <p:extLst>
      <p:ext uri="{BB962C8B-B14F-4D97-AF65-F5344CB8AC3E}">
        <p14:creationId xmlns:p14="http://schemas.microsoft.com/office/powerpoint/2010/main" val="420406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E0A338-1080-6B42-85B4-369861627F7A}"/>
              </a:ext>
            </a:extLst>
          </p:cNvPr>
          <p:cNvSpPr>
            <a:spLocks noGrp="1"/>
          </p:cNvSpPr>
          <p:nvPr>
            <p:ph type="title"/>
          </p:nvPr>
        </p:nvSpPr>
        <p:spPr>
          <a:xfrm>
            <a:off x="783380" y="671812"/>
            <a:ext cx="6002110" cy="1495425"/>
          </a:xfrm>
        </p:spPr>
        <p:txBody>
          <a:bodyPr>
            <a:normAutofit/>
          </a:bodyPr>
          <a:lstStyle/>
          <a:p>
            <a:r>
              <a:rPr lang="en-GB" sz="4000" dirty="0"/>
              <a:t>Ab </a:t>
            </a:r>
            <a:r>
              <a:rPr lang="en-GB" sz="4000" dirty="0" err="1"/>
              <a:t>dem</a:t>
            </a:r>
            <a:r>
              <a:rPr lang="en-GB" sz="4000" dirty="0"/>
              <a:t> </a:t>
            </a:r>
            <a:r>
              <a:rPr lang="en-GB" sz="4000" dirty="0" err="1"/>
              <a:t>Jahr</a:t>
            </a:r>
            <a:r>
              <a:rPr lang="en-GB" sz="4000" dirty="0"/>
              <a:t> 2025</a:t>
            </a:r>
            <a:endParaRPr lang="aa-ET" sz="4000" dirty="0"/>
          </a:p>
        </p:txBody>
      </p:sp>
      <p:sp>
        <p:nvSpPr>
          <p:cNvPr id="3" name="Content Placeholder 2">
            <a:extLst>
              <a:ext uri="{FF2B5EF4-FFF2-40B4-BE49-F238E27FC236}">
                <a16:creationId xmlns:a16="http://schemas.microsoft.com/office/drawing/2014/main" id="{F1A26458-141B-37FF-7043-ACA59504AC56}"/>
              </a:ext>
            </a:extLst>
          </p:cNvPr>
          <p:cNvSpPr>
            <a:spLocks noGrp="1"/>
          </p:cNvSpPr>
          <p:nvPr>
            <p:ph idx="1"/>
          </p:nvPr>
        </p:nvSpPr>
        <p:spPr>
          <a:xfrm>
            <a:off x="836679" y="2075189"/>
            <a:ext cx="6002110" cy="3729034"/>
          </a:xfrm>
        </p:spPr>
        <p:txBody>
          <a:bodyPr>
            <a:noAutofit/>
          </a:bodyPr>
          <a:lstStyle/>
          <a:p>
            <a:pPr marL="0" indent="0">
              <a:buNone/>
            </a:pPr>
            <a:r>
              <a:rPr lang="de-DE" sz="2000" dirty="0"/>
              <a:t>Verschlüsse und Deckel aus Kunststoff dürfen nur noch auf den Markt gebracht werden, wenn sie fest mit den Flaschen und Behältern verbunden sind. </a:t>
            </a:r>
          </a:p>
          <a:p>
            <a:pPr marL="0" indent="0">
              <a:buNone/>
            </a:pPr>
            <a:r>
              <a:rPr lang="de-DE" sz="2000" dirty="0"/>
              <a:t>Alle Kunststoffflaschen müssen zu mindestens 25 % aus recycelten Materialien bestehen, ab 2030 zu 30 % (Europäische Kommission, 2021, </a:t>
            </a:r>
            <a:r>
              <a:rPr lang="de-AT" sz="2000" u="sng" dirty="0">
                <a:hlinkClick r:id="rId2"/>
              </a:rPr>
              <a:t>Quelle</a:t>
            </a:r>
            <a:r>
              <a:rPr lang="de-DE" sz="2000" dirty="0"/>
              <a:t>).</a:t>
            </a:r>
          </a:p>
          <a:p>
            <a:pPr marL="0" indent="0">
              <a:buNone/>
            </a:pPr>
            <a:r>
              <a:rPr lang="de-AT" sz="2000" dirty="0"/>
              <a:t>Die wichtigsten Veranstaltungen zur Auswirkung von Plastik auf die Umwelt sind die </a:t>
            </a:r>
            <a:r>
              <a:rPr lang="de-AT" sz="2000" dirty="0" err="1"/>
              <a:t>IdentiPlast</a:t>
            </a:r>
            <a:r>
              <a:rPr lang="de-AT" sz="2000" dirty="0"/>
              <a:t>-Konferenzen, die Teil des europäischen Programms von </a:t>
            </a:r>
            <a:r>
              <a:rPr lang="de-AT" sz="2000" dirty="0" err="1"/>
              <a:t>PlasticsEurope</a:t>
            </a:r>
            <a:r>
              <a:rPr lang="de-AT" sz="2000" dirty="0"/>
              <a:t> sind (</a:t>
            </a:r>
            <a:r>
              <a:rPr lang="de-AT" sz="2000" u="sng" dirty="0">
                <a:hlinkClick r:id="rId3"/>
              </a:rPr>
              <a:t>Quelle</a:t>
            </a:r>
            <a:r>
              <a:rPr lang="de-AT" sz="2000" dirty="0"/>
              <a:t>). </a:t>
            </a:r>
          </a:p>
          <a:p>
            <a:pPr marL="0" indent="0">
              <a:buNone/>
            </a:pPr>
            <a:r>
              <a:rPr lang="de-DE" sz="2000" dirty="0"/>
              <a:t>Sie zielen darauf ab, die Verwertung von Kunststoffabfällen zu erhöhen und die Ablagerung auf Deponien zu beenden.</a:t>
            </a:r>
            <a:endParaRPr lang="aa-ET" sz="2000" dirty="0"/>
          </a:p>
        </p:txBody>
      </p:sp>
      <p:pic>
        <p:nvPicPr>
          <p:cNvPr id="5" name="Picture 4" descr="A picture containing soft drink, bottle, cobalt blue, blue&#10;&#10;Description automatically generated">
            <a:extLst>
              <a:ext uri="{FF2B5EF4-FFF2-40B4-BE49-F238E27FC236}">
                <a16:creationId xmlns:a16="http://schemas.microsoft.com/office/drawing/2014/main" id="{0990028C-08D0-4A7E-1955-02A1B08F67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309" r="1" b="1"/>
          <a:stretch/>
        </p:blipFill>
        <p:spPr>
          <a:xfrm>
            <a:off x="7199440" y="10"/>
            <a:ext cx="4992560" cy="6857990"/>
          </a:xfrm>
          <a:prstGeom prst="rect">
            <a:avLst/>
          </a:prstGeom>
          <a:effectLst/>
        </p:spPr>
      </p:pic>
      <p:sp>
        <p:nvSpPr>
          <p:cNvPr id="4"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de-DE" altLang="de-DE" sz="600" b="0" i="0" u="none" strike="noStrike" cap="none" normalizeH="0" baseline="0">
                <a:ln>
                  <a:noFill/>
                </a:ln>
                <a:solidFill>
                  <a:schemeClr val="tx1"/>
                </a:solidFill>
                <a:effectLst/>
                <a:latin typeface="-apple-system"/>
              </a:rPr>
            </a:b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6628625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2645</Words>
  <Application>Microsoft Office PowerPoint</Application>
  <PresentationFormat>Breitbild</PresentationFormat>
  <Paragraphs>139</Paragraphs>
  <Slides>32</Slides>
  <Notes>0</Notes>
  <HiddenSlides>0</HiddenSlides>
  <MMClips>0</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0</vt:i4>
      </vt:variant>
      <vt:variant>
        <vt:lpstr>Folientitel</vt:lpstr>
      </vt:variant>
      <vt:variant>
        <vt:i4>32</vt:i4>
      </vt:variant>
    </vt:vector>
  </HeadingPairs>
  <TitlesOfParts>
    <vt:vector size="40" baseType="lpstr">
      <vt:lpstr>-apple-system</vt:lpstr>
      <vt:lpstr>Arial</vt:lpstr>
      <vt:lpstr>Calibri</vt:lpstr>
      <vt:lpstr>Calibri Light</vt:lpstr>
      <vt:lpstr>Open Sans</vt:lpstr>
      <vt:lpstr>Roboto</vt:lpstr>
      <vt:lpstr>Wingdings</vt:lpstr>
      <vt:lpstr>Θέμα του Office</vt:lpstr>
      <vt:lpstr>Modul 1: Geschichte des Kunststoffs</vt:lpstr>
      <vt:lpstr>Kurze Einführung in das Modul</vt:lpstr>
      <vt:lpstr>Modul 1: Geschichte des Kunststoffs</vt:lpstr>
      <vt:lpstr>Lernergebnisse</vt:lpstr>
      <vt:lpstr>Woher stammt das Wort "Plastik"?</vt:lpstr>
      <vt:lpstr>Europa aus Plastik? </vt:lpstr>
      <vt:lpstr>Weniger produzieren!</vt:lpstr>
      <vt:lpstr>Was sind biologisch abbaubare Alternativen?</vt:lpstr>
      <vt:lpstr>Ab dem Jahr 2025</vt:lpstr>
      <vt:lpstr>IdentiPlast-Konferenz in Wien</vt:lpstr>
      <vt:lpstr>Was ist Plastik?</vt:lpstr>
      <vt:lpstr>Was ist Plastik und woraus wird es hergestellt?</vt:lpstr>
      <vt:lpstr>Natürliche Polymere (Biopolymere) </vt:lpstr>
      <vt:lpstr>Synthetische Polymere </vt:lpstr>
      <vt:lpstr>Modifizierte Polymere</vt:lpstr>
      <vt:lpstr>Plastiktüte (D) – Plastiksackerl (Ö)</vt:lpstr>
      <vt:lpstr>Technische und kulturelle Analyse</vt:lpstr>
      <vt:lpstr>PowerPoint-Präsentation</vt:lpstr>
      <vt:lpstr>Kunststoffarten - welche sind sicher und welche sollen vermieden werden? </vt:lpstr>
      <vt:lpstr>Verschieden Kunststoffarten</vt:lpstr>
      <vt:lpstr>PowerPoint-Präsentation</vt:lpstr>
      <vt:lpstr>PowerPoint-Präsentation</vt:lpstr>
      <vt:lpstr>Wie Plastik die Welt eroberte?  </vt:lpstr>
      <vt:lpstr>Geschichte des Kunststoffs</vt:lpstr>
      <vt:lpstr>PowerPoint-Präsentation</vt:lpstr>
      <vt:lpstr>Fortsetzung folgt:</vt:lpstr>
      <vt:lpstr>Aktivität</vt:lpstr>
      <vt:lpstr>Aktivität</vt:lpstr>
      <vt:lpstr>Zusätzliche Lernressourcen  </vt:lpstr>
      <vt:lpstr>Quellen und Verweise</vt:lpstr>
      <vt:lpstr>Quellen und Verweise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Alexandra Karanasiou</dc:creator>
  <cp:lastModifiedBy>Lois Wendrock</cp:lastModifiedBy>
  <cp:revision>23</cp:revision>
  <dcterms:created xsi:type="dcterms:W3CDTF">2023-02-20T12:16:37Z</dcterms:created>
  <dcterms:modified xsi:type="dcterms:W3CDTF">2023-09-29T08:04:56Z</dcterms:modified>
</cp:coreProperties>
</file>