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media/image3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6" r:id="rId2"/>
    <p:sldId id="259" r:id="rId3"/>
    <p:sldId id="260" r:id="rId4"/>
    <p:sldId id="275" r:id="rId5"/>
    <p:sldId id="261" r:id="rId6"/>
    <p:sldId id="273" r:id="rId7"/>
    <p:sldId id="265" r:id="rId8"/>
    <p:sldId id="266" r:id="rId9"/>
    <p:sldId id="274" r:id="rId10"/>
    <p:sldId id="269" r:id="rId11"/>
    <p:sldId id="277" r:id="rId12"/>
    <p:sldId id="284" r:id="rId13"/>
    <p:sldId id="282" r:id="rId14"/>
    <p:sldId id="283" r:id="rId15"/>
    <p:sldId id="281" r:id="rId16"/>
    <p:sldId id="285" r:id="rId17"/>
    <p:sldId id="289" r:id="rId18"/>
    <p:sldId id="280" r:id="rId19"/>
    <p:sldId id="287" r:id="rId20"/>
    <p:sldId id="257"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Konto" initials="M" lastIdx="1" clrIdx="0">
    <p:extLst>
      <p:ext uri="{19B8F6BF-5375-455C-9EA6-DF929625EA0E}">
        <p15:presenceInfo xmlns:p15="http://schemas.microsoft.com/office/powerpoint/2012/main" userId="54e9cd3ea02529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06T14:13:06.634" idx="1">
    <p:pos x="2930" y="371"/>
    <p:text>Diese Aktivität finden wir nicht geeignet. Es fehlen wissenschaftlich HIntergründe, auch ist die Anleitung nicht klar und wir wissen nicht, ob überhaupt mit einem Plastiklöffel eine Veränderung in der Flüssigkeit sichtbar wird.</p:text>
    <p:extLst>
      <p:ext uri="{C676402C-5697-4E1C-873F-D02D1690AC5C}">
        <p15:threadingInfo xmlns:p15="http://schemas.microsoft.com/office/powerpoint/2012/main" timeZoneBias="-12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27CB1C-7FA9-42BA-A946-7166899C9E19}">
      <dgm:prSet custT="1"/>
      <dgm:spPr/>
      <dgm:t>
        <a:bodyPr/>
        <a:lstStyle/>
        <a:p>
          <a:r>
            <a:rPr lang="de-DE" sz="1600" dirty="0"/>
            <a:t>In den letzten Jahrzehnten hat Kunststoff natürliche Materialien wie Papier, Glas und Baumwolle in vielen Bereichen ersetzt, was zu einer extremen Kunststoffverschmutzung in unserer Umwelt geführt hat.</a:t>
          </a:r>
          <a:endParaRPr lang="en-US" sz="1600" dirty="0"/>
        </a:p>
      </dgm:t>
    </dgm:pt>
    <dgm:pt modelId="{CC996108-72BF-4658-92D2-88B514D153FC}" type="parTrans" cxnId="{DA3827EA-5ADB-4424-B4F4-9BED1D073614}">
      <dgm:prSet/>
      <dgm:spPr/>
      <dgm:t>
        <a:bodyPr/>
        <a:lstStyle/>
        <a:p>
          <a:endParaRPr lang="en-US"/>
        </a:p>
      </dgm:t>
    </dgm:pt>
    <dgm:pt modelId="{834971A1-CB09-44F2-9BE8-03A6A3E5B9D7}" type="sibTrans" cxnId="{DA3827EA-5ADB-4424-B4F4-9BED1D073614}">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E81A2B58-B554-43D0-B187-0E007CD917A1}" type="pres">
      <dgm:prSet presAssocID="{1127CB1C-7FA9-42BA-A946-7166899C9E19}" presName="hierRoot1" presStyleCnt="0"/>
      <dgm:spPr/>
    </dgm:pt>
    <dgm:pt modelId="{F47A16A5-3647-45D8-98ED-379ED1D95C03}" type="pres">
      <dgm:prSet presAssocID="{1127CB1C-7FA9-42BA-A946-7166899C9E19}" presName="composite" presStyleCnt="0"/>
      <dgm:spPr/>
    </dgm:pt>
    <dgm:pt modelId="{E92F5389-9086-4CD6-9CBF-244CC0C01348}" type="pres">
      <dgm:prSet presAssocID="{1127CB1C-7FA9-42BA-A946-7166899C9E19}" presName="background" presStyleLbl="node0" presStyleIdx="0" presStyleCnt="1"/>
      <dgm:spPr/>
    </dgm:pt>
    <dgm:pt modelId="{0EB48D04-05DA-4949-82CE-A785F7E33987}" type="pres">
      <dgm:prSet presAssocID="{1127CB1C-7FA9-42BA-A946-7166899C9E19}" presName="text" presStyleLbl="fgAcc0" presStyleIdx="0" presStyleCnt="1" custLinFactNeighborX="-30232" custLinFactNeighborY="-7735">
        <dgm:presLayoutVars>
          <dgm:chPref val="3"/>
        </dgm:presLayoutVars>
      </dgm:prSet>
      <dgm:spPr/>
    </dgm:pt>
    <dgm:pt modelId="{E98D9C87-982C-48B2-BB7B-1DB6EEFFA0F4}" type="pres">
      <dgm:prSet presAssocID="{1127CB1C-7FA9-42BA-A946-7166899C9E19}"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C8D91ABC-F42D-4E8D-AD90-5898F8119181}" type="presOf" srcId="{1127CB1C-7FA9-42BA-A946-7166899C9E19}" destId="{0EB48D04-05DA-4949-82CE-A785F7E33987}" srcOrd="0" destOrd="0" presId="urn:microsoft.com/office/officeart/2005/8/layout/hierarchy1"/>
    <dgm:cxn modelId="{DA3827EA-5ADB-4424-B4F4-9BED1D073614}" srcId="{52FD1BCA-5EAC-40AB-BC86-269B5FC80C14}" destId="{1127CB1C-7FA9-42BA-A946-7166899C9E19}" srcOrd="0" destOrd="0" parTransId="{CC996108-72BF-4658-92D2-88B514D153FC}" sibTransId="{834971A1-CB09-44F2-9BE8-03A6A3E5B9D7}"/>
    <dgm:cxn modelId="{42BC5AC3-09AC-4BA3-99E7-A005F2D71DB4}" type="presParOf" srcId="{27A4813A-02EB-4C1F-8E32-5E2BA7A91462}" destId="{E81A2B58-B554-43D0-B187-0E007CD917A1}" srcOrd="0" destOrd="0" presId="urn:microsoft.com/office/officeart/2005/8/layout/hierarchy1"/>
    <dgm:cxn modelId="{8ADE04A2-4F0C-414C-B52E-E8F32ACAC19A}" type="presParOf" srcId="{E81A2B58-B554-43D0-B187-0E007CD917A1}" destId="{F47A16A5-3647-45D8-98ED-379ED1D95C03}" srcOrd="0" destOrd="0" presId="urn:microsoft.com/office/officeart/2005/8/layout/hierarchy1"/>
    <dgm:cxn modelId="{76EB77D0-37AC-4DDC-A29F-DE4A66F6399B}" type="presParOf" srcId="{F47A16A5-3647-45D8-98ED-379ED1D95C03}" destId="{E92F5389-9086-4CD6-9CBF-244CC0C01348}" srcOrd="0" destOrd="0" presId="urn:microsoft.com/office/officeart/2005/8/layout/hierarchy1"/>
    <dgm:cxn modelId="{AB01A7EB-C266-4F17-9CDE-C8F297C0F771}" type="presParOf" srcId="{F47A16A5-3647-45D8-98ED-379ED1D95C03}" destId="{0EB48D04-05DA-4949-82CE-A785F7E33987}" srcOrd="1" destOrd="0" presId="urn:microsoft.com/office/officeart/2005/8/layout/hierarchy1"/>
    <dgm:cxn modelId="{FD0EFCB8-72B7-4951-B536-99F1DA31780C}" type="presParOf" srcId="{E81A2B58-B554-43D0-B187-0E007CD917A1}" destId="{E98D9C87-982C-48B2-BB7B-1DB6EEFFA0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92B5FBF-C851-44ED-9171-553C48414BA6}">
      <dgm:prSet custT="1"/>
      <dgm:spPr/>
      <dgm:t>
        <a:bodyPr/>
        <a:lstStyle/>
        <a:p>
          <a:r>
            <a:rPr lang="de-DE" sz="1600" dirty="0"/>
            <a:t>Jede Phase des Lebenszyklus (Gewinnung, Herstellung, Verbrauch und Entsorgung) birgt erhebliche Risiken für die menschliche Gesundheit, und wenn man sie zusammen betrachtet, wird das Bild noch besorgniserregender</a:t>
          </a:r>
          <a:endParaRPr lang="en-US" sz="1600" dirty="0"/>
        </a:p>
      </dgm:t>
    </dgm:pt>
    <dgm:pt modelId="{FF1D42C4-DB59-4096-A0F5-9EBF44EE5516}" type="parTrans" cxnId="{AB194F9D-A5A1-43D0-A5EB-24EE904B6F5D}">
      <dgm:prSet/>
      <dgm:spPr/>
      <dgm:t>
        <a:bodyPr/>
        <a:lstStyle/>
        <a:p>
          <a:endParaRPr lang="en-US"/>
        </a:p>
      </dgm:t>
    </dgm:pt>
    <dgm:pt modelId="{77AA9397-018B-4162-9B34-AA6E030481E5}" type="sibTrans" cxnId="{AB194F9D-A5A1-43D0-A5EB-24EE904B6F5D}">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05EA18D2-065C-4E53-B3F8-EB839432D3D5}" type="pres">
      <dgm:prSet presAssocID="{092B5FBF-C851-44ED-9171-553C48414BA6}" presName="hierRoot1" presStyleCnt="0"/>
      <dgm:spPr/>
    </dgm:pt>
    <dgm:pt modelId="{9B4D014E-1C6E-49A3-9EE7-75B84ED628C7}" type="pres">
      <dgm:prSet presAssocID="{092B5FBF-C851-44ED-9171-553C48414BA6}" presName="composite" presStyleCnt="0"/>
      <dgm:spPr/>
    </dgm:pt>
    <dgm:pt modelId="{38688209-ABFE-46E1-9CEE-0094E251ECD9}" type="pres">
      <dgm:prSet presAssocID="{092B5FBF-C851-44ED-9171-553C48414BA6}" presName="background" presStyleLbl="node0" presStyleIdx="0" presStyleCnt="1"/>
      <dgm:spPr/>
    </dgm:pt>
    <dgm:pt modelId="{CB2F733F-5BC8-4636-9766-D6E1281EF690}" type="pres">
      <dgm:prSet presAssocID="{092B5FBF-C851-44ED-9171-553C48414BA6}" presName="text" presStyleLbl="fgAcc0" presStyleIdx="0" presStyleCnt="1" custLinFactNeighborX="11094" custLinFactNeighborY="-396">
        <dgm:presLayoutVars>
          <dgm:chPref val="3"/>
        </dgm:presLayoutVars>
      </dgm:prSet>
      <dgm:spPr/>
    </dgm:pt>
    <dgm:pt modelId="{9D5716D6-D3F2-449A-B55C-ECFBE4B7F548}" type="pres">
      <dgm:prSet presAssocID="{092B5FBF-C851-44ED-9171-553C48414BA6}"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AB194F9D-A5A1-43D0-A5EB-24EE904B6F5D}" srcId="{52FD1BCA-5EAC-40AB-BC86-269B5FC80C14}" destId="{092B5FBF-C851-44ED-9171-553C48414BA6}" srcOrd="0" destOrd="0" parTransId="{FF1D42C4-DB59-4096-A0F5-9EBF44EE5516}" sibTransId="{77AA9397-018B-4162-9B34-AA6E030481E5}"/>
    <dgm:cxn modelId="{5C5511D6-4FD1-4AA8-82BA-8B832C3D019E}" type="presOf" srcId="{092B5FBF-C851-44ED-9171-553C48414BA6}" destId="{CB2F733F-5BC8-4636-9766-D6E1281EF690}" srcOrd="0" destOrd="0" presId="urn:microsoft.com/office/officeart/2005/8/layout/hierarchy1"/>
    <dgm:cxn modelId="{297C5898-AD88-4CA9-A893-34992D39F63F}" type="presParOf" srcId="{27A4813A-02EB-4C1F-8E32-5E2BA7A91462}" destId="{05EA18D2-065C-4E53-B3F8-EB839432D3D5}" srcOrd="0" destOrd="0" presId="urn:microsoft.com/office/officeart/2005/8/layout/hierarchy1"/>
    <dgm:cxn modelId="{7C9607C3-48D4-4F1F-9AF3-D27274DCD518}" type="presParOf" srcId="{05EA18D2-065C-4E53-B3F8-EB839432D3D5}" destId="{9B4D014E-1C6E-49A3-9EE7-75B84ED628C7}" srcOrd="0" destOrd="0" presId="urn:microsoft.com/office/officeart/2005/8/layout/hierarchy1"/>
    <dgm:cxn modelId="{0E9FCA9C-FD1A-4911-B085-25BB700EACFB}" type="presParOf" srcId="{9B4D014E-1C6E-49A3-9EE7-75B84ED628C7}" destId="{38688209-ABFE-46E1-9CEE-0094E251ECD9}" srcOrd="0" destOrd="0" presId="urn:microsoft.com/office/officeart/2005/8/layout/hierarchy1"/>
    <dgm:cxn modelId="{E89D3AF6-266A-4474-84B6-DDD52F18A7EB}" type="presParOf" srcId="{9B4D014E-1C6E-49A3-9EE7-75B84ED628C7}" destId="{CB2F733F-5BC8-4636-9766-D6E1281EF690}" srcOrd="1" destOrd="0" presId="urn:microsoft.com/office/officeart/2005/8/layout/hierarchy1"/>
    <dgm:cxn modelId="{5567649E-768E-49ED-A755-7810FD7B685A}" type="presParOf" srcId="{05EA18D2-065C-4E53-B3F8-EB839432D3D5}" destId="{9D5716D6-D3F2-449A-B55C-ECFBE4B7F54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E16B6F-C7F5-406A-ACD2-4D52BB437D02}"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F4B681AA-FC0A-403C-80B0-36D596867D55}">
      <dgm:prSet custT="1"/>
      <dgm:spPr/>
      <dgm:t>
        <a:bodyPr/>
        <a:lstStyle/>
        <a:p>
          <a:r>
            <a:rPr lang="de-DE" sz="1400" dirty="0">
              <a:latin typeface="Open Sans" panose="020B0606030504020204" pitchFamily="34" charset="0"/>
            </a:rPr>
            <a:t>Nach </a:t>
          </a:r>
          <a:r>
            <a:rPr lang="de-DE" sz="1400" dirty="0" err="1">
              <a:latin typeface="Open Sans" panose="020B0606030504020204" pitchFamily="34" charset="0"/>
            </a:rPr>
            <a:t>Yee</a:t>
          </a:r>
          <a:r>
            <a:rPr lang="de-DE" sz="1400" dirty="0">
              <a:latin typeface="Open Sans" panose="020B0606030504020204" pitchFamily="34" charset="0"/>
            </a:rPr>
            <a:t> et al. (2021) gibt es drei Hauptwege, über die Kunststoffe die menschliche Gesundheit beeinträchtigen können:</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3146A0AF-EEEC-46D5-B1BE-487D497EE9DF}" type="parTrans" cxnId="{9C629F59-AA75-49D6-8CB0-F0855445F255}">
      <dgm:prSet/>
      <dgm:spPr/>
      <dgm:t>
        <a:bodyPr/>
        <a:lstStyle/>
        <a:p>
          <a:endParaRPr lang="en-US"/>
        </a:p>
      </dgm:t>
    </dgm:pt>
    <dgm:pt modelId="{11018B57-FD16-43A6-A37B-7FF6FF9BB810}" type="sibTrans" cxnId="{9C629F59-AA75-49D6-8CB0-F0855445F255}">
      <dgm:prSet/>
      <dgm:spPr/>
      <dgm:t>
        <a:bodyPr/>
        <a:lstStyle/>
        <a:p>
          <a:endParaRPr lang="en-US"/>
        </a:p>
      </dgm:t>
    </dgm:pt>
    <dgm:pt modelId="{E8012EAE-EBF6-419C-8C2C-0F6610A37007}">
      <dgm:prSet custT="1"/>
      <dgm:spPr/>
      <dgm:t>
        <a:bodyPr/>
        <a:lstStyle/>
        <a:p>
          <a:r>
            <a:rPr lang="de-DE" sz="1400" dirty="0">
              <a:latin typeface="Open Sans" panose="020B0606030504020204" pitchFamily="34" charset="0"/>
            </a:rPr>
            <a:t>Wir nehmen jeden Tag Mikroplastik auf, atmen es ein und verzehren es, was unserer Gesundheit schaden kann, sobald es in unseren Körper gelangt. </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15987747-D2A2-40AE-94E8-864F86CCC4C7}" type="parTrans" cxnId="{E6FCD66F-EC8D-45F4-8E69-3C36A59BDDB3}">
      <dgm:prSet/>
      <dgm:spPr/>
      <dgm:t>
        <a:bodyPr/>
        <a:lstStyle/>
        <a:p>
          <a:endParaRPr lang="en-US"/>
        </a:p>
      </dgm:t>
    </dgm:pt>
    <dgm:pt modelId="{1A855D4F-916D-44AB-867E-DE699D634AAC}" type="sibTrans" cxnId="{E6FCD66F-EC8D-45F4-8E69-3C36A59BDDB3}">
      <dgm:prSet/>
      <dgm:spPr/>
      <dgm:t>
        <a:bodyPr/>
        <a:lstStyle/>
        <a:p>
          <a:endParaRPr lang="en-US"/>
        </a:p>
      </dgm:t>
    </dgm:pt>
    <dgm:pt modelId="{58FB28FD-9E73-42F0-A737-497B005E5171}">
      <dgm:prSet custT="1"/>
      <dgm:spPr/>
      <dgm:t>
        <a:bodyPr/>
        <a:lstStyle/>
        <a:p>
          <a:r>
            <a:rPr lang="de-DE" sz="1400" dirty="0">
              <a:latin typeface="Open Sans" panose="020B0606030504020204" pitchFamily="34" charset="0"/>
            </a:rPr>
            <a:t>Kunststoffprodukte enthalten chemische Zusatzstoffe, die mit ernsten Gesundheitsproblemen wie hormonbedingten Krebserkrankungen, Unfruchtbarkeit und neurologischen Entwicklungsstörungen wie ADHS und Autismus in Verbindung gebracht werden. </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9160FB75-16C2-42CD-8440-89596DDBDA04}" type="parTrans" cxnId="{DC6A51B9-0C06-4489-80FD-704823CDAAFD}">
      <dgm:prSet/>
      <dgm:spPr/>
      <dgm:t>
        <a:bodyPr/>
        <a:lstStyle/>
        <a:p>
          <a:endParaRPr lang="en-US"/>
        </a:p>
      </dgm:t>
    </dgm:pt>
    <dgm:pt modelId="{3B2050CF-1321-4977-A7F2-E6461755B882}" type="sibTrans" cxnId="{DC6A51B9-0C06-4489-80FD-704823CDAAFD}">
      <dgm:prSet/>
      <dgm:spPr/>
      <dgm:t>
        <a:bodyPr/>
        <a:lstStyle/>
        <a:p>
          <a:endParaRPr lang="en-US"/>
        </a:p>
      </dgm:t>
    </dgm:pt>
    <dgm:pt modelId="{8BBE2573-FF13-4A0D-9C9F-A0348D03D1D6}">
      <dgm:prSet custT="1"/>
      <dgm:spPr/>
      <dgm:t>
        <a:bodyPr/>
        <a:lstStyle/>
        <a:p>
          <a:r>
            <a:rPr lang="de-DE" sz="1400" dirty="0">
              <a:latin typeface="Open Sans" panose="020B0606030504020204" pitchFamily="34" charset="0"/>
            </a:rPr>
            <a:t>Schließlich ziehen Kunststoffe und Mikroplastik, die in die Umwelt gelangen, schädliche Mikroorganismen wie Bakterien und Krankheitserreger an, die das Infektionsrisiko erhöhen können, wenn sie in unseren Körper gelangen.</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454A3DCD-6013-4E33-8C6A-2BB0C84E4F35}" type="parTrans" cxnId="{E3AC8D30-C76E-4225-9312-8468BF605C63}">
      <dgm:prSet/>
      <dgm:spPr/>
      <dgm:t>
        <a:bodyPr/>
        <a:lstStyle/>
        <a:p>
          <a:endParaRPr lang="en-US"/>
        </a:p>
      </dgm:t>
    </dgm:pt>
    <dgm:pt modelId="{DAC2B536-3EEF-463E-95F2-D2E8B12A17E3}" type="sibTrans" cxnId="{E3AC8D30-C76E-4225-9312-8468BF605C63}">
      <dgm:prSet/>
      <dgm:spPr/>
      <dgm:t>
        <a:bodyPr/>
        <a:lstStyle/>
        <a:p>
          <a:endParaRPr lang="en-US"/>
        </a:p>
      </dgm:t>
    </dgm:pt>
    <dgm:pt modelId="{C4BF641A-D532-4542-81ED-DEC3CAA16233}">
      <dgm:prSet/>
      <dgm:spPr/>
      <dgm:t>
        <a:bodyPr/>
        <a:lstStyle/>
        <a:p>
          <a:endParaRPr lang="en-US" sz="1200" dirty="0"/>
        </a:p>
      </dgm:t>
    </dgm:pt>
    <dgm:pt modelId="{3947E7FB-6E43-4830-8AB6-7B53309F8921}" type="parTrans" cxnId="{9CBEDDE0-7ECB-4517-9529-C9EBE9EFA2F9}">
      <dgm:prSet/>
      <dgm:spPr/>
      <dgm:t>
        <a:bodyPr/>
        <a:lstStyle/>
        <a:p>
          <a:endParaRPr lang="el-GR"/>
        </a:p>
      </dgm:t>
    </dgm:pt>
    <dgm:pt modelId="{27EF96BE-9CFE-42BC-8C36-4FD177D8F42C}" type="sibTrans" cxnId="{9CBEDDE0-7ECB-4517-9529-C9EBE9EFA2F9}">
      <dgm:prSet/>
      <dgm:spPr/>
      <dgm:t>
        <a:bodyPr/>
        <a:lstStyle/>
        <a:p>
          <a:endParaRPr lang="el-GR"/>
        </a:p>
      </dgm:t>
    </dgm:pt>
    <dgm:pt modelId="{65EB0438-BF71-4E88-A425-3278528E32EE}">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762A64B1-E374-469D-B75E-BCAA3B4619E6}" type="parTrans" cxnId="{3E4D8A81-235B-452B-9E45-90392F2D7ADA}">
      <dgm:prSet/>
      <dgm:spPr/>
      <dgm:t>
        <a:bodyPr/>
        <a:lstStyle/>
        <a:p>
          <a:endParaRPr lang="el-GR"/>
        </a:p>
      </dgm:t>
    </dgm:pt>
    <dgm:pt modelId="{2E9A6527-BF83-4B53-B14B-4E37317D0284}" type="sibTrans" cxnId="{3E4D8A81-235B-452B-9E45-90392F2D7ADA}">
      <dgm:prSet/>
      <dgm:spPr/>
      <dgm:t>
        <a:bodyPr/>
        <a:lstStyle/>
        <a:p>
          <a:endParaRPr lang="el-GR"/>
        </a:p>
      </dgm:t>
    </dgm:pt>
    <dgm:pt modelId="{DC3084BC-F433-4C0E-A209-6BF4847D59AA}">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A66578A1-6855-4008-8559-EB00826B4762}" type="parTrans" cxnId="{ECC1AD7F-1DD9-4DDB-86F4-5829566E53DB}">
      <dgm:prSet/>
      <dgm:spPr/>
      <dgm:t>
        <a:bodyPr/>
        <a:lstStyle/>
        <a:p>
          <a:endParaRPr lang="el-GR"/>
        </a:p>
      </dgm:t>
    </dgm:pt>
    <dgm:pt modelId="{CF288D94-F378-4673-AA7B-E494D5440430}" type="sibTrans" cxnId="{ECC1AD7F-1DD9-4DDB-86F4-5829566E53DB}">
      <dgm:prSet/>
      <dgm:spPr/>
      <dgm:t>
        <a:bodyPr/>
        <a:lstStyle/>
        <a:p>
          <a:endParaRPr lang="el-GR"/>
        </a:p>
      </dgm:t>
    </dgm:pt>
    <dgm:pt modelId="{9B76AF20-1D4B-40C5-9FE7-9591BA287494}" type="pres">
      <dgm:prSet presAssocID="{BDE16B6F-C7F5-406A-ACD2-4D52BB437D02}" presName="linear" presStyleCnt="0">
        <dgm:presLayoutVars>
          <dgm:animLvl val="lvl"/>
          <dgm:resizeHandles val="exact"/>
        </dgm:presLayoutVars>
      </dgm:prSet>
      <dgm:spPr/>
    </dgm:pt>
    <dgm:pt modelId="{ABF687CE-F8D4-48B5-B9B3-AAA231D2D0E3}" type="pres">
      <dgm:prSet presAssocID="{F4B681AA-FC0A-403C-80B0-36D596867D55}" presName="parentText" presStyleLbl="node1" presStyleIdx="0" presStyleCnt="1">
        <dgm:presLayoutVars>
          <dgm:chMax val="0"/>
          <dgm:bulletEnabled val="1"/>
        </dgm:presLayoutVars>
      </dgm:prSet>
      <dgm:spPr/>
    </dgm:pt>
    <dgm:pt modelId="{8B017B0D-03A8-4DF2-8A10-3B59B6907226}" type="pres">
      <dgm:prSet presAssocID="{F4B681AA-FC0A-403C-80B0-36D596867D55}" presName="childText" presStyleLbl="revTx" presStyleIdx="0" presStyleCnt="1">
        <dgm:presLayoutVars>
          <dgm:bulletEnabled val="1"/>
        </dgm:presLayoutVars>
      </dgm:prSet>
      <dgm:spPr/>
    </dgm:pt>
  </dgm:ptLst>
  <dgm:cxnLst>
    <dgm:cxn modelId="{E3AC8D30-C76E-4225-9312-8468BF605C63}" srcId="{F4B681AA-FC0A-403C-80B0-36D596867D55}" destId="{8BBE2573-FF13-4A0D-9C9F-A0348D03D1D6}" srcOrd="5" destOrd="0" parTransId="{454A3DCD-6013-4E33-8C6A-2BB0C84E4F35}" sibTransId="{DAC2B536-3EEF-463E-95F2-D2E8B12A17E3}"/>
    <dgm:cxn modelId="{168DE43A-BCCB-49F0-9CF8-B9D97659AEF1}" type="presOf" srcId="{58FB28FD-9E73-42F0-A737-497B005E5171}" destId="{8B017B0D-03A8-4DF2-8A10-3B59B6907226}" srcOrd="0" destOrd="3" presId="urn:microsoft.com/office/officeart/2005/8/layout/vList2"/>
    <dgm:cxn modelId="{E6FCD66F-EC8D-45F4-8E69-3C36A59BDDB3}" srcId="{F4B681AA-FC0A-403C-80B0-36D596867D55}" destId="{E8012EAE-EBF6-419C-8C2C-0F6610A37007}" srcOrd="1" destOrd="0" parTransId="{15987747-D2A2-40AE-94E8-864F86CCC4C7}" sibTransId="{1A855D4F-916D-44AB-867E-DE699D634AAC}"/>
    <dgm:cxn modelId="{447A9175-3688-4B1C-AA6E-50973B81ADE1}" type="presOf" srcId="{BDE16B6F-C7F5-406A-ACD2-4D52BB437D02}" destId="{9B76AF20-1D4B-40C5-9FE7-9591BA287494}" srcOrd="0" destOrd="0" presId="urn:microsoft.com/office/officeart/2005/8/layout/vList2"/>
    <dgm:cxn modelId="{9C629F59-AA75-49D6-8CB0-F0855445F255}" srcId="{BDE16B6F-C7F5-406A-ACD2-4D52BB437D02}" destId="{F4B681AA-FC0A-403C-80B0-36D596867D55}" srcOrd="0" destOrd="0" parTransId="{3146A0AF-EEEC-46D5-B1BE-487D497EE9DF}" sibTransId="{11018B57-FD16-43A6-A37B-7FF6FF9BB810}"/>
    <dgm:cxn modelId="{ECC1AD7F-1DD9-4DDB-86F4-5829566E53DB}" srcId="{F4B681AA-FC0A-403C-80B0-36D596867D55}" destId="{DC3084BC-F433-4C0E-A209-6BF4847D59AA}" srcOrd="4" destOrd="0" parTransId="{A66578A1-6855-4008-8559-EB00826B4762}" sibTransId="{CF288D94-F378-4673-AA7B-E494D5440430}"/>
    <dgm:cxn modelId="{3E4D8A81-235B-452B-9E45-90392F2D7ADA}" srcId="{F4B681AA-FC0A-403C-80B0-36D596867D55}" destId="{65EB0438-BF71-4E88-A425-3278528E32EE}" srcOrd="2" destOrd="0" parTransId="{762A64B1-E374-469D-B75E-BCAA3B4619E6}" sibTransId="{2E9A6527-BF83-4B53-B14B-4E37317D0284}"/>
    <dgm:cxn modelId="{B377DC8D-514D-4ADF-B240-353D564A9E33}" type="presOf" srcId="{DC3084BC-F433-4C0E-A209-6BF4847D59AA}" destId="{8B017B0D-03A8-4DF2-8A10-3B59B6907226}" srcOrd="0" destOrd="4" presId="urn:microsoft.com/office/officeart/2005/8/layout/vList2"/>
    <dgm:cxn modelId="{42B11AA4-4304-4489-A678-B0F86297F3CC}" type="presOf" srcId="{C4BF641A-D532-4542-81ED-DEC3CAA16233}" destId="{8B017B0D-03A8-4DF2-8A10-3B59B6907226}" srcOrd="0" destOrd="0" presId="urn:microsoft.com/office/officeart/2005/8/layout/vList2"/>
    <dgm:cxn modelId="{DC6A51B9-0C06-4489-80FD-704823CDAAFD}" srcId="{F4B681AA-FC0A-403C-80B0-36D596867D55}" destId="{58FB28FD-9E73-42F0-A737-497B005E5171}" srcOrd="3" destOrd="0" parTransId="{9160FB75-16C2-42CD-8440-89596DDBDA04}" sibTransId="{3B2050CF-1321-4977-A7F2-E6461755B882}"/>
    <dgm:cxn modelId="{09093ECA-B045-4B8D-AF2E-3C53608D670A}" type="presOf" srcId="{65EB0438-BF71-4E88-A425-3278528E32EE}" destId="{8B017B0D-03A8-4DF2-8A10-3B59B6907226}" srcOrd="0" destOrd="2" presId="urn:microsoft.com/office/officeart/2005/8/layout/vList2"/>
    <dgm:cxn modelId="{9CBEDDE0-7ECB-4517-9529-C9EBE9EFA2F9}" srcId="{F4B681AA-FC0A-403C-80B0-36D596867D55}" destId="{C4BF641A-D532-4542-81ED-DEC3CAA16233}" srcOrd="0" destOrd="0" parTransId="{3947E7FB-6E43-4830-8AB6-7B53309F8921}" sibTransId="{27EF96BE-9CFE-42BC-8C36-4FD177D8F42C}"/>
    <dgm:cxn modelId="{6C706BE2-22A6-4FA7-8570-9CC4CC103504}" type="presOf" srcId="{8BBE2573-FF13-4A0D-9C9F-A0348D03D1D6}" destId="{8B017B0D-03A8-4DF2-8A10-3B59B6907226}" srcOrd="0" destOrd="5" presId="urn:microsoft.com/office/officeart/2005/8/layout/vList2"/>
    <dgm:cxn modelId="{85516DE6-726D-45B8-81DD-A2C95558699E}" type="presOf" srcId="{F4B681AA-FC0A-403C-80B0-36D596867D55}" destId="{ABF687CE-F8D4-48B5-B9B3-AAA231D2D0E3}" srcOrd="0" destOrd="0" presId="urn:microsoft.com/office/officeart/2005/8/layout/vList2"/>
    <dgm:cxn modelId="{7F3423F8-012B-457E-AAFF-4AA6941B76C7}" type="presOf" srcId="{E8012EAE-EBF6-419C-8C2C-0F6610A37007}" destId="{8B017B0D-03A8-4DF2-8A10-3B59B6907226}" srcOrd="0" destOrd="1" presId="urn:microsoft.com/office/officeart/2005/8/layout/vList2"/>
    <dgm:cxn modelId="{8367E0C8-1F7F-47FA-BDF9-B6CE87E1F1C7}" type="presParOf" srcId="{9B76AF20-1D4B-40C5-9FE7-9591BA287494}" destId="{ABF687CE-F8D4-48B5-B9B3-AAA231D2D0E3}" srcOrd="0" destOrd="0" presId="urn:microsoft.com/office/officeart/2005/8/layout/vList2"/>
    <dgm:cxn modelId="{EBB68FE2-2C1F-4BAD-808A-F89984EE96C3}" type="presParOf" srcId="{9B76AF20-1D4B-40C5-9FE7-9591BA287494}" destId="{8B017B0D-03A8-4DF2-8A10-3B59B690722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3330E7-E53C-4C4E-99BC-47DBB24BA785}"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2B0683F-C045-4294-9280-25490E5F1091}">
      <dgm:prSet/>
      <dgm:spPr/>
      <dgm:t>
        <a:bodyPr/>
        <a:lstStyle/>
        <a:p>
          <a:r>
            <a:rPr lang="de-DE" dirty="0">
              <a:latin typeface="Open Sans" panose="020B0606030504020204" pitchFamily="34" charset="0"/>
            </a:rPr>
            <a:t>Mikroplastik wurde in Miesmuscheln in der Nähe der australischen Küste gefunden (Klein et al. 2022) , was das potenzielle Risiko der Mikroplastikverschmutzung für die einzigartigen Meeresökosysteme Südaustraliens und die lokale Nahrungskette des Menschen verdeutlicht.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C7B28459-E84F-47B2-B87D-4B1872D15D62}" type="parTrans" cxnId="{E9C0DAB2-6866-474B-979F-1EEBCB0D0CFE}">
      <dgm:prSet/>
      <dgm:spPr/>
      <dgm:t>
        <a:bodyPr/>
        <a:lstStyle/>
        <a:p>
          <a:endParaRPr lang="en-US"/>
        </a:p>
      </dgm:t>
    </dgm:pt>
    <dgm:pt modelId="{AE797478-448B-422A-8720-C067FEDF0C33}" type="sibTrans" cxnId="{E9C0DAB2-6866-474B-979F-1EEBCB0D0CFE}">
      <dgm:prSet/>
      <dgm:spPr/>
      <dgm:t>
        <a:bodyPr/>
        <a:lstStyle/>
        <a:p>
          <a:endParaRPr lang="en-US"/>
        </a:p>
      </dgm:t>
    </dgm:pt>
    <dgm:pt modelId="{F631388E-4611-4123-9A60-F6444FFFA637}">
      <dgm:prSet/>
      <dgm:spPr/>
      <dgm:t>
        <a:bodyPr/>
        <a:lstStyle/>
        <a:p>
          <a:r>
            <a:rPr lang="de-DE" dirty="0">
              <a:latin typeface="Open Sans" panose="020B0606030504020204" pitchFamily="34" charset="0"/>
            </a:rPr>
            <a:t>Eine kürzlich durchgeführte Studie der Universität Cardiff hat außerdem ergeben, dass durch die Verwendung von Klärschlamm als Dünger auf landwirtschaftlichen Flächen Mikroplastik in den Boden gelangen könnte, das dann über den Abfluss in die Gewässer gelangen kann.</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8658D0FA-BF0C-4173-B5C3-937D73E24524}" type="parTrans" cxnId="{B7CA4E4B-C888-4A4F-849B-718BD029CE88}">
      <dgm:prSet/>
      <dgm:spPr/>
      <dgm:t>
        <a:bodyPr/>
        <a:lstStyle/>
        <a:p>
          <a:endParaRPr lang="en-US"/>
        </a:p>
      </dgm:t>
    </dgm:pt>
    <dgm:pt modelId="{47C1757D-3444-4BF0-AAA5-872423EA13C8}" type="sibTrans" cxnId="{B7CA4E4B-C888-4A4F-849B-718BD029CE88}">
      <dgm:prSet/>
      <dgm:spPr/>
      <dgm:t>
        <a:bodyPr/>
        <a:lstStyle/>
        <a:p>
          <a:endParaRPr lang="en-US"/>
        </a:p>
      </dgm:t>
    </dgm:pt>
    <dgm:pt modelId="{D2F7B997-E3BC-4F02-97EA-210324672522}">
      <dgm:prSet/>
      <dgm:spPr/>
      <dgm:t>
        <a:bodyPr/>
        <a:lstStyle/>
        <a:p>
          <a:r>
            <a:rPr lang="de-DE" dirty="0">
              <a:latin typeface="Open Sans" panose="020B0606030504020204" pitchFamily="34" charset="0"/>
            </a:rPr>
            <a:t>Mikroplastik wurde in einer Vielzahl von Lebensmitteln wie Tee, Zucker, Honig und sogar Salz nachgewiesen, was Anlass zur Sorge über die Auswirkungen auf die menschliche Gesundheit gibt. </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AD04D614-779D-4B79-85A5-055415FA467F}" type="parTrans" cxnId="{B0CBF58C-80C9-4A73-99B4-6D61C2E9CEC7}">
      <dgm:prSet/>
      <dgm:spPr/>
      <dgm:t>
        <a:bodyPr/>
        <a:lstStyle/>
        <a:p>
          <a:endParaRPr lang="en-US"/>
        </a:p>
      </dgm:t>
    </dgm:pt>
    <dgm:pt modelId="{7EF8F9B2-70EA-4C4F-B139-50DFD24E6E88}" type="sibTrans" cxnId="{B0CBF58C-80C9-4A73-99B4-6D61C2E9CEC7}">
      <dgm:prSet/>
      <dgm:spPr/>
      <dgm:t>
        <a:bodyPr/>
        <a:lstStyle/>
        <a:p>
          <a:endParaRPr lang="en-US"/>
        </a:p>
      </dgm:t>
    </dgm:pt>
    <dgm:pt modelId="{412828F2-9045-4713-A863-3D76234DAFBC}" type="pres">
      <dgm:prSet presAssocID="{6C3330E7-E53C-4C4E-99BC-47DBB24BA785}" presName="Name0" presStyleCnt="0">
        <dgm:presLayoutVars>
          <dgm:dir/>
          <dgm:resizeHandles val="exact"/>
        </dgm:presLayoutVars>
      </dgm:prSet>
      <dgm:spPr/>
    </dgm:pt>
    <dgm:pt modelId="{3D1B7A91-19F7-4622-8267-A8CF2BB93BA1}" type="pres">
      <dgm:prSet presAssocID="{02B0683F-C045-4294-9280-25490E5F1091}" presName="composite" presStyleCnt="0"/>
      <dgm:spPr/>
    </dgm:pt>
    <dgm:pt modelId="{04F68263-D8FD-4FA0-9201-C3CF78456889}" type="pres">
      <dgm:prSet presAssocID="{02B0683F-C045-4294-9280-25490E5F1091}" presName="imagSh" presStyleLbl="bgImgPlace1" presStyleIdx="0" presStyleCnt="3" custLinFactNeighborX="347" custLinFactNeighborY="-21063"/>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9F8A876B-86B1-4EB7-BFFD-438960870C25}" type="pres">
      <dgm:prSet presAssocID="{02B0683F-C045-4294-9280-25490E5F1091}" presName="txNode" presStyleLbl="node1" presStyleIdx="0" presStyleCnt="3">
        <dgm:presLayoutVars>
          <dgm:bulletEnabled val="1"/>
        </dgm:presLayoutVars>
      </dgm:prSet>
      <dgm:spPr/>
    </dgm:pt>
    <dgm:pt modelId="{FA1F3EA9-0DA4-42A9-AA7A-16FA8CDBF11E}" type="pres">
      <dgm:prSet presAssocID="{AE797478-448B-422A-8720-C067FEDF0C33}" presName="sibTrans" presStyleLbl="sibTrans2D1" presStyleIdx="0" presStyleCnt="2"/>
      <dgm:spPr/>
    </dgm:pt>
    <dgm:pt modelId="{A4FEED1D-12EF-47C7-ABF9-1FAAE0C9CF7B}" type="pres">
      <dgm:prSet presAssocID="{AE797478-448B-422A-8720-C067FEDF0C33}" presName="connTx" presStyleLbl="sibTrans2D1" presStyleIdx="0" presStyleCnt="2"/>
      <dgm:spPr/>
    </dgm:pt>
    <dgm:pt modelId="{10464B91-E691-4340-807F-8FC22B278A26}" type="pres">
      <dgm:prSet presAssocID="{F631388E-4611-4123-9A60-F6444FFFA637}" presName="composite" presStyleCnt="0"/>
      <dgm:spPr/>
    </dgm:pt>
    <dgm:pt modelId="{9D446C15-B8D7-4689-9034-83FBFB948487}" type="pres">
      <dgm:prSet presAssocID="{F631388E-4611-4123-9A60-F6444FFFA637}"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dgm:spPr>
    </dgm:pt>
    <dgm:pt modelId="{62591383-510B-4E12-A9E8-E201F3846097}" type="pres">
      <dgm:prSet presAssocID="{F631388E-4611-4123-9A60-F6444FFFA637}" presName="txNode" presStyleLbl="node1" presStyleIdx="1" presStyleCnt="3">
        <dgm:presLayoutVars>
          <dgm:bulletEnabled val="1"/>
        </dgm:presLayoutVars>
      </dgm:prSet>
      <dgm:spPr/>
    </dgm:pt>
    <dgm:pt modelId="{7695DE55-877C-402F-9D86-A4662633D0A7}" type="pres">
      <dgm:prSet presAssocID="{47C1757D-3444-4BF0-AAA5-872423EA13C8}" presName="sibTrans" presStyleLbl="sibTrans2D1" presStyleIdx="1" presStyleCnt="2"/>
      <dgm:spPr/>
    </dgm:pt>
    <dgm:pt modelId="{B87505C7-C314-4935-80FC-E7BF09CD9507}" type="pres">
      <dgm:prSet presAssocID="{47C1757D-3444-4BF0-AAA5-872423EA13C8}" presName="connTx" presStyleLbl="sibTrans2D1" presStyleIdx="1" presStyleCnt="2"/>
      <dgm:spPr/>
    </dgm:pt>
    <dgm:pt modelId="{694749F2-ABE9-41FD-9C9C-648932FEF558}" type="pres">
      <dgm:prSet presAssocID="{D2F7B997-E3BC-4F02-97EA-210324672522}" presName="composite" presStyleCnt="0"/>
      <dgm:spPr/>
    </dgm:pt>
    <dgm:pt modelId="{C384282B-0E16-4055-95B7-A97AFC7ED53F}" type="pres">
      <dgm:prSet presAssocID="{D2F7B997-E3BC-4F02-97EA-210324672522}"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pt>
    <dgm:pt modelId="{15455946-7383-401C-958B-7C042B1DE304}" type="pres">
      <dgm:prSet presAssocID="{D2F7B997-E3BC-4F02-97EA-210324672522}" presName="txNode" presStyleLbl="node1" presStyleIdx="2" presStyleCnt="3">
        <dgm:presLayoutVars>
          <dgm:bulletEnabled val="1"/>
        </dgm:presLayoutVars>
      </dgm:prSet>
      <dgm:spPr/>
    </dgm:pt>
  </dgm:ptLst>
  <dgm:cxnLst>
    <dgm:cxn modelId="{FF545137-C351-4704-AD66-DD5DE8C7BBCE}" type="presOf" srcId="{F631388E-4611-4123-9A60-F6444FFFA637}" destId="{62591383-510B-4E12-A9E8-E201F3846097}" srcOrd="0" destOrd="0" presId="urn:microsoft.com/office/officeart/2005/8/layout/hProcess10"/>
    <dgm:cxn modelId="{A307EE3E-9BE1-4705-927E-F6C3FE374E8D}" type="presOf" srcId="{AE797478-448B-422A-8720-C067FEDF0C33}" destId="{FA1F3EA9-0DA4-42A9-AA7A-16FA8CDBF11E}" srcOrd="0" destOrd="0" presId="urn:microsoft.com/office/officeart/2005/8/layout/hProcess10"/>
    <dgm:cxn modelId="{9C11A36A-8AC2-4EED-A112-BBA885844219}" type="presOf" srcId="{47C1757D-3444-4BF0-AAA5-872423EA13C8}" destId="{7695DE55-877C-402F-9D86-A4662633D0A7}" srcOrd="0" destOrd="0" presId="urn:microsoft.com/office/officeart/2005/8/layout/hProcess10"/>
    <dgm:cxn modelId="{B7CA4E4B-C888-4A4F-849B-718BD029CE88}" srcId="{6C3330E7-E53C-4C4E-99BC-47DBB24BA785}" destId="{F631388E-4611-4123-9A60-F6444FFFA637}" srcOrd="1" destOrd="0" parTransId="{8658D0FA-BF0C-4173-B5C3-937D73E24524}" sibTransId="{47C1757D-3444-4BF0-AAA5-872423EA13C8}"/>
    <dgm:cxn modelId="{A381FB59-6314-4EAD-A6CD-AD7E068BAF43}" type="presOf" srcId="{6C3330E7-E53C-4C4E-99BC-47DBB24BA785}" destId="{412828F2-9045-4713-A863-3D76234DAFBC}" srcOrd="0" destOrd="0" presId="urn:microsoft.com/office/officeart/2005/8/layout/hProcess10"/>
    <dgm:cxn modelId="{B0CBF58C-80C9-4A73-99B4-6D61C2E9CEC7}" srcId="{6C3330E7-E53C-4C4E-99BC-47DBB24BA785}" destId="{D2F7B997-E3BC-4F02-97EA-210324672522}" srcOrd="2" destOrd="0" parTransId="{AD04D614-779D-4B79-85A5-055415FA467F}" sibTransId="{7EF8F9B2-70EA-4C4F-B139-50DFD24E6E88}"/>
    <dgm:cxn modelId="{9A626893-1D33-43E5-9780-040B1D77E1EC}" type="presOf" srcId="{AE797478-448B-422A-8720-C067FEDF0C33}" destId="{A4FEED1D-12EF-47C7-ABF9-1FAAE0C9CF7B}" srcOrd="1" destOrd="0" presId="urn:microsoft.com/office/officeart/2005/8/layout/hProcess10"/>
    <dgm:cxn modelId="{ADC369A8-AFFD-446D-90AE-55947159E8BF}" type="presOf" srcId="{47C1757D-3444-4BF0-AAA5-872423EA13C8}" destId="{B87505C7-C314-4935-80FC-E7BF09CD9507}" srcOrd="1" destOrd="0" presId="urn:microsoft.com/office/officeart/2005/8/layout/hProcess10"/>
    <dgm:cxn modelId="{E9C0DAB2-6866-474B-979F-1EEBCB0D0CFE}" srcId="{6C3330E7-E53C-4C4E-99BC-47DBB24BA785}" destId="{02B0683F-C045-4294-9280-25490E5F1091}" srcOrd="0" destOrd="0" parTransId="{C7B28459-E84F-47B2-B87D-4B1872D15D62}" sibTransId="{AE797478-448B-422A-8720-C067FEDF0C33}"/>
    <dgm:cxn modelId="{F7EC32E8-84C3-4782-B293-5FACA680F274}" type="presOf" srcId="{D2F7B997-E3BC-4F02-97EA-210324672522}" destId="{15455946-7383-401C-958B-7C042B1DE304}" srcOrd="0" destOrd="0" presId="urn:microsoft.com/office/officeart/2005/8/layout/hProcess10"/>
    <dgm:cxn modelId="{7C20B8F3-91A6-4A45-9E73-0FCCB548A100}" type="presOf" srcId="{02B0683F-C045-4294-9280-25490E5F1091}" destId="{9F8A876B-86B1-4EB7-BFFD-438960870C25}" srcOrd="0" destOrd="0" presId="urn:microsoft.com/office/officeart/2005/8/layout/hProcess10"/>
    <dgm:cxn modelId="{8FB87179-234E-406B-8968-111CBBE33522}" type="presParOf" srcId="{412828F2-9045-4713-A863-3D76234DAFBC}" destId="{3D1B7A91-19F7-4622-8267-A8CF2BB93BA1}" srcOrd="0" destOrd="0" presId="urn:microsoft.com/office/officeart/2005/8/layout/hProcess10"/>
    <dgm:cxn modelId="{662AFDBD-FD1F-45C8-87BB-335A28F6789B}" type="presParOf" srcId="{3D1B7A91-19F7-4622-8267-A8CF2BB93BA1}" destId="{04F68263-D8FD-4FA0-9201-C3CF78456889}" srcOrd="0" destOrd="0" presId="urn:microsoft.com/office/officeart/2005/8/layout/hProcess10"/>
    <dgm:cxn modelId="{3ACF3801-38C0-438D-A78F-64D7A6CF1CF6}" type="presParOf" srcId="{3D1B7A91-19F7-4622-8267-A8CF2BB93BA1}" destId="{9F8A876B-86B1-4EB7-BFFD-438960870C25}" srcOrd="1" destOrd="0" presId="urn:microsoft.com/office/officeart/2005/8/layout/hProcess10"/>
    <dgm:cxn modelId="{1DA0882E-2AB7-49CD-AAF8-6E0AAE8C2E45}" type="presParOf" srcId="{412828F2-9045-4713-A863-3D76234DAFBC}" destId="{FA1F3EA9-0DA4-42A9-AA7A-16FA8CDBF11E}" srcOrd="1" destOrd="0" presId="urn:microsoft.com/office/officeart/2005/8/layout/hProcess10"/>
    <dgm:cxn modelId="{55AE2F5B-C63E-4325-AFC0-A64E5F2B6B11}" type="presParOf" srcId="{FA1F3EA9-0DA4-42A9-AA7A-16FA8CDBF11E}" destId="{A4FEED1D-12EF-47C7-ABF9-1FAAE0C9CF7B}" srcOrd="0" destOrd="0" presId="urn:microsoft.com/office/officeart/2005/8/layout/hProcess10"/>
    <dgm:cxn modelId="{EAF91E93-006F-4E4C-BCE2-C3ECDB30255E}" type="presParOf" srcId="{412828F2-9045-4713-A863-3D76234DAFBC}" destId="{10464B91-E691-4340-807F-8FC22B278A26}" srcOrd="2" destOrd="0" presId="urn:microsoft.com/office/officeart/2005/8/layout/hProcess10"/>
    <dgm:cxn modelId="{58A30252-5933-4683-A33F-D434EAD4EC53}" type="presParOf" srcId="{10464B91-E691-4340-807F-8FC22B278A26}" destId="{9D446C15-B8D7-4689-9034-83FBFB948487}" srcOrd="0" destOrd="0" presId="urn:microsoft.com/office/officeart/2005/8/layout/hProcess10"/>
    <dgm:cxn modelId="{2429EE17-200C-476F-BBA1-D7689A0F7DF4}" type="presParOf" srcId="{10464B91-E691-4340-807F-8FC22B278A26}" destId="{62591383-510B-4E12-A9E8-E201F3846097}" srcOrd="1" destOrd="0" presId="urn:microsoft.com/office/officeart/2005/8/layout/hProcess10"/>
    <dgm:cxn modelId="{5DF96274-81E5-46F4-A538-A25EEB019A3F}" type="presParOf" srcId="{412828F2-9045-4713-A863-3D76234DAFBC}" destId="{7695DE55-877C-402F-9D86-A4662633D0A7}" srcOrd="3" destOrd="0" presId="urn:microsoft.com/office/officeart/2005/8/layout/hProcess10"/>
    <dgm:cxn modelId="{B4A0B72E-284D-4BEF-85EF-611BAF1FB7D5}" type="presParOf" srcId="{7695DE55-877C-402F-9D86-A4662633D0A7}" destId="{B87505C7-C314-4935-80FC-E7BF09CD9507}" srcOrd="0" destOrd="0" presId="urn:microsoft.com/office/officeart/2005/8/layout/hProcess10"/>
    <dgm:cxn modelId="{69CAD17F-8BD9-4DEC-B994-6AE95FF9A405}" type="presParOf" srcId="{412828F2-9045-4713-A863-3D76234DAFBC}" destId="{694749F2-ABE9-41FD-9C9C-648932FEF558}" srcOrd="4" destOrd="0" presId="urn:microsoft.com/office/officeart/2005/8/layout/hProcess10"/>
    <dgm:cxn modelId="{5B53C3C0-C09D-4858-B084-8FC67F3ADD97}" type="presParOf" srcId="{694749F2-ABE9-41FD-9C9C-648932FEF558}" destId="{C384282B-0E16-4055-95B7-A97AFC7ED53F}" srcOrd="0" destOrd="0" presId="urn:microsoft.com/office/officeart/2005/8/layout/hProcess10"/>
    <dgm:cxn modelId="{FD613808-2752-49DD-AF3B-A51809BF4A8B}" type="presParOf" srcId="{694749F2-ABE9-41FD-9C9C-648932FEF558}" destId="{15455946-7383-401C-958B-7C042B1DE304}" srcOrd="1" destOrd="0" presId="urn:microsoft.com/office/officeart/2005/8/layout/hProcess10"/>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5C8C85-11F2-4573-BFF5-282AAE71D4BF}"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el-GR"/>
        </a:p>
      </dgm:t>
    </dgm:pt>
    <dgm:pt modelId="{93E90638-A17A-45F3-8233-C5B775D7D939}">
      <dgm:prSet phldrT="[Κείμενο]" custT="1"/>
      <dgm:spPr/>
      <dgm:t>
        <a:bodyPr/>
        <a:lstStyle/>
        <a:p>
          <a:r>
            <a:rPr lang="de-DE" sz="1050" dirty="0">
              <a:effectLst/>
              <a:latin typeface="Open Sans" panose="020B0606030504020204" pitchFamily="34" charset="0"/>
            </a:rPr>
            <a:t>Flammschutzmittel werden häufig Möbeln und elektronischen Geräten zugesetzt, um deren Feuerfestigkeit zu erhöhen.</a:t>
          </a:r>
          <a:endParaRPr lang="el-GR" sz="1050" dirty="0"/>
        </a:p>
      </dgm:t>
    </dgm:pt>
    <dgm:pt modelId="{CB67167F-5DB9-4317-A5A1-4459EF59D6C1}" type="parTrans" cxnId="{CCEFF780-2FD4-4069-B815-9AE022706A14}">
      <dgm:prSet/>
      <dgm:spPr/>
      <dgm:t>
        <a:bodyPr/>
        <a:lstStyle/>
        <a:p>
          <a:endParaRPr lang="el-GR"/>
        </a:p>
      </dgm:t>
    </dgm:pt>
    <dgm:pt modelId="{0CB36F37-8058-49C5-AB89-03082D258404}" type="sibTrans" cxnId="{CCEFF780-2FD4-4069-B815-9AE022706A14}">
      <dgm:prSet/>
      <dgm:spPr/>
      <dgm:t>
        <a:bodyPr/>
        <a:lstStyle/>
        <a:p>
          <a:endParaRPr lang="el-GR"/>
        </a:p>
      </dgm:t>
    </dgm:pt>
    <dgm:pt modelId="{59E8EB4B-7660-4840-9849-FB803FC6C8E8}">
      <dgm:prSet phldrT="[Κείμενο]" custT="1"/>
      <dgm:spPr/>
      <dgm:t>
        <a:bodyPr/>
        <a:lstStyle/>
        <a:p>
          <a:r>
            <a:rPr lang="de-DE" sz="1200" dirty="0">
              <a:effectLst/>
              <a:latin typeface="Open Sans" panose="020B0606030504020204" pitchFamily="34" charset="0"/>
            </a:rPr>
            <a:t>Weichmacher wie </a:t>
          </a:r>
          <a:r>
            <a:rPr lang="de-DE" sz="1200" dirty="0" err="1">
              <a:effectLst/>
              <a:latin typeface="Open Sans" panose="020B0606030504020204" pitchFamily="34" charset="0"/>
            </a:rPr>
            <a:t>Phthalate</a:t>
          </a:r>
          <a:r>
            <a:rPr lang="de-DE" sz="1200" dirty="0">
              <a:effectLst/>
              <a:latin typeface="Open Sans" panose="020B0606030504020204" pitchFamily="34" charset="0"/>
            </a:rPr>
            <a:t> werden zugesetzt, um das Produkt flexibler zu machen.</a:t>
          </a:r>
          <a:endParaRPr lang="el-GR" sz="1200" dirty="0"/>
        </a:p>
      </dgm:t>
    </dgm:pt>
    <dgm:pt modelId="{99DC222E-EDCD-42A5-BB2F-DCCBD87550AD}" type="parTrans" cxnId="{13985BAE-415D-4F56-B751-12239D6638DD}">
      <dgm:prSet/>
      <dgm:spPr/>
      <dgm:t>
        <a:bodyPr/>
        <a:lstStyle/>
        <a:p>
          <a:endParaRPr lang="el-GR"/>
        </a:p>
      </dgm:t>
    </dgm:pt>
    <dgm:pt modelId="{8F916A89-C36A-43F0-8479-5EDC4FFD6278}" type="sibTrans" cxnId="{13985BAE-415D-4F56-B751-12239D6638DD}">
      <dgm:prSet/>
      <dgm:spPr/>
      <dgm:t>
        <a:bodyPr/>
        <a:lstStyle/>
        <a:p>
          <a:endParaRPr lang="el-GR"/>
        </a:p>
      </dgm:t>
    </dgm:pt>
    <dgm:pt modelId="{DC8DF639-7500-4B62-A455-D260F8B3F5FB}">
      <dgm:prSet phldrT="[Κείμενο]" custT="1"/>
      <dgm:spPr/>
      <dgm:t>
        <a:bodyPr/>
        <a:lstStyle/>
        <a:p>
          <a:r>
            <a:rPr lang="de-DE" sz="1200" dirty="0">
              <a:effectLst/>
              <a:latin typeface="Open Sans" panose="020B0606030504020204" pitchFamily="34" charset="0"/>
            </a:rPr>
            <a:t>Von 4000 Chemikalien, die verwendet werden, wurden 63 als gesundheitsgefährdend eingestuft</a:t>
          </a:r>
          <a:endParaRPr lang="el-GR" sz="1200" dirty="0"/>
        </a:p>
      </dgm:t>
    </dgm:pt>
    <dgm:pt modelId="{9B4A4D25-ACF6-4001-8D0A-14CB149DF508}" type="parTrans" cxnId="{3FBB5CA3-4414-47BB-BE13-AF3F9D978A14}">
      <dgm:prSet/>
      <dgm:spPr/>
      <dgm:t>
        <a:bodyPr/>
        <a:lstStyle/>
        <a:p>
          <a:endParaRPr lang="el-GR"/>
        </a:p>
      </dgm:t>
    </dgm:pt>
    <dgm:pt modelId="{0D390E69-0FB7-4660-9864-9732AC771141}" type="sibTrans" cxnId="{3FBB5CA3-4414-47BB-BE13-AF3F9D978A14}">
      <dgm:prSet/>
      <dgm:spPr/>
      <dgm:t>
        <a:bodyPr/>
        <a:lstStyle/>
        <a:p>
          <a:endParaRPr lang="el-GR"/>
        </a:p>
      </dgm:t>
    </dgm:pt>
    <dgm:pt modelId="{7E49BBFA-8EA4-4697-98FB-498BA9F9B7C1}">
      <dgm:prSet phldrT="[Κείμενο]"/>
      <dgm:spPr/>
      <dgm:t>
        <a:bodyPr/>
        <a:lstStyle/>
        <a:p>
          <a:r>
            <a:rPr lang="en-US" dirty="0"/>
            <a:t> </a:t>
          </a:r>
          <a:endParaRPr lang="el-GR" dirty="0"/>
        </a:p>
      </dgm:t>
    </dgm:pt>
    <dgm:pt modelId="{6D632AE6-9C87-409A-BF0F-D91FCF0D25BF}" type="sibTrans" cxnId="{FB3BDCC0-B90C-4991-9F9A-D20B61B68A93}">
      <dgm:prSet/>
      <dgm:spPr/>
      <dgm:t>
        <a:bodyPr/>
        <a:lstStyle/>
        <a:p>
          <a:endParaRPr lang="el-GR"/>
        </a:p>
      </dgm:t>
    </dgm:pt>
    <dgm:pt modelId="{A7CBBEDA-D429-4E75-A5F4-17266AFEA2B2}" type="parTrans" cxnId="{FB3BDCC0-B90C-4991-9F9A-D20B61B68A93}">
      <dgm:prSet/>
      <dgm:spPr/>
      <dgm:t>
        <a:bodyPr/>
        <a:lstStyle/>
        <a:p>
          <a:endParaRPr lang="el-GR"/>
        </a:p>
      </dgm:t>
    </dgm:pt>
    <dgm:pt modelId="{6F54DD25-EC12-4343-869D-F95235C36AF9}" type="pres">
      <dgm:prSet presAssocID="{675C8C85-11F2-4573-BFF5-282AAE71D4BF}" presName="Name0" presStyleCnt="0">
        <dgm:presLayoutVars>
          <dgm:chMax val="4"/>
          <dgm:resizeHandles val="exact"/>
        </dgm:presLayoutVars>
      </dgm:prSet>
      <dgm:spPr/>
    </dgm:pt>
    <dgm:pt modelId="{95E67963-53C2-46DE-B43A-1BFEA7E0EDEB}" type="pres">
      <dgm:prSet presAssocID="{675C8C85-11F2-4573-BFF5-282AAE71D4BF}" presName="ellipse" presStyleLbl="trBgShp" presStyleIdx="0" presStyleCnt="1" custScaleX="116136" custLinFactNeighborX="-1646" custLinFactNeighborY="-1175"/>
      <dgm:spPr/>
    </dgm:pt>
    <dgm:pt modelId="{E45ADCF4-CC7B-498E-99B0-D2D699A52B1B}" type="pres">
      <dgm:prSet presAssocID="{675C8C85-11F2-4573-BFF5-282AAE71D4BF}" presName="arrow1" presStyleLbl="fgShp" presStyleIdx="0" presStyleCnt="1" custAng="10800000" custFlipVert="1" custFlipHor="1" custScaleX="40453" custScaleY="93515" custLinFactY="37919" custLinFactNeighborX="-1481" custLinFactNeighborY="100000"/>
      <dgm:spPr/>
    </dgm:pt>
    <dgm:pt modelId="{8499DE82-E517-40EC-A258-B9F1817A9A33}" type="pres">
      <dgm:prSet presAssocID="{675C8C85-11F2-4573-BFF5-282AAE71D4BF}" presName="rectangle" presStyleLbl="revTx" presStyleIdx="0" presStyleCnt="1">
        <dgm:presLayoutVars>
          <dgm:bulletEnabled val="1"/>
        </dgm:presLayoutVars>
      </dgm:prSet>
      <dgm:spPr/>
    </dgm:pt>
    <dgm:pt modelId="{D7AE11B9-ED1B-4F6F-94E6-5C676EB6350B}" type="pres">
      <dgm:prSet presAssocID="{59E8EB4B-7660-4840-9849-FB803FC6C8E8}" presName="item1" presStyleLbl="node1" presStyleIdx="0" presStyleCnt="3" custScaleX="119794" custScaleY="123084" custLinFactNeighborX="-5641" custLinFactNeighborY="32548">
        <dgm:presLayoutVars>
          <dgm:bulletEnabled val="1"/>
        </dgm:presLayoutVars>
      </dgm:prSet>
      <dgm:spPr/>
    </dgm:pt>
    <dgm:pt modelId="{374741B0-25DB-47FA-B220-2DEF7C10DBBA}" type="pres">
      <dgm:prSet presAssocID="{DC8DF639-7500-4B62-A455-D260F8B3F5FB}" presName="item2" presStyleLbl="node1" presStyleIdx="1" presStyleCnt="3" custScaleX="119794" custScaleY="123084" custLinFactNeighborX="-13133" custLinFactNeighborY="-28501">
        <dgm:presLayoutVars>
          <dgm:bulletEnabled val="1"/>
        </dgm:presLayoutVars>
      </dgm:prSet>
      <dgm:spPr/>
    </dgm:pt>
    <dgm:pt modelId="{A836B470-DC52-4A33-9A58-9CB6B3B94DCB}" type="pres">
      <dgm:prSet presAssocID="{7E49BBFA-8EA4-4697-98FB-498BA9F9B7C1}" presName="item3" presStyleLbl="node1" presStyleIdx="2" presStyleCnt="3" custScaleX="119794" custScaleY="123084" custLinFactNeighborX="35303" custLinFactNeighborY="-6290">
        <dgm:presLayoutVars>
          <dgm:bulletEnabled val="1"/>
        </dgm:presLayoutVars>
      </dgm:prSet>
      <dgm:spPr/>
    </dgm:pt>
    <dgm:pt modelId="{32065033-4AE0-4B11-A5C8-8032BC6731C5}" type="pres">
      <dgm:prSet presAssocID="{675C8C85-11F2-4573-BFF5-282AAE71D4BF}" presName="funnel" presStyleLbl="trAlignAcc1" presStyleIdx="0" presStyleCnt="1" custFlipVert="0" custScaleX="142857" custScaleY="136632" custLinFactNeighborX="-11706" custLinFactNeighborY="10225"/>
      <dgm:spPr/>
    </dgm:pt>
  </dgm:ptLst>
  <dgm:cxnLst>
    <dgm:cxn modelId="{9721AE05-FF05-4AA3-B971-5756F555097F}" type="presOf" srcId="{93E90638-A17A-45F3-8233-C5B775D7D939}" destId="{A836B470-DC52-4A33-9A58-9CB6B3B94DCB}" srcOrd="0" destOrd="0" presId="urn:microsoft.com/office/officeart/2005/8/layout/funnel1"/>
    <dgm:cxn modelId="{EDA70746-B1F0-4C94-8915-ED3E1D0AD0F7}" type="presOf" srcId="{675C8C85-11F2-4573-BFF5-282AAE71D4BF}" destId="{6F54DD25-EC12-4343-869D-F95235C36AF9}" srcOrd="0" destOrd="0" presId="urn:microsoft.com/office/officeart/2005/8/layout/funnel1"/>
    <dgm:cxn modelId="{23B0586D-042E-420B-9EB9-E7D83F7694B7}" type="presOf" srcId="{59E8EB4B-7660-4840-9849-FB803FC6C8E8}" destId="{374741B0-25DB-47FA-B220-2DEF7C10DBBA}" srcOrd="0" destOrd="0" presId="urn:microsoft.com/office/officeart/2005/8/layout/funnel1"/>
    <dgm:cxn modelId="{CCEFF780-2FD4-4069-B815-9AE022706A14}" srcId="{675C8C85-11F2-4573-BFF5-282AAE71D4BF}" destId="{93E90638-A17A-45F3-8233-C5B775D7D939}" srcOrd="0" destOrd="0" parTransId="{CB67167F-5DB9-4317-A5A1-4459EF59D6C1}" sibTransId="{0CB36F37-8058-49C5-AB89-03082D258404}"/>
    <dgm:cxn modelId="{3FBB5CA3-4414-47BB-BE13-AF3F9D978A14}" srcId="{675C8C85-11F2-4573-BFF5-282AAE71D4BF}" destId="{DC8DF639-7500-4B62-A455-D260F8B3F5FB}" srcOrd="2" destOrd="0" parTransId="{9B4A4D25-ACF6-4001-8D0A-14CB149DF508}" sibTransId="{0D390E69-0FB7-4660-9864-9732AC771141}"/>
    <dgm:cxn modelId="{23AA79AB-8EF4-4FFB-86B5-53E7F7D71A11}" type="presOf" srcId="{DC8DF639-7500-4B62-A455-D260F8B3F5FB}" destId="{D7AE11B9-ED1B-4F6F-94E6-5C676EB6350B}" srcOrd="0" destOrd="0" presId="urn:microsoft.com/office/officeart/2005/8/layout/funnel1"/>
    <dgm:cxn modelId="{13985BAE-415D-4F56-B751-12239D6638DD}" srcId="{675C8C85-11F2-4573-BFF5-282AAE71D4BF}" destId="{59E8EB4B-7660-4840-9849-FB803FC6C8E8}" srcOrd="1" destOrd="0" parTransId="{99DC222E-EDCD-42A5-BB2F-DCCBD87550AD}" sibTransId="{8F916A89-C36A-43F0-8479-5EDC4FFD6278}"/>
    <dgm:cxn modelId="{59F9FDBE-7D8E-4E48-9EA6-A1706210571F}" type="presOf" srcId="{7E49BBFA-8EA4-4697-98FB-498BA9F9B7C1}" destId="{8499DE82-E517-40EC-A258-B9F1817A9A33}" srcOrd="0" destOrd="0" presId="urn:microsoft.com/office/officeart/2005/8/layout/funnel1"/>
    <dgm:cxn modelId="{FB3BDCC0-B90C-4991-9F9A-D20B61B68A93}" srcId="{675C8C85-11F2-4573-BFF5-282AAE71D4BF}" destId="{7E49BBFA-8EA4-4697-98FB-498BA9F9B7C1}" srcOrd="3" destOrd="0" parTransId="{A7CBBEDA-D429-4E75-A5F4-17266AFEA2B2}" sibTransId="{6D632AE6-9C87-409A-BF0F-D91FCF0D25BF}"/>
    <dgm:cxn modelId="{05359715-1123-48AC-ADB3-BF082242F73F}" type="presParOf" srcId="{6F54DD25-EC12-4343-869D-F95235C36AF9}" destId="{95E67963-53C2-46DE-B43A-1BFEA7E0EDEB}" srcOrd="0" destOrd="0" presId="urn:microsoft.com/office/officeart/2005/8/layout/funnel1"/>
    <dgm:cxn modelId="{36A4AEC5-57CB-4A40-9D2F-E7C7C22EAF91}" type="presParOf" srcId="{6F54DD25-EC12-4343-869D-F95235C36AF9}" destId="{E45ADCF4-CC7B-498E-99B0-D2D699A52B1B}" srcOrd="1" destOrd="0" presId="urn:microsoft.com/office/officeart/2005/8/layout/funnel1"/>
    <dgm:cxn modelId="{A437992D-F88E-4273-AA47-854C95B9905F}" type="presParOf" srcId="{6F54DD25-EC12-4343-869D-F95235C36AF9}" destId="{8499DE82-E517-40EC-A258-B9F1817A9A33}" srcOrd="2" destOrd="0" presId="urn:microsoft.com/office/officeart/2005/8/layout/funnel1"/>
    <dgm:cxn modelId="{519BE24B-04D1-48AE-94FF-3C55DCFE729E}" type="presParOf" srcId="{6F54DD25-EC12-4343-869D-F95235C36AF9}" destId="{D7AE11B9-ED1B-4F6F-94E6-5C676EB6350B}" srcOrd="3" destOrd="0" presId="urn:microsoft.com/office/officeart/2005/8/layout/funnel1"/>
    <dgm:cxn modelId="{E3BF16B5-D595-429D-B86D-125EC0E2369E}" type="presParOf" srcId="{6F54DD25-EC12-4343-869D-F95235C36AF9}" destId="{374741B0-25DB-47FA-B220-2DEF7C10DBBA}" srcOrd="4" destOrd="0" presId="urn:microsoft.com/office/officeart/2005/8/layout/funnel1"/>
    <dgm:cxn modelId="{B6C70CBB-7911-46E2-B82E-E99D06FFDBDB}" type="presParOf" srcId="{6F54DD25-EC12-4343-869D-F95235C36AF9}" destId="{A836B470-DC52-4A33-9A58-9CB6B3B94DCB}" srcOrd="5" destOrd="0" presId="urn:microsoft.com/office/officeart/2005/8/layout/funnel1"/>
    <dgm:cxn modelId="{66CFC0F9-FE8C-448B-BB00-E0F43CA1906A}" type="presParOf" srcId="{6F54DD25-EC12-4343-869D-F95235C36AF9}" destId="{32065033-4AE0-4B11-A5C8-8032BC6731C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de-AT" sz="1800" b="1" cap="none" dirty="0">
              <a:latin typeface="Open Sans" panose="020B0606030504020204" pitchFamily="34" charset="0"/>
            </a:rPr>
            <a:t>Benötigtes Material </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de-AT" sz="1800" dirty="0"/>
            <a:t>Computer</a:t>
          </a:r>
        </a:p>
        <a:p>
          <a:pPr>
            <a:lnSpc>
              <a:spcPct val="100000"/>
            </a:lnSpc>
          </a:pPr>
          <a:r>
            <a:rPr lang="de-AT" sz="1800" dirty="0"/>
            <a:t>Tablets</a:t>
          </a:r>
        </a:p>
        <a:p>
          <a:pPr>
            <a:lnSpc>
              <a:spcPct val="100000"/>
            </a:lnSpc>
          </a:pPr>
          <a:r>
            <a:rPr lang="de-AT" sz="1800" dirty="0"/>
            <a:t>Smartphones</a:t>
          </a:r>
        </a:p>
        <a:p>
          <a:pPr>
            <a:lnSpc>
              <a:spcPct val="100000"/>
            </a:lnSpc>
          </a:pPr>
          <a:r>
            <a:rPr lang="de-AT" sz="1800" dirty="0"/>
            <a:t>einschlägige Bücher</a:t>
          </a:r>
        </a:p>
        <a:p>
          <a:pPr>
            <a:lnSpc>
              <a:spcPct val="100000"/>
            </a:lnSpc>
          </a:pPr>
          <a:r>
            <a:rPr lang="de-AT" sz="1800" dirty="0"/>
            <a:t>Zeitschriften </a:t>
          </a:r>
        </a:p>
        <a:p>
          <a:pPr>
            <a:lnSpc>
              <a:spcPct val="100000"/>
            </a:lnSpc>
          </a:pPr>
          <a:r>
            <a:rPr lang="de-AT" sz="1800" dirty="0"/>
            <a:t>Broschüren</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235783"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02C741-B34E-4B39-BA3F-2EE082CC7AB2}"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52E7FA42-AADF-4040-9573-56495BF8E0EF}">
      <dgm:prSet/>
      <dgm:spPr/>
      <dgm:t>
        <a:bodyPr/>
        <a:lstStyle/>
        <a:p>
          <a:r>
            <a:rPr lang="de-AT" dirty="0"/>
            <a:t>Bilden Sie kleine Gruppen von </a:t>
          </a:r>
          <a:r>
            <a:rPr lang="de-AT" dirty="0" err="1"/>
            <a:t>Teilnehmer:innen</a:t>
          </a:r>
          <a:endParaRPr lang="en-US" dirty="0"/>
        </a:p>
      </dgm:t>
    </dgm:pt>
    <dgm:pt modelId="{0351E6C0-8735-43B5-BE5E-9446FB91E477}" type="parTrans" cxnId="{D004461B-0933-4A58-9AB0-FC644352154A}">
      <dgm:prSet/>
      <dgm:spPr/>
      <dgm:t>
        <a:bodyPr/>
        <a:lstStyle/>
        <a:p>
          <a:endParaRPr lang="en-US"/>
        </a:p>
      </dgm:t>
    </dgm:pt>
    <dgm:pt modelId="{97FB0397-95FF-4EE2-A6CE-DE35C165481D}" type="sibTrans" cxnId="{D004461B-0933-4A58-9AB0-FC644352154A}">
      <dgm:prSet/>
      <dgm:spPr/>
      <dgm:t>
        <a:bodyPr/>
        <a:lstStyle/>
        <a:p>
          <a:endParaRPr lang="en-US"/>
        </a:p>
      </dgm:t>
    </dgm:pt>
    <dgm:pt modelId="{7AFC1DC3-5E1B-48FD-9484-23AE88F7736F}">
      <dgm:prSet/>
      <dgm:spPr/>
      <dgm:t>
        <a:bodyPr/>
        <a:lstStyle/>
        <a:p>
          <a:r>
            <a:rPr lang="de-AT" dirty="0"/>
            <a:t>Geben Sie den Gruppen das verfügbare Material für die Recherche.</a:t>
          </a:r>
          <a:endParaRPr lang="en-US" dirty="0"/>
        </a:p>
      </dgm:t>
    </dgm:pt>
    <dgm:pt modelId="{ADC8586B-7C60-4C84-8FE2-43385E8FA61F}" type="parTrans" cxnId="{FF611B08-8765-466C-AD78-338007B96F5A}">
      <dgm:prSet/>
      <dgm:spPr/>
      <dgm:t>
        <a:bodyPr/>
        <a:lstStyle/>
        <a:p>
          <a:endParaRPr lang="en-US"/>
        </a:p>
      </dgm:t>
    </dgm:pt>
    <dgm:pt modelId="{1C0A8F34-2AA7-44E3-B0D8-536E2FA2B055}" type="sibTrans" cxnId="{FF611B08-8765-466C-AD78-338007B96F5A}">
      <dgm:prSet/>
      <dgm:spPr/>
      <dgm:t>
        <a:bodyPr/>
        <a:lstStyle/>
        <a:p>
          <a:endParaRPr lang="en-US"/>
        </a:p>
      </dgm:t>
    </dgm:pt>
    <dgm:pt modelId="{1C77504C-600E-4035-B828-F30E7885E2BF}">
      <dgm:prSet/>
      <dgm:spPr/>
      <dgm:t>
        <a:bodyPr/>
        <a:lstStyle/>
        <a:p>
          <a:r>
            <a:rPr lang="de-AT" dirty="0"/>
            <a:t>Die </a:t>
          </a:r>
          <a:r>
            <a:rPr lang="de-AT" dirty="0" err="1"/>
            <a:t>Teilnehmer:innen</a:t>
          </a:r>
          <a:r>
            <a:rPr lang="de-AT" dirty="0"/>
            <a:t> werden gebeten 60 min lang die Auswirkungen von Mikroplastik auf die menschliche Gesundheit zu recherchieren.</a:t>
          </a:r>
          <a:endParaRPr lang="en-US" dirty="0"/>
        </a:p>
      </dgm:t>
    </dgm:pt>
    <dgm:pt modelId="{8DBBB45E-AC5C-40B2-9C87-2D9676BEB6AC}" type="parTrans" cxnId="{3DC060B3-6220-4FF8-92E0-FD4A148B4E14}">
      <dgm:prSet/>
      <dgm:spPr/>
      <dgm:t>
        <a:bodyPr/>
        <a:lstStyle/>
        <a:p>
          <a:endParaRPr lang="en-US"/>
        </a:p>
      </dgm:t>
    </dgm:pt>
    <dgm:pt modelId="{876736B7-D0AE-40DE-9630-B8B27E598065}" type="sibTrans" cxnId="{3DC060B3-6220-4FF8-92E0-FD4A148B4E14}">
      <dgm:prSet/>
      <dgm:spPr/>
      <dgm:t>
        <a:bodyPr/>
        <a:lstStyle/>
        <a:p>
          <a:endParaRPr lang="en-US"/>
        </a:p>
      </dgm:t>
    </dgm:pt>
    <dgm:pt modelId="{F2BF86C5-224F-4E03-B7F5-D01A63D3E99B}">
      <dgm:prSet/>
      <dgm:spPr/>
      <dgm:t>
        <a:bodyPr/>
        <a:lstStyle/>
        <a:p>
          <a:r>
            <a:rPr lang="de-AT" dirty="0"/>
            <a:t>Nach der Recherche entwirft jede Gruppe Infografiken, Aufkleber und Poster mit Hilfe von Online-Tools zur Gestaltung von Infografiken (z.B. </a:t>
          </a:r>
          <a:r>
            <a:rPr lang="de-AT" dirty="0" err="1"/>
            <a:t>Canva</a:t>
          </a:r>
          <a:r>
            <a:rPr lang="de-AT" dirty="0"/>
            <a:t>).</a:t>
          </a:r>
          <a:endParaRPr lang="en-US" dirty="0"/>
        </a:p>
      </dgm:t>
    </dgm:pt>
    <dgm:pt modelId="{FBF79AC0-1010-41AB-A904-1174A65E4B3A}" type="parTrans" cxnId="{397B5ACB-4284-4E90-BF88-0D4A5E5F8B78}">
      <dgm:prSet/>
      <dgm:spPr/>
      <dgm:t>
        <a:bodyPr/>
        <a:lstStyle/>
        <a:p>
          <a:endParaRPr lang="en-US"/>
        </a:p>
      </dgm:t>
    </dgm:pt>
    <dgm:pt modelId="{666571E1-6FEB-4E55-A9B5-53696993E4A2}" type="sibTrans" cxnId="{397B5ACB-4284-4E90-BF88-0D4A5E5F8B78}">
      <dgm:prSet/>
      <dgm:spPr/>
      <dgm:t>
        <a:bodyPr/>
        <a:lstStyle/>
        <a:p>
          <a:endParaRPr lang="en-US"/>
        </a:p>
      </dgm:t>
    </dgm:pt>
    <dgm:pt modelId="{89ED585E-C348-43FD-BDB7-071846B6C81B}">
      <dgm:prSet/>
      <dgm:spPr/>
      <dgm:t>
        <a:bodyPr/>
        <a:lstStyle/>
        <a:p>
          <a:r>
            <a:rPr lang="de-AT" dirty="0"/>
            <a:t>Die entworfenen Infografiken werden gedruckt und in der örtlichen Gemeinde verteilt (Schulen, Geschäfte, Märkte usw.).</a:t>
          </a:r>
          <a:endParaRPr lang="en-US" dirty="0"/>
        </a:p>
      </dgm:t>
    </dgm:pt>
    <dgm:pt modelId="{E0E3CCF8-6F3C-4844-A312-8D6C03503BDD}" type="parTrans" cxnId="{45B40F34-8546-459A-92F6-70947AF9629E}">
      <dgm:prSet/>
      <dgm:spPr/>
      <dgm:t>
        <a:bodyPr/>
        <a:lstStyle/>
        <a:p>
          <a:endParaRPr lang="en-US"/>
        </a:p>
      </dgm:t>
    </dgm:pt>
    <dgm:pt modelId="{35FA9599-663D-4117-870E-27DAB0967AC7}" type="sibTrans" cxnId="{45B40F34-8546-459A-92F6-70947AF9629E}">
      <dgm:prSet/>
      <dgm:spPr/>
      <dgm:t>
        <a:bodyPr/>
        <a:lstStyle/>
        <a:p>
          <a:endParaRPr lang="en-US"/>
        </a:p>
      </dgm:t>
    </dgm:pt>
    <dgm:pt modelId="{DA676074-6EA3-44F2-B1B5-52941728BA3A}">
      <dgm:prSet/>
      <dgm:spPr/>
      <dgm:t>
        <a:bodyPr/>
        <a:lstStyle/>
        <a:p>
          <a:r>
            <a:rPr lang="de-DE" dirty="0"/>
            <a:t>Vergessen Sie nicht, die Aktion und die Ergebnisse in den sozialen Medien mit den entsprechenden Hashtags (#</a:t>
          </a:r>
          <a:r>
            <a:rPr lang="de-DE" dirty="0" err="1"/>
            <a:t>rescue</a:t>
          </a:r>
          <a:r>
            <a:rPr lang="de-DE" dirty="0"/>
            <a:t>, #</a:t>
          </a:r>
          <a:r>
            <a:rPr lang="de-DE" dirty="0" err="1"/>
            <a:t>reduceplastics</a:t>
          </a:r>
          <a:r>
            <a:rPr lang="de-DE" dirty="0"/>
            <a:t>, #</a:t>
          </a:r>
          <a:r>
            <a:rPr lang="de-DE" dirty="0" err="1"/>
            <a:t>noplastic</a:t>
          </a:r>
          <a:r>
            <a:rPr lang="de-DE" dirty="0"/>
            <a:t>, #</a:t>
          </a:r>
          <a:r>
            <a:rPr lang="de-DE" dirty="0" err="1"/>
            <a:t>campaign</a:t>
          </a:r>
          <a:r>
            <a:rPr lang="de-DE" dirty="0"/>
            <a:t>) zu teilen. </a:t>
          </a:r>
          <a:endParaRPr lang="en-US" dirty="0"/>
        </a:p>
      </dgm:t>
    </dgm:pt>
    <dgm:pt modelId="{342D7BB6-B94A-4CD0-A209-C73C1380444A}" type="parTrans" cxnId="{C0F8AADE-7A62-42D8-A930-7B2EEBC95BC6}">
      <dgm:prSet/>
      <dgm:spPr/>
      <dgm:t>
        <a:bodyPr/>
        <a:lstStyle/>
        <a:p>
          <a:endParaRPr lang="en-US"/>
        </a:p>
      </dgm:t>
    </dgm:pt>
    <dgm:pt modelId="{08B16804-A8C1-466A-956C-5CDB3BBFE85C}" type="sibTrans" cxnId="{C0F8AADE-7A62-42D8-A930-7B2EEBC95BC6}">
      <dgm:prSet/>
      <dgm:spPr/>
      <dgm:t>
        <a:bodyPr/>
        <a:lstStyle/>
        <a:p>
          <a:endParaRPr lang="en-US"/>
        </a:p>
      </dgm:t>
    </dgm:pt>
    <dgm:pt modelId="{11597635-980F-450A-A354-CAC16A4E0904}" type="pres">
      <dgm:prSet presAssocID="{C702C741-B34E-4B39-BA3F-2EE082CC7AB2}" presName="Name0" presStyleCnt="0">
        <dgm:presLayoutVars>
          <dgm:dir/>
          <dgm:resizeHandles val="exact"/>
        </dgm:presLayoutVars>
      </dgm:prSet>
      <dgm:spPr/>
    </dgm:pt>
    <dgm:pt modelId="{8041F7DD-2090-4790-989C-69A535FDAF37}" type="pres">
      <dgm:prSet presAssocID="{52E7FA42-AADF-4040-9573-56495BF8E0EF}" presName="node" presStyleLbl="node1" presStyleIdx="0" presStyleCnt="6">
        <dgm:presLayoutVars>
          <dgm:bulletEnabled val="1"/>
        </dgm:presLayoutVars>
      </dgm:prSet>
      <dgm:spPr/>
    </dgm:pt>
    <dgm:pt modelId="{9EA0B265-EEB7-4888-9E35-01EEA547748C}" type="pres">
      <dgm:prSet presAssocID="{97FB0397-95FF-4EE2-A6CE-DE35C165481D}" presName="sibTrans" presStyleLbl="sibTrans1D1" presStyleIdx="0" presStyleCnt="5"/>
      <dgm:spPr/>
    </dgm:pt>
    <dgm:pt modelId="{09421738-8168-4CCF-9F38-AD7236D0B75B}" type="pres">
      <dgm:prSet presAssocID="{97FB0397-95FF-4EE2-A6CE-DE35C165481D}" presName="connectorText" presStyleLbl="sibTrans1D1" presStyleIdx="0" presStyleCnt="5"/>
      <dgm:spPr/>
    </dgm:pt>
    <dgm:pt modelId="{2CAD48C9-68EF-4193-866F-104218151460}" type="pres">
      <dgm:prSet presAssocID="{7AFC1DC3-5E1B-48FD-9484-23AE88F7736F}" presName="node" presStyleLbl="node1" presStyleIdx="1" presStyleCnt="6">
        <dgm:presLayoutVars>
          <dgm:bulletEnabled val="1"/>
        </dgm:presLayoutVars>
      </dgm:prSet>
      <dgm:spPr/>
    </dgm:pt>
    <dgm:pt modelId="{2344B521-35FD-424F-BBF6-81CC3387F517}" type="pres">
      <dgm:prSet presAssocID="{1C0A8F34-2AA7-44E3-B0D8-536E2FA2B055}" presName="sibTrans" presStyleLbl="sibTrans1D1" presStyleIdx="1" presStyleCnt="5"/>
      <dgm:spPr/>
    </dgm:pt>
    <dgm:pt modelId="{C191FA8C-A553-4F5C-A5A3-A0118779207F}" type="pres">
      <dgm:prSet presAssocID="{1C0A8F34-2AA7-44E3-B0D8-536E2FA2B055}" presName="connectorText" presStyleLbl="sibTrans1D1" presStyleIdx="1" presStyleCnt="5"/>
      <dgm:spPr/>
    </dgm:pt>
    <dgm:pt modelId="{C0C077D0-8945-4089-A536-14808E08D47B}" type="pres">
      <dgm:prSet presAssocID="{1C77504C-600E-4035-B828-F30E7885E2BF}" presName="node" presStyleLbl="node1" presStyleIdx="2" presStyleCnt="6">
        <dgm:presLayoutVars>
          <dgm:bulletEnabled val="1"/>
        </dgm:presLayoutVars>
      </dgm:prSet>
      <dgm:spPr/>
    </dgm:pt>
    <dgm:pt modelId="{BCE9E398-CC5C-403D-B1C2-8B408A7DBDF4}" type="pres">
      <dgm:prSet presAssocID="{876736B7-D0AE-40DE-9630-B8B27E598065}" presName="sibTrans" presStyleLbl="sibTrans1D1" presStyleIdx="2" presStyleCnt="5"/>
      <dgm:spPr/>
    </dgm:pt>
    <dgm:pt modelId="{90B9CDCC-59E3-4F8C-8E9C-547439433FA7}" type="pres">
      <dgm:prSet presAssocID="{876736B7-D0AE-40DE-9630-B8B27E598065}" presName="connectorText" presStyleLbl="sibTrans1D1" presStyleIdx="2" presStyleCnt="5"/>
      <dgm:spPr/>
    </dgm:pt>
    <dgm:pt modelId="{CA50743E-1040-407B-94EB-7A792467D3DF}" type="pres">
      <dgm:prSet presAssocID="{F2BF86C5-224F-4E03-B7F5-D01A63D3E99B}" presName="node" presStyleLbl="node1" presStyleIdx="3" presStyleCnt="6">
        <dgm:presLayoutVars>
          <dgm:bulletEnabled val="1"/>
        </dgm:presLayoutVars>
      </dgm:prSet>
      <dgm:spPr/>
    </dgm:pt>
    <dgm:pt modelId="{784B796B-B094-44F2-AE5F-1EFC69500CDE}" type="pres">
      <dgm:prSet presAssocID="{666571E1-6FEB-4E55-A9B5-53696993E4A2}" presName="sibTrans" presStyleLbl="sibTrans1D1" presStyleIdx="3" presStyleCnt="5"/>
      <dgm:spPr/>
    </dgm:pt>
    <dgm:pt modelId="{73177E07-5238-413B-94FC-FA769233D69B}" type="pres">
      <dgm:prSet presAssocID="{666571E1-6FEB-4E55-A9B5-53696993E4A2}" presName="connectorText" presStyleLbl="sibTrans1D1" presStyleIdx="3" presStyleCnt="5"/>
      <dgm:spPr/>
    </dgm:pt>
    <dgm:pt modelId="{5B0B4F15-EE54-41CD-8999-EC73BFD12073}" type="pres">
      <dgm:prSet presAssocID="{89ED585E-C348-43FD-BDB7-071846B6C81B}" presName="node" presStyleLbl="node1" presStyleIdx="4" presStyleCnt="6">
        <dgm:presLayoutVars>
          <dgm:bulletEnabled val="1"/>
        </dgm:presLayoutVars>
      </dgm:prSet>
      <dgm:spPr/>
    </dgm:pt>
    <dgm:pt modelId="{98593873-3B3E-4718-8BD4-28DD2CE6EE55}" type="pres">
      <dgm:prSet presAssocID="{35FA9599-663D-4117-870E-27DAB0967AC7}" presName="sibTrans" presStyleLbl="sibTrans1D1" presStyleIdx="4" presStyleCnt="5"/>
      <dgm:spPr/>
    </dgm:pt>
    <dgm:pt modelId="{C2C91D3E-F88C-4812-93A1-40E97DC29585}" type="pres">
      <dgm:prSet presAssocID="{35FA9599-663D-4117-870E-27DAB0967AC7}" presName="connectorText" presStyleLbl="sibTrans1D1" presStyleIdx="4" presStyleCnt="5"/>
      <dgm:spPr/>
    </dgm:pt>
    <dgm:pt modelId="{3F2ADCE2-E0E7-458F-B09E-5149869B1ECC}" type="pres">
      <dgm:prSet presAssocID="{DA676074-6EA3-44F2-B1B5-52941728BA3A}" presName="node" presStyleLbl="node1" presStyleIdx="5" presStyleCnt="6">
        <dgm:presLayoutVars>
          <dgm:bulletEnabled val="1"/>
        </dgm:presLayoutVars>
      </dgm:prSet>
      <dgm:spPr/>
    </dgm:pt>
  </dgm:ptLst>
  <dgm:cxnLst>
    <dgm:cxn modelId="{F4B2B002-45FE-44D6-A069-F254952F35CF}" type="presOf" srcId="{C702C741-B34E-4B39-BA3F-2EE082CC7AB2}" destId="{11597635-980F-450A-A354-CAC16A4E0904}" srcOrd="0" destOrd="0" presId="urn:microsoft.com/office/officeart/2016/7/layout/RepeatingBendingProcessNew"/>
    <dgm:cxn modelId="{FF611B08-8765-466C-AD78-338007B96F5A}" srcId="{C702C741-B34E-4B39-BA3F-2EE082CC7AB2}" destId="{7AFC1DC3-5E1B-48FD-9484-23AE88F7736F}" srcOrd="1" destOrd="0" parTransId="{ADC8586B-7C60-4C84-8FE2-43385E8FA61F}" sibTransId="{1C0A8F34-2AA7-44E3-B0D8-536E2FA2B055}"/>
    <dgm:cxn modelId="{D004461B-0933-4A58-9AB0-FC644352154A}" srcId="{C702C741-B34E-4B39-BA3F-2EE082CC7AB2}" destId="{52E7FA42-AADF-4040-9573-56495BF8E0EF}" srcOrd="0" destOrd="0" parTransId="{0351E6C0-8735-43B5-BE5E-9446FB91E477}" sibTransId="{97FB0397-95FF-4EE2-A6CE-DE35C165481D}"/>
    <dgm:cxn modelId="{FFDCB727-33CE-437B-962F-4814A2D320CA}" type="presOf" srcId="{7AFC1DC3-5E1B-48FD-9484-23AE88F7736F}" destId="{2CAD48C9-68EF-4193-866F-104218151460}" srcOrd="0" destOrd="0" presId="urn:microsoft.com/office/officeart/2016/7/layout/RepeatingBendingProcessNew"/>
    <dgm:cxn modelId="{45B40F34-8546-459A-92F6-70947AF9629E}" srcId="{C702C741-B34E-4B39-BA3F-2EE082CC7AB2}" destId="{89ED585E-C348-43FD-BDB7-071846B6C81B}" srcOrd="4" destOrd="0" parTransId="{E0E3CCF8-6F3C-4844-A312-8D6C03503BDD}" sibTransId="{35FA9599-663D-4117-870E-27DAB0967AC7}"/>
    <dgm:cxn modelId="{4D5E4B40-75EC-472D-9C97-3ADEBD993F10}" type="presOf" srcId="{97FB0397-95FF-4EE2-A6CE-DE35C165481D}" destId="{9EA0B265-EEB7-4888-9E35-01EEA547748C}" srcOrd="0" destOrd="0" presId="urn:microsoft.com/office/officeart/2016/7/layout/RepeatingBendingProcessNew"/>
    <dgm:cxn modelId="{49D74D47-583F-4EE2-8524-1D298B32C288}" type="presOf" srcId="{DA676074-6EA3-44F2-B1B5-52941728BA3A}" destId="{3F2ADCE2-E0E7-458F-B09E-5149869B1ECC}" srcOrd="0" destOrd="0" presId="urn:microsoft.com/office/officeart/2016/7/layout/RepeatingBendingProcessNew"/>
    <dgm:cxn modelId="{841C806C-B1B8-4D1D-988F-A4E463F12B56}" type="presOf" srcId="{F2BF86C5-224F-4E03-B7F5-D01A63D3E99B}" destId="{CA50743E-1040-407B-94EB-7A792467D3DF}" srcOrd="0" destOrd="0" presId="urn:microsoft.com/office/officeart/2016/7/layout/RepeatingBendingProcessNew"/>
    <dgm:cxn modelId="{74FFD94C-9538-4815-B348-01F9781A6FEA}" type="presOf" srcId="{876736B7-D0AE-40DE-9630-B8B27E598065}" destId="{BCE9E398-CC5C-403D-B1C2-8B408A7DBDF4}" srcOrd="0" destOrd="0" presId="urn:microsoft.com/office/officeart/2016/7/layout/RepeatingBendingProcessNew"/>
    <dgm:cxn modelId="{5F10AC75-F55F-4D5D-93EC-430FBF4442FE}" type="presOf" srcId="{1C77504C-600E-4035-B828-F30E7885E2BF}" destId="{C0C077D0-8945-4089-A536-14808E08D47B}" srcOrd="0" destOrd="0" presId="urn:microsoft.com/office/officeart/2016/7/layout/RepeatingBendingProcessNew"/>
    <dgm:cxn modelId="{A5938356-7E5D-49FE-8070-367DD7DA6EE7}" type="presOf" srcId="{666571E1-6FEB-4E55-A9B5-53696993E4A2}" destId="{784B796B-B094-44F2-AE5F-1EFC69500CDE}" srcOrd="0" destOrd="0" presId="urn:microsoft.com/office/officeart/2016/7/layout/RepeatingBendingProcessNew"/>
    <dgm:cxn modelId="{B166F877-D9DB-4C16-8F15-1F02A51D9627}" type="presOf" srcId="{89ED585E-C348-43FD-BDB7-071846B6C81B}" destId="{5B0B4F15-EE54-41CD-8999-EC73BFD12073}" srcOrd="0" destOrd="0" presId="urn:microsoft.com/office/officeart/2016/7/layout/RepeatingBendingProcessNew"/>
    <dgm:cxn modelId="{1730C096-4B7D-423E-BABE-48E7EBC6DF97}" type="presOf" srcId="{1C0A8F34-2AA7-44E3-B0D8-536E2FA2B055}" destId="{C191FA8C-A553-4F5C-A5A3-A0118779207F}" srcOrd="1" destOrd="0" presId="urn:microsoft.com/office/officeart/2016/7/layout/RepeatingBendingProcessNew"/>
    <dgm:cxn modelId="{BEC6BA9A-7561-460A-B57E-80434BD1C287}" type="presOf" srcId="{97FB0397-95FF-4EE2-A6CE-DE35C165481D}" destId="{09421738-8168-4CCF-9F38-AD7236D0B75B}" srcOrd="1" destOrd="0" presId="urn:microsoft.com/office/officeart/2016/7/layout/RepeatingBendingProcessNew"/>
    <dgm:cxn modelId="{3DC060B3-6220-4FF8-92E0-FD4A148B4E14}" srcId="{C702C741-B34E-4B39-BA3F-2EE082CC7AB2}" destId="{1C77504C-600E-4035-B828-F30E7885E2BF}" srcOrd="2" destOrd="0" parTransId="{8DBBB45E-AC5C-40B2-9C87-2D9676BEB6AC}" sibTransId="{876736B7-D0AE-40DE-9630-B8B27E598065}"/>
    <dgm:cxn modelId="{0DBA2BBB-06DC-4ACE-9C44-662996FB542A}" type="presOf" srcId="{876736B7-D0AE-40DE-9630-B8B27E598065}" destId="{90B9CDCC-59E3-4F8C-8E9C-547439433FA7}" srcOrd="1" destOrd="0" presId="urn:microsoft.com/office/officeart/2016/7/layout/RepeatingBendingProcessNew"/>
    <dgm:cxn modelId="{7317C9BD-B8AF-4859-A6F6-06E9092631DE}" type="presOf" srcId="{52E7FA42-AADF-4040-9573-56495BF8E0EF}" destId="{8041F7DD-2090-4790-989C-69A535FDAF37}" srcOrd="0" destOrd="0" presId="urn:microsoft.com/office/officeart/2016/7/layout/RepeatingBendingProcessNew"/>
    <dgm:cxn modelId="{5F7679C4-7BA7-4210-8F27-B76F38AEF84E}" type="presOf" srcId="{666571E1-6FEB-4E55-A9B5-53696993E4A2}" destId="{73177E07-5238-413B-94FC-FA769233D69B}" srcOrd="1" destOrd="0" presId="urn:microsoft.com/office/officeart/2016/7/layout/RepeatingBendingProcessNew"/>
    <dgm:cxn modelId="{397B5ACB-4284-4E90-BF88-0D4A5E5F8B78}" srcId="{C702C741-B34E-4B39-BA3F-2EE082CC7AB2}" destId="{F2BF86C5-224F-4E03-B7F5-D01A63D3E99B}" srcOrd="3" destOrd="0" parTransId="{FBF79AC0-1010-41AB-A904-1174A65E4B3A}" sibTransId="{666571E1-6FEB-4E55-A9B5-53696993E4A2}"/>
    <dgm:cxn modelId="{16D218D6-5A49-47AC-936A-A24156A7B92D}" type="presOf" srcId="{35FA9599-663D-4117-870E-27DAB0967AC7}" destId="{98593873-3B3E-4718-8BD4-28DD2CE6EE55}" srcOrd="0" destOrd="0" presId="urn:microsoft.com/office/officeart/2016/7/layout/RepeatingBendingProcessNew"/>
    <dgm:cxn modelId="{C0F8AADE-7A62-42D8-A930-7B2EEBC95BC6}" srcId="{C702C741-B34E-4B39-BA3F-2EE082CC7AB2}" destId="{DA676074-6EA3-44F2-B1B5-52941728BA3A}" srcOrd="5" destOrd="0" parTransId="{342D7BB6-B94A-4CD0-A209-C73C1380444A}" sibTransId="{08B16804-A8C1-466A-956C-5CDB3BBFE85C}"/>
    <dgm:cxn modelId="{B8EC02FB-180C-45EF-826B-6E56316A8713}" type="presOf" srcId="{35FA9599-663D-4117-870E-27DAB0967AC7}" destId="{C2C91D3E-F88C-4812-93A1-40E97DC29585}" srcOrd="1" destOrd="0" presId="urn:microsoft.com/office/officeart/2016/7/layout/RepeatingBendingProcessNew"/>
    <dgm:cxn modelId="{01BA4CFE-2708-4B50-8480-D45543656BC1}" type="presOf" srcId="{1C0A8F34-2AA7-44E3-B0D8-536E2FA2B055}" destId="{2344B521-35FD-424F-BBF6-81CC3387F517}" srcOrd="0" destOrd="0" presId="urn:microsoft.com/office/officeart/2016/7/layout/RepeatingBendingProcessNew"/>
    <dgm:cxn modelId="{3D16C3DF-1137-4CFD-958C-7792E29527A3}" type="presParOf" srcId="{11597635-980F-450A-A354-CAC16A4E0904}" destId="{8041F7DD-2090-4790-989C-69A535FDAF37}" srcOrd="0" destOrd="0" presId="urn:microsoft.com/office/officeart/2016/7/layout/RepeatingBendingProcessNew"/>
    <dgm:cxn modelId="{1B1277D7-711F-4EEA-A6B5-7F9C28E03F19}" type="presParOf" srcId="{11597635-980F-450A-A354-CAC16A4E0904}" destId="{9EA0B265-EEB7-4888-9E35-01EEA547748C}" srcOrd="1" destOrd="0" presId="urn:microsoft.com/office/officeart/2016/7/layout/RepeatingBendingProcessNew"/>
    <dgm:cxn modelId="{6FCDAFCF-41EB-434B-BA6F-07EB3D021E98}" type="presParOf" srcId="{9EA0B265-EEB7-4888-9E35-01EEA547748C}" destId="{09421738-8168-4CCF-9F38-AD7236D0B75B}" srcOrd="0" destOrd="0" presId="urn:microsoft.com/office/officeart/2016/7/layout/RepeatingBendingProcessNew"/>
    <dgm:cxn modelId="{C9F89E51-68BD-4B0A-BCB3-CCBEBB69EC8B}" type="presParOf" srcId="{11597635-980F-450A-A354-CAC16A4E0904}" destId="{2CAD48C9-68EF-4193-866F-104218151460}" srcOrd="2" destOrd="0" presId="urn:microsoft.com/office/officeart/2016/7/layout/RepeatingBendingProcessNew"/>
    <dgm:cxn modelId="{DACBEA65-906A-4424-B682-E440F016699C}" type="presParOf" srcId="{11597635-980F-450A-A354-CAC16A4E0904}" destId="{2344B521-35FD-424F-BBF6-81CC3387F517}" srcOrd="3" destOrd="0" presId="urn:microsoft.com/office/officeart/2016/7/layout/RepeatingBendingProcessNew"/>
    <dgm:cxn modelId="{E03759EA-A5EF-402F-B096-ACE7CC054AD9}" type="presParOf" srcId="{2344B521-35FD-424F-BBF6-81CC3387F517}" destId="{C191FA8C-A553-4F5C-A5A3-A0118779207F}" srcOrd="0" destOrd="0" presId="urn:microsoft.com/office/officeart/2016/7/layout/RepeatingBendingProcessNew"/>
    <dgm:cxn modelId="{07B3C2B0-9F96-4A7A-88FD-00A206548362}" type="presParOf" srcId="{11597635-980F-450A-A354-CAC16A4E0904}" destId="{C0C077D0-8945-4089-A536-14808E08D47B}" srcOrd="4" destOrd="0" presId="urn:microsoft.com/office/officeart/2016/7/layout/RepeatingBendingProcessNew"/>
    <dgm:cxn modelId="{6BAC7099-613F-4002-BD57-04A75A970A80}" type="presParOf" srcId="{11597635-980F-450A-A354-CAC16A4E0904}" destId="{BCE9E398-CC5C-403D-B1C2-8B408A7DBDF4}" srcOrd="5" destOrd="0" presId="urn:microsoft.com/office/officeart/2016/7/layout/RepeatingBendingProcessNew"/>
    <dgm:cxn modelId="{E0BF274F-8A69-4457-8EB6-873E5D21D90A}" type="presParOf" srcId="{BCE9E398-CC5C-403D-B1C2-8B408A7DBDF4}" destId="{90B9CDCC-59E3-4F8C-8E9C-547439433FA7}" srcOrd="0" destOrd="0" presId="urn:microsoft.com/office/officeart/2016/7/layout/RepeatingBendingProcessNew"/>
    <dgm:cxn modelId="{3A2B79EF-1BC5-4341-9592-C150A5E81053}" type="presParOf" srcId="{11597635-980F-450A-A354-CAC16A4E0904}" destId="{CA50743E-1040-407B-94EB-7A792467D3DF}" srcOrd="6" destOrd="0" presId="urn:microsoft.com/office/officeart/2016/7/layout/RepeatingBendingProcessNew"/>
    <dgm:cxn modelId="{C9EC071D-89FD-44FC-9A1E-58E2E9F0A7FD}" type="presParOf" srcId="{11597635-980F-450A-A354-CAC16A4E0904}" destId="{784B796B-B094-44F2-AE5F-1EFC69500CDE}" srcOrd="7" destOrd="0" presId="urn:microsoft.com/office/officeart/2016/7/layout/RepeatingBendingProcessNew"/>
    <dgm:cxn modelId="{672C5EDF-E199-4318-8077-2DA8B736AE0B}" type="presParOf" srcId="{784B796B-B094-44F2-AE5F-1EFC69500CDE}" destId="{73177E07-5238-413B-94FC-FA769233D69B}" srcOrd="0" destOrd="0" presId="urn:microsoft.com/office/officeart/2016/7/layout/RepeatingBendingProcessNew"/>
    <dgm:cxn modelId="{C96818FA-5658-45DF-B211-B74C1CF3B4BC}" type="presParOf" srcId="{11597635-980F-450A-A354-CAC16A4E0904}" destId="{5B0B4F15-EE54-41CD-8999-EC73BFD12073}" srcOrd="8" destOrd="0" presId="urn:microsoft.com/office/officeart/2016/7/layout/RepeatingBendingProcessNew"/>
    <dgm:cxn modelId="{32310F57-1FE5-49E6-9578-08ADF4100B07}" type="presParOf" srcId="{11597635-980F-450A-A354-CAC16A4E0904}" destId="{98593873-3B3E-4718-8BD4-28DD2CE6EE55}" srcOrd="9" destOrd="0" presId="urn:microsoft.com/office/officeart/2016/7/layout/RepeatingBendingProcessNew"/>
    <dgm:cxn modelId="{84762F33-E9D5-484C-8A80-2F190C64A17A}" type="presParOf" srcId="{98593873-3B3E-4718-8BD4-28DD2CE6EE55}" destId="{C2C91D3E-F88C-4812-93A1-40E97DC29585}" srcOrd="0" destOrd="0" presId="urn:microsoft.com/office/officeart/2016/7/layout/RepeatingBendingProcessNew"/>
    <dgm:cxn modelId="{A70028B0-E5EF-4638-91F9-D9AF122CD533}" type="presParOf" srcId="{11597635-980F-450A-A354-CAC16A4E0904}" destId="{3F2ADCE2-E0E7-458F-B09E-5149869B1ECC}"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de-DE" sz="1800" b="1" cap="none" dirty="0">
              <a:latin typeface="Open Sans" panose="020B0606030504020204" pitchFamily="34" charset="0"/>
              <a:ea typeface="Open Sans" panose="020B0606030504020204" pitchFamily="34" charset="0"/>
              <a:cs typeface="Open Sans" panose="020B0606030504020204" pitchFamily="34" charset="0"/>
            </a:rPr>
            <a:t>Benötigte Materialien</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de-DE" sz="1800" dirty="0"/>
            <a:t>Zwei durchsichtige Plastikbecher
Ein Marker
Ein Behälter mit Essig
Ein Behälter mit Wasser
Ein Plastiklöffel
Plastikfreie Alternativen für die Aufbewahrung von Lebensmitteln und Getränken, z. B. Glas- oder Edelstahlbehälter</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235783"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F81FA-E2B5-429E-A4B6-438EC6DA76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2B23C46-5749-482F-858A-D1F93C682491}">
      <dgm:prSet/>
      <dgm:spPr/>
      <dgm:t>
        <a:bodyPr/>
        <a:lstStyle/>
        <a:p>
          <a:r>
            <a:rPr lang="de-DE" dirty="0"/>
            <a:t>Beschrifte einen Becher mit dem Marker mit "Plastik" und den anderen mit "Nicht-Plastik".</a:t>
          </a:r>
          <a:endParaRPr lang="en-US" dirty="0"/>
        </a:p>
      </dgm:t>
    </dgm:pt>
    <dgm:pt modelId="{6B17E332-12E0-453B-B4C5-A7FC5931A174}" type="parTrans" cxnId="{55C7E363-E4EF-40AF-8C6D-307E3AF93C86}">
      <dgm:prSet/>
      <dgm:spPr/>
      <dgm:t>
        <a:bodyPr/>
        <a:lstStyle/>
        <a:p>
          <a:endParaRPr lang="en-US"/>
        </a:p>
      </dgm:t>
    </dgm:pt>
    <dgm:pt modelId="{FE3827CA-AE88-4599-86DB-271C8D84852E}" type="sibTrans" cxnId="{55C7E363-E4EF-40AF-8C6D-307E3AF93C86}">
      <dgm:prSet/>
      <dgm:spPr/>
      <dgm:t>
        <a:bodyPr/>
        <a:lstStyle/>
        <a:p>
          <a:endParaRPr lang="en-US"/>
        </a:p>
      </dgm:t>
    </dgm:pt>
    <dgm:pt modelId="{C20319F0-0865-4E9B-BDCF-65416CAA7C15}">
      <dgm:prSet/>
      <dgm:spPr/>
      <dgm:t>
        <a:bodyPr/>
        <a:lstStyle/>
        <a:p>
          <a:endParaRPr lang="en-US" dirty="0"/>
        </a:p>
      </dgm:t>
    </dgm:pt>
    <dgm:pt modelId="{10B5524D-EC63-4492-9F51-87248EA56210}" type="parTrans" cxnId="{9419BC36-CCEB-47D6-B7B9-219A358537C5}">
      <dgm:prSet/>
      <dgm:spPr/>
      <dgm:t>
        <a:bodyPr/>
        <a:lstStyle/>
        <a:p>
          <a:endParaRPr lang="en-US"/>
        </a:p>
      </dgm:t>
    </dgm:pt>
    <dgm:pt modelId="{B84BF056-8353-4B82-B811-B459CCF8D501}" type="sibTrans" cxnId="{9419BC36-CCEB-47D6-B7B9-219A358537C5}">
      <dgm:prSet/>
      <dgm:spPr/>
      <dgm:t>
        <a:bodyPr/>
        <a:lstStyle/>
        <a:p>
          <a:endParaRPr lang="en-US"/>
        </a:p>
      </dgm:t>
    </dgm:pt>
    <dgm:pt modelId="{9E651B75-D641-4C52-B6F0-175703009B4E}">
      <dgm:prSet/>
      <dgm:spPr/>
      <dgm:t>
        <a:bodyPr/>
        <a:lstStyle/>
        <a:p>
          <a:r>
            <a:rPr lang="de-DE" dirty="0"/>
            <a:t>Fülle jeden Becher entweder mit Essig (der säurehaltige Lebensmittel oder Getränke simulieren kann) oder mit Wasser.</a:t>
          </a:r>
          <a:endParaRPr lang="en-US" dirty="0"/>
        </a:p>
      </dgm:t>
    </dgm:pt>
    <dgm:pt modelId="{27440249-F82E-487B-A967-233A56B827A8}" type="parTrans" cxnId="{5B2BCAB4-62C6-4C94-9812-799220AE6F9F}">
      <dgm:prSet/>
      <dgm:spPr/>
      <dgm:t>
        <a:bodyPr/>
        <a:lstStyle/>
        <a:p>
          <a:endParaRPr lang="en-US"/>
        </a:p>
      </dgm:t>
    </dgm:pt>
    <dgm:pt modelId="{6980FC9F-93BF-470C-A9F5-C251B98959B7}" type="sibTrans" cxnId="{5B2BCAB4-62C6-4C94-9812-799220AE6F9F}">
      <dgm:prSet/>
      <dgm:spPr/>
      <dgm:t>
        <a:bodyPr/>
        <a:lstStyle/>
        <a:p>
          <a:endParaRPr lang="en-US"/>
        </a:p>
      </dgm:t>
    </dgm:pt>
    <dgm:pt modelId="{BB3420F3-4156-4394-8FCB-91C4473F5CFA}">
      <dgm:prSet/>
      <dgm:spPr/>
      <dgm:t>
        <a:bodyPr/>
        <a:lstStyle/>
        <a:p>
          <a:endParaRPr lang="en-US" dirty="0"/>
        </a:p>
      </dgm:t>
    </dgm:pt>
    <dgm:pt modelId="{2654EE28-00E4-42A3-9EEB-289AEC7C6E0E}" type="parTrans" cxnId="{0A629B05-C9A8-4F36-9F4E-97B88E83501B}">
      <dgm:prSet/>
      <dgm:spPr/>
      <dgm:t>
        <a:bodyPr/>
        <a:lstStyle/>
        <a:p>
          <a:endParaRPr lang="en-US"/>
        </a:p>
      </dgm:t>
    </dgm:pt>
    <dgm:pt modelId="{15EA7BC3-805B-48D9-9E4C-896AF43FE076}" type="sibTrans" cxnId="{0A629B05-C9A8-4F36-9F4E-97B88E83501B}">
      <dgm:prSet/>
      <dgm:spPr/>
      <dgm:t>
        <a:bodyPr/>
        <a:lstStyle/>
        <a:p>
          <a:endParaRPr lang="en-US"/>
        </a:p>
      </dgm:t>
    </dgm:pt>
    <dgm:pt modelId="{A4CF4756-49AD-468A-A0D2-EB75C04B38DB}">
      <dgm:prSet/>
      <dgm:spPr/>
      <dgm:t>
        <a:bodyPr/>
        <a:lstStyle/>
        <a:p>
          <a:r>
            <a:rPr lang="de-DE" dirty="0"/>
            <a:t>Tauche den Plastiklöffel in den "Plastik"-Becher und lasse ihn dort einige Minuten lang liegen.</a:t>
          </a:r>
          <a:endParaRPr lang="en-US" dirty="0"/>
        </a:p>
      </dgm:t>
    </dgm:pt>
    <dgm:pt modelId="{981C99E6-6A39-4A31-BD29-BE2BF20B8673}" type="parTrans" cxnId="{A50E8B81-62B9-4EDA-AD80-B356207E35BB}">
      <dgm:prSet/>
      <dgm:spPr/>
      <dgm:t>
        <a:bodyPr/>
        <a:lstStyle/>
        <a:p>
          <a:endParaRPr lang="en-US"/>
        </a:p>
      </dgm:t>
    </dgm:pt>
    <dgm:pt modelId="{76A8B23B-342B-41D3-90C5-9C28CC5BB763}" type="sibTrans" cxnId="{A50E8B81-62B9-4EDA-AD80-B356207E35BB}">
      <dgm:prSet/>
      <dgm:spPr/>
      <dgm:t>
        <a:bodyPr/>
        <a:lstStyle/>
        <a:p>
          <a:endParaRPr lang="en-US"/>
        </a:p>
      </dgm:t>
    </dgm:pt>
    <dgm:pt modelId="{F8340751-2F54-4D79-BA4D-C39D00C95F40}">
      <dgm:prSet/>
      <dgm:spPr/>
      <dgm:t>
        <a:bodyPr/>
        <a:lstStyle/>
        <a:p>
          <a:endParaRPr lang="en-US" dirty="0"/>
        </a:p>
      </dgm:t>
    </dgm:pt>
    <dgm:pt modelId="{648766C1-FDD2-4617-9EFF-3050E11C854D}" type="parTrans" cxnId="{512DAA5F-E2A9-4D72-AD33-D45BA15A97C8}">
      <dgm:prSet/>
      <dgm:spPr/>
      <dgm:t>
        <a:bodyPr/>
        <a:lstStyle/>
        <a:p>
          <a:endParaRPr lang="en-US"/>
        </a:p>
      </dgm:t>
    </dgm:pt>
    <dgm:pt modelId="{1B26EEAC-7C89-4854-96FD-B223D6802375}" type="sibTrans" cxnId="{512DAA5F-E2A9-4D72-AD33-D45BA15A97C8}">
      <dgm:prSet/>
      <dgm:spPr/>
      <dgm:t>
        <a:bodyPr/>
        <a:lstStyle/>
        <a:p>
          <a:endParaRPr lang="en-US"/>
        </a:p>
      </dgm:t>
    </dgm:pt>
    <dgm:pt modelId="{4C906BB1-E36E-436C-9C52-297FC49D174C}">
      <dgm:prSet/>
      <dgm:spPr/>
      <dgm:t>
        <a:bodyPr/>
        <a:lstStyle/>
        <a:p>
          <a:r>
            <a:rPr lang="de-DE" dirty="0"/>
            <a:t>Nimm den Löffel heraus und beobachte, ob sich die Farbe oder die Klarheit der Flüssigkeit im "Plastik"-Becher verändert.</a:t>
          </a:r>
          <a:endParaRPr lang="en-US" dirty="0"/>
        </a:p>
      </dgm:t>
    </dgm:pt>
    <dgm:pt modelId="{7E25B8DA-135C-4A60-A9A4-4741F0DD3A6A}" type="parTrans" cxnId="{68872C77-25B3-47EE-818D-867FA4781A98}">
      <dgm:prSet/>
      <dgm:spPr/>
      <dgm:t>
        <a:bodyPr/>
        <a:lstStyle/>
        <a:p>
          <a:endParaRPr lang="en-US"/>
        </a:p>
      </dgm:t>
    </dgm:pt>
    <dgm:pt modelId="{4625130C-0EBF-4B59-B089-DE7D5E279DFC}" type="sibTrans" cxnId="{68872C77-25B3-47EE-818D-867FA4781A98}">
      <dgm:prSet/>
      <dgm:spPr/>
      <dgm:t>
        <a:bodyPr/>
        <a:lstStyle/>
        <a:p>
          <a:endParaRPr lang="en-US"/>
        </a:p>
      </dgm:t>
    </dgm:pt>
    <dgm:pt modelId="{191E9FB9-669D-4869-BE9A-99ED2C1524E3}">
      <dgm:prSet/>
      <dgm:spPr/>
      <dgm:t>
        <a:bodyPr/>
        <a:lstStyle/>
        <a:p>
          <a:endParaRPr lang="en-US" dirty="0"/>
        </a:p>
      </dgm:t>
    </dgm:pt>
    <dgm:pt modelId="{FFD4E48A-A38D-457A-8542-62AB379E4383}" type="parTrans" cxnId="{17ED1F5D-71E4-4053-8EE6-CEE7A99407D4}">
      <dgm:prSet/>
      <dgm:spPr/>
      <dgm:t>
        <a:bodyPr/>
        <a:lstStyle/>
        <a:p>
          <a:endParaRPr lang="en-US"/>
        </a:p>
      </dgm:t>
    </dgm:pt>
    <dgm:pt modelId="{7D4B65F8-7249-4E45-BA2D-A0118E9ECA62}" type="sibTrans" cxnId="{17ED1F5D-71E4-4053-8EE6-CEE7A99407D4}">
      <dgm:prSet/>
      <dgm:spPr/>
      <dgm:t>
        <a:bodyPr/>
        <a:lstStyle/>
        <a:p>
          <a:endParaRPr lang="en-US"/>
        </a:p>
      </dgm:t>
    </dgm:pt>
    <dgm:pt modelId="{FCF72FFC-9B4E-46C2-84C5-883B0E296854}">
      <dgm:prSet/>
      <dgm:spPr/>
      <dgm:t>
        <a:bodyPr/>
        <a:lstStyle/>
        <a:p>
          <a:r>
            <a:rPr lang="de-DE" dirty="0"/>
            <a:t>Besprich mit den Teilnehmenden, dass giftige Chemikalien aus Plastik mit der Zeit in Lebensmittel oder Getränke übergehen können, vor allem, wenn sie erhitzt werden oder mit sauren Substanzen in Kontakt kommen.</a:t>
          </a:r>
          <a:endParaRPr lang="en-US" dirty="0"/>
        </a:p>
      </dgm:t>
    </dgm:pt>
    <dgm:pt modelId="{2C1D49E1-5A49-4030-A093-3558088958DA}" type="parTrans" cxnId="{0FE6C838-A481-4C45-9077-8BB4E4187C21}">
      <dgm:prSet/>
      <dgm:spPr/>
      <dgm:t>
        <a:bodyPr/>
        <a:lstStyle/>
        <a:p>
          <a:endParaRPr lang="en-US"/>
        </a:p>
      </dgm:t>
    </dgm:pt>
    <dgm:pt modelId="{45C6BA1F-6C6E-4F33-AEB7-B3DB6AA9418B}" type="sibTrans" cxnId="{0FE6C838-A481-4C45-9077-8BB4E4187C21}">
      <dgm:prSet/>
      <dgm:spPr/>
      <dgm:t>
        <a:bodyPr/>
        <a:lstStyle/>
        <a:p>
          <a:endParaRPr lang="en-US"/>
        </a:p>
      </dgm:t>
    </dgm:pt>
    <dgm:pt modelId="{83BBBC6A-8798-4F53-9AA2-2C50E83ABAFB}">
      <dgm:prSet/>
      <dgm:spPr/>
      <dgm:t>
        <a:bodyPr/>
        <a:lstStyle/>
        <a:p>
          <a:endParaRPr lang="en-US" dirty="0"/>
        </a:p>
      </dgm:t>
    </dgm:pt>
    <dgm:pt modelId="{AD08B7B6-4E79-49E5-A565-0C0BB2AD0D4F}" type="parTrans" cxnId="{A2382848-9253-4145-BD20-648352D8DD9A}">
      <dgm:prSet/>
      <dgm:spPr/>
      <dgm:t>
        <a:bodyPr/>
        <a:lstStyle/>
        <a:p>
          <a:endParaRPr lang="en-US"/>
        </a:p>
      </dgm:t>
    </dgm:pt>
    <dgm:pt modelId="{D1192636-25C2-40E5-AE20-9502AED47F08}" type="sibTrans" cxnId="{A2382848-9253-4145-BD20-648352D8DD9A}">
      <dgm:prSet/>
      <dgm:spPr/>
      <dgm:t>
        <a:bodyPr/>
        <a:lstStyle/>
        <a:p>
          <a:endParaRPr lang="en-US"/>
        </a:p>
      </dgm:t>
    </dgm:pt>
    <dgm:pt modelId="{ACD50383-411B-43F4-8516-732043478396}">
      <dgm:prSet/>
      <dgm:spPr/>
      <dgm:t>
        <a:bodyPr/>
        <a:lstStyle/>
        <a:p>
          <a:r>
            <a:rPr lang="de-DE" dirty="0"/>
            <a:t>Wiederhole das Experiment mit einem Behälter aus Nicht-Plastik, z. B. Glas oder Edelstahl, und vergleiche die Ergebnisse.</a:t>
          </a:r>
          <a:endParaRPr lang="en-US" dirty="0"/>
        </a:p>
      </dgm:t>
    </dgm:pt>
    <dgm:pt modelId="{D4C32E29-167F-4F4E-A65E-E5F68631A55D}" type="parTrans" cxnId="{3B59C738-21FC-4702-8AB8-10526E010F29}">
      <dgm:prSet/>
      <dgm:spPr/>
      <dgm:t>
        <a:bodyPr/>
        <a:lstStyle/>
        <a:p>
          <a:endParaRPr lang="en-US"/>
        </a:p>
      </dgm:t>
    </dgm:pt>
    <dgm:pt modelId="{4636E413-0915-480C-BE28-9CF81DBCBFBA}" type="sibTrans" cxnId="{3B59C738-21FC-4702-8AB8-10526E010F29}">
      <dgm:prSet/>
      <dgm:spPr/>
      <dgm:t>
        <a:bodyPr/>
        <a:lstStyle/>
        <a:p>
          <a:endParaRPr lang="en-US"/>
        </a:p>
      </dgm:t>
    </dgm:pt>
    <dgm:pt modelId="{2DC824F7-9992-41AA-9B97-5B2DB9996BDC}">
      <dgm:prSet/>
      <dgm:spPr/>
      <dgm:t>
        <a:bodyPr/>
        <a:lstStyle/>
        <a:p>
          <a:endParaRPr lang="en-US" dirty="0"/>
        </a:p>
      </dgm:t>
    </dgm:pt>
    <dgm:pt modelId="{0894778D-EA15-4B30-89C3-43522BAC4406}" type="parTrans" cxnId="{750C0439-60D2-439E-9FC0-2B7F9767B88F}">
      <dgm:prSet/>
      <dgm:spPr/>
      <dgm:t>
        <a:bodyPr/>
        <a:lstStyle/>
        <a:p>
          <a:endParaRPr lang="en-US"/>
        </a:p>
      </dgm:t>
    </dgm:pt>
    <dgm:pt modelId="{C167B9E1-C3C4-441C-A6F9-A9C9CAAD7F38}" type="sibTrans" cxnId="{750C0439-60D2-439E-9FC0-2B7F9767B88F}">
      <dgm:prSet/>
      <dgm:spPr/>
      <dgm:t>
        <a:bodyPr/>
        <a:lstStyle/>
        <a:p>
          <a:endParaRPr lang="en-US"/>
        </a:p>
      </dgm:t>
    </dgm:pt>
    <dgm:pt modelId="{2B24792C-FFC3-4F2C-A4EA-4A12CFA8ECAB}">
      <dgm:prSet/>
      <dgm:spPr/>
      <dgm:t>
        <a:bodyPr/>
        <a:lstStyle/>
        <a:p>
          <a:r>
            <a:rPr lang="de-DE" dirty="0"/>
            <a:t>Diskutiere mit den Gruppen, welche Auswirkungen diese giftigen Elemente auf die menschliche Gesundheit haben würden.</a:t>
          </a:r>
          <a:endParaRPr lang="en-US" dirty="0"/>
        </a:p>
      </dgm:t>
    </dgm:pt>
    <dgm:pt modelId="{C12E9C91-159C-4F67-9A1E-14F25B26BC43}" type="parTrans" cxnId="{F3311E75-420D-425B-93BC-5ECB33CE6565}">
      <dgm:prSet/>
      <dgm:spPr/>
      <dgm:t>
        <a:bodyPr/>
        <a:lstStyle/>
        <a:p>
          <a:endParaRPr lang="en-US"/>
        </a:p>
      </dgm:t>
    </dgm:pt>
    <dgm:pt modelId="{9E407850-6544-4106-8AFD-B6B468472D94}" type="sibTrans" cxnId="{F3311E75-420D-425B-93BC-5ECB33CE6565}">
      <dgm:prSet/>
      <dgm:spPr/>
      <dgm:t>
        <a:bodyPr/>
        <a:lstStyle/>
        <a:p>
          <a:endParaRPr lang="en-US"/>
        </a:p>
      </dgm:t>
    </dgm:pt>
    <dgm:pt modelId="{01BD8B92-C437-495F-8EFE-42645BE91FE2}">
      <dgm:prSet/>
      <dgm:spPr/>
      <dgm:t>
        <a:bodyPr/>
        <a:lstStyle/>
        <a:p>
          <a:endParaRPr lang="en-US" dirty="0"/>
        </a:p>
      </dgm:t>
    </dgm:pt>
    <dgm:pt modelId="{4F6EFAD5-05E6-48B2-AB33-095722E65F9D}" type="parTrans" cxnId="{F3079798-B087-443F-A0D5-44B9B92F2731}">
      <dgm:prSet/>
      <dgm:spPr/>
      <dgm:t>
        <a:bodyPr/>
        <a:lstStyle/>
        <a:p>
          <a:endParaRPr lang="en-US"/>
        </a:p>
      </dgm:t>
    </dgm:pt>
    <dgm:pt modelId="{B8BF08D1-629C-46B0-85C1-D1DDD2B2FE44}" type="sibTrans" cxnId="{F3079798-B087-443F-A0D5-44B9B92F2731}">
      <dgm:prSet/>
      <dgm:spPr/>
      <dgm:t>
        <a:bodyPr/>
        <a:lstStyle/>
        <a:p>
          <a:endParaRPr lang="en-US"/>
        </a:p>
      </dgm:t>
    </dgm:pt>
    <dgm:pt modelId="{6C5805D5-8641-4A77-AEBA-20CD41D13594}">
      <dgm:prSet/>
      <dgm:spPr/>
      <dgm:t>
        <a:bodyPr/>
        <a:lstStyle/>
        <a:p>
          <a:r>
            <a:rPr lang="de-DE" dirty="0"/>
            <a:t>Stelle die tatsächlichen Auswirkungen von Kunststoffen auf den Menschen dar, indem du die relevanten Informationen aus dem Modul verwendest.</a:t>
          </a:r>
          <a:endParaRPr lang="en-US" dirty="0"/>
        </a:p>
      </dgm:t>
    </dgm:pt>
    <dgm:pt modelId="{C1B08BAA-7256-4F0F-B29D-482899178D6B}" type="parTrans" cxnId="{AB82EA51-ACA7-447D-A03D-E120B3C00B80}">
      <dgm:prSet/>
      <dgm:spPr/>
      <dgm:t>
        <a:bodyPr/>
        <a:lstStyle/>
        <a:p>
          <a:endParaRPr lang="en-US"/>
        </a:p>
      </dgm:t>
    </dgm:pt>
    <dgm:pt modelId="{DE6CBB12-BB6A-480D-8EC9-7F391EF1F733}" type="sibTrans" cxnId="{AB82EA51-ACA7-447D-A03D-E120B3C00B80}">
      <dgm:prSet/>
      <dgm:spPr/>
      <dgm:t>
        <a:bodyPr/>
        <a:lstStyle/>
        <a:p>
          <a:endParaRPr lang="en-US"/>
        </a:p>
      </dgm:t>
    </dgm:pt>
    <dgm:pt modelId="{292E9425-8725-4FE4-8CA6-83E7D386281F}">
      <dgm:prSet/>
      <dgm:spPr/>
      <dgm:t>
        <a:bodyPr/>
        <a:lstStyle/>
        <a:p>
          <a:endParaRPr lang="en-US" dirty="0"/>
        </a:p>
      </dgm:t>
    </dgm:pt>
    <dgm:pt modelId="{36DB2994-D12D-4CF7-8196-0683E22AE16D}" type="sibTrans" cxnId="{B7E49E83-D4F8-408D-920A-24DBB5013DFA}">
      <dgm:prSet/>
      <dgm:spPr/>
      <dgm:t>
        <a:bodyPr/>
        <a:lstStyle/>
        <a:p>
          <a:endParaRPr lang="en-US"/>
        </a:p>
      </dgm:t>
    </dgm:pt>
    <dgm:pt modelId="{B7E6D0E1-9A2B-4D19-B2ED-DDFF86BE4BF2}" type="parTrans" cxnId="{B7E49E83-D4F8-408D-920A-24DBB5013DFA}">
      <dgm:prSet/>
      <dgm:spPr/>
      <dgm:t>
        <a:bodyPr/>
        <a:lstStyle/>
        <a:p>
          <a:endParaRPr lang="en-US"/>
        </a:p>
      </dgm:t>
    </dgm:pt>
    <dgm:pt modelId="{8915093F-68D7-4C00-8342-61D0AEEB7406}" type="pres">
      <dgm:prSet presAssocID="{9D7F81FA-E2B5-429E-A4B6-438EC6DA7664}" presName="linearFlow" presStyleCnt="0">
        <dgm:presLayoutVars>
          <dgm:dir/>
          <dgm:animLvl val="lvl"/>
          <dgm:resizeHandles val="exact"/>
        </dgm:presLayoutVars>
      </dgm:prSet>
      <dgm:spPr/>
    </dgm:pt>
    <dgm:pt modelId="{285B9E3E-4276-405F-B0CB-409B297DF90B}" type="pres">
      <dgm:prSet presAssocID="{292E9425-8725-4FE4-8CA6-83E7D386281F}" presName="composite" presStyleCnt="0"/>
      <dgm:spPr/>
    </dgm:pt>
    <dgm:pt modelId="{7944EA37-0FE5-4F7C-A0B3-BC3EEF04B556}" type="pres">
      <dgm:prSet presAssocID="{292E9425-8725-4FE4-8CA6-83E7D386281F}" presName="parentText" presStyleLbl="alignNode1" presStyleIdx="0" presStyleCnt="8">
        <dgm:presLayoutVars>
          <dgm:chMax val="1"/>
          <dgm:bulletEnabled val="1"/>
        </dgm:presLayoutVars>
      </dgm:prSet>
      <dgm:spPr/>
    </dgm:pt>
    <dgm:pt modelId="{4B5CB122-0160-404C-A376-A5E4249B609A}" type="pres">
      <dgm:prSet presAssocID="{292E9425-8725-4FE4-8CA6-83E7D386281F}" presName="descendantText" presStyleLbl="alignAcc1" presStyleIdx="0" presStyleCnt="8">
        <dgm:presLayoutVars>
          <dgm:bulletEnabled val="1"/>
        </dgm:presLayoutVars>
      </dgm:prSet>
      <dgm:spPr/>
    </dgm:pt>
    <dgm:pt modelId="{E13FE736-0D95-4FA0-AAB6-CE463BDBBEEA}" type="pres">
      <dgm:prSet presAssocID="{36DB2994-D12D-4CF7-8196-0683E22AE16D}" presName="sp" presStyleCnt="0"/>
      <dgm:spPr/>
    </dgm:pt>
    <dgm:pt modelId="{C6DDF856-47AA-497D-8F3E-049AAB46E058}" type="pres">
      <dgm:prSet presAssocID="{C20319F0-0865-4E9B-BDCF-65416CAA7C15}" presName="composite" presStyleCnt="0"/>
      <dgm:spPr/>
    </dgm:pt>
    <dgm:pt modelId="{EFB474F7-3031-475C-9078-60CE33FD93DF}" type="pres">
      <dgm:prSet presAssocID="{C20319F0-0865-4E9B-BDCF-65416CAA7C15}" presName="parentText" presStyleLbl="alignNode1" presStyleIdx="1" presStyleCnt="8">
        <dgm:presLayoutVars>
          <dgm:chMax val="1"/>
          <dgm:bulletEnabled val="1"/>
        </dgm:presLayoutVars>
      </dgm:prSet>
      <dgm:spPr/>
    </dgm:pt>
    <dgm:pt modelId="{20542866-A41E-4DFB-A52F-D39616D3F860}" type="pres">
      <dgm:prSet presAssocID="{C20319F0-0865-4E9B-BDCF-65416CAA7C15}" presName="descendantText" presStyleLbl="alignAcc1" presStyleIdx="1" presStyleCnt="8">
        <dgm:presLayoutVars>
          <dgm:bulletEnabled val="1"/>
        </dgm:presLayoutVars>
      </dgm:prSet>
      <dgm:spPr/>
    </dgm:pt>
    <dgm:pt modelId="{922792AE-9751-4A7B-8E69-018924F81F78}" type="pres">
      <dgm:prSet presAssocID="{B84BF056-8353-4B82-B811-B459CCF8D501}" presName="sp" presStyleCnt="0"/>
      <dgm:spPr/>
    </dgm:pt>
    <dgm:pt modelId="{1F16B053-4DF4-4982-B42C-7F9AB98F890D}" type="pres">
      <dgm:prSet presAssocID="{BB3420F3-4156-4394-8FCB-91C4473F5CFA}" presName="composite" presStyleCnt="0"/>
      <dgm:spPr/>
    </dgm:pt>
    <dgm:pt modelId="{ECD968E1-9CC8-4924-8458-BA047EC02437}" type="pres">
      <dgm:prSet presAssocID="{BB3420F3-4156-4394-8FCB-91C4473F5CFA}" presName="parentText" presStyleLbl="alignNode1" presStyleIdx="2" presStyleCnt="8">
        <dgm:presLayoutVars>
          <dgm:chMax val="1"/>
          <dgm:bulletEnabled val="1"/>
        </dgm:presLayoutVars>
      </dgm:prSet>
      <dgm:spPr/>
    </dgm:pt>
    <dgm:pt modelId="{65E58702-33D4-4485-8C98-DB97BA841E79}" type="pres">
      <dgm:prSet presAssocID="{BB3420F3-4156-4394-8FCB-91C4473F5CFA}" presName="descendantText" presStyleLbl="alignAcc1" presStyleIdx="2" presStyleCnt="8">
        <dgm:presLayoutVars>
          <dgm:bulletEnabled val="1"/>
        </dgm:presLayoutVars>
      </dgm:prSet>
      <dgm:spPr/>
    </dgm:pt>
    <dgm:pt modelId="{3C9C2A8D-E7DB-419A-B35A-8520B3069E2D}" type="pres">
      <dgm:prSet presAssocID="{15EA7BC3-805B-48D9-9E4C-896AF43FE076}" presName="sp" presStyleCnt="0"/>
      <dgm:spPr/>
    </dgm:pt>
    <dgm:pt modelId="{29AD568F-6C03-4131-BECA-E3A317011377}" type="pres">
      <dgm:prSet presAssocID="{F8340751-2F54-4D79-BA4D-C39D00C95F40}" presName="composite" presStyleCnt="0"/>
      <dgm:spPr/>
    </dgm:pt>
    <dgm:pt modelId="{265D2B3C-1850-4B5A-95CF-F18F5C3597F1}" type="pres">
      <dgm:prSet presAssocID="{F8340751-2F54-4D79-BA4D-C39D00C95F40}" presName="parentText" presStyleLbl="alignNode1" presStyleIdx="3" presStyleCnt="8">
        <dgm:presLayoutVars>
          <dgm:chMax val="1"/>
          <dgm:bulletEnabled val="1"/>
        </dgm:presLayoutVars>
      </dgm:prSet>
      <dgm:spPr/>
    </dgm:pt>
    <dgm:pt modelId="{394819BF-4E95-4DB9-99B7-8D84A1B7DBA0}" type="pres">
      <dgm:prSet presAssocID="{F8340751-2F54-4D79-BA4D-C39D00C95F40}" presName="descendantText" presStyleLbl="alignAcc1" presStyleIdx="3" presStyleCnt="8">
        <dgm:presLayoutVars>
          <dgm:bulletEnabled val="1"/>
        </dgm:presLayoutVars>
      </dgm:prSet>
      <dgm:spPr/>
    </dgm:pt>
    <dgm:pt modelId="{6DE99DC4-C5CD-46DF-80BE-93533960FDC6}" type="pres">
      <dgm:prSet presAssocID="{1B26EEAC-7C89-4854-96FD-B223D6802375}" presName="sp" presStyleCnt="0"/>
      <dgm:spPr/>
    </dgm:pt>
    <dgm:pt modelId="{8FC21932-4BA0-4E25-ABD1-5D1B545DA3EA}" type="pres">
      <dgm:prSet presAssocID="{191E9FB9-669D-4869-BE9A-99ED2C1524E3}" presName="composite" presStyleCnt="0"/>
      <dgm:spPr/>
    </dgm:pt>
    <dgm:pt modelId="{7AC92C76-1913-4B81-8691-90B4816325E7}" type="pres">
      <dgm:prSet presAssocID="{191E9FB9-669D-4869-BE9A-99ED2C1524E3}" presName="parentText" presStyleLbl="alignNode1" presStyleIdx="4" presStyleCnt="8">
        <dgm:presLayoutVars>
          <dgm:chMax val="1"/>
          <dgm:bulletEnabled val="1"/>
        </dgm:presLayoutVars>
      </dgm:prSet>
      <dgm:spPr/>
    </dgm:pt>
    <dgm:pt modelId="{825FBDF3-1FF2-4532-9854-79F06317EE6C}" type="pres">
      <dgm:prSet presAssocID="{191E9FB9-669D-4869-BE9A-99ED2C1524E3}" presName="descendantText" presStyleLbl="alignAcc1" presStyleIdx="4" presStyleCnt="8">
        <dgm:presLayoutVars>
          <dgm:bulletEnabled val="1"/>
        </dgm:presLayoutVars>
      </dgm:prSet>
      <dgm:spPr/>
    </dgm:pt>
    <dgm:pt modelId="{FFB7BADE-8E56-472C-8E55-1299A2D70068}" type="pres">
      <dgm:prSet presAssocID="{7D4B65F8-7249-4E45-BA2D-A0118E9ECA62}" presName="sp" presStyleCnt="0"/>
      <dgm:spPr/>
    </dgm:pt>
    <dgm:pt modelId="{4027ECD4-B37F-488D-9B49-5964C4A4C741}" type="pres">
      <dgm:prSet presAssocID="{83BBBC6A-8798-4F53-9AA2-2C50E83ABAFB}" presName="composite" presStyleCnt="0"/>
      <dgm:spPr/>
    </dgm:pt>
    <dgm:pt modelId="{F4E287EA-FABE-445F-AD8A-5946BCA67E36}" type="pres">
      <dgm:prSet presAssocID="{83BBBC6A-8798-4F53-9AA2-2C50E83ABAFB}" presName="parentText" presStyleLbl="alignNode1" presStyleIdx="5" presStyleCnt="8">
        <dgm:presLayoutVars>
          <dgm:chMax val="1"/>
          <dgm:bulletEnabled val="1"/>
        </dgm:presLayoutVars>
      </dgm:prSet>
      <dgm:spPr/>
    </dgm:pt>
    <dgm:pt modelId="{221C5EFE-79D1-4D29-9191-C71A79CB71B1}" type="pres">
      <dgm:prSet presAssocID="{83BBBC6A-8798-4F53-9AA2-2C50E83ABAFB}" presName="descendantText" presStyleLbl="alignAcc1" presStyleIdx="5" presStyleCnt="8">
        <dgm:presLayoutVars>
          <dgm:bulletEnabled val="1"/>
        </dgm:presLayoutVars>
      </dgm:prSet>
      <dgm:spPr/>
    </dgm:pt>
    <dgm:pt modelId="{05C2B252-7270-4936-8A4E-ED1A7DAF9846}" type="pres">
      <dgm:prSet presAssocID="{D1192636-25C2-40E5-AE20-9502AED47F08}" presName="sp" presStyleCnt="0"/>
      <dgm:spPr/>
    </dgm:pt>
    <dgm:pt modelId="{43A4BF99-EE46-4F5E-AB2E-10167B80AEB2}" type="pres">
      <dgm:prSet presAssocID="{2DC824F7-9992-41AA-9B97-5B2DB9996BDC}" presName="composite" presStyleCnt="0"/>
      <dgm:spPr/>
    </dgm:pt>
    <dgm:pt modelId="{F39C4A0D-BC2B-48AD-887F-90A814CE263D}" type="pres">
      <dgm:prSet presAssocID="{2DC824F7-9992-41AA-9B97-5B2DB9996BDC}" presName="parentText" presStyleLbl="alignNode1" presStyleIdx="6" presStyleCnt="8">
        <dgm:presLayoutVars>
          <dgm:chMax val="1"/>
          <dgm:bulletEnabled val="1"/>
        </dgm:presLayoutVars>
      </dgm:prSet>
      <dgm:spPr/>
    </dgm:pt>
    <dgm:pt modelId="{0A907C70-C5DD-458F-831E-934CAE689CC7}" type="pres">
      <dgm:prSet presAssocID="{2DC824F7-9992-41AA-9B97-5B2DB9996BDC}" presName="descendantText" presStyleLbl="alignAcc1" presStyleIdx="6" presStyleCnt="8">
        <dgm:presLayoutVars>
          <dgm:bulletEnabled val="1"/>
        </dgm:presLayoutVars>
      </dgm:prSet>
      <dgm:spPr/>
    </dgm:pt>
    <dgm:pt modelId="{877F3A39-B20E-4114-B425-2D63D6722A55}" type="pres">
      <dgm:prSet presAssocID="{C167B9E1-C3C4-441C-A6F9-A9C9CAAD7F38}" presName="sp" presStyleCnt="0"/>
      <dgm:spPr/>
    </dgm:pt>
    <dgm:pt modelId="{C5B09DC2-6016-4AD5-B751-C5CDBA6356FB}" type="pres">
      <dgm:prSet presAssocID="{01BD8B92-C437-495F-8EFE-42645BE91FE2}" presName="composite" presStyleCnt="0"/>
      <dgm:spPr/>
    </dgm:pt>
    <dgm:pt modelId="{B8423A1F-1820-4D4B-99B9-5B7CDFBDE576}" type="pres">
      <dgm:prSet presAssocID="{01BD8B92-C437-495F-8EFE-42645BE91FE2}" presName="parentText" presStyleLbl="alignNode1" presStyleIdx="7" presStyleCnt="8">
        <dgm:presLayoutVars>
          <dgm:chMax val="1"/>
          <dgm:bulletEnabled val="1"/>
        </dgm:presLayoutVars>
      </dgm:prSet>
      <dgm:spPr/>
    </dgm:pt>
    <dgm:pt modelId="{B9E04C93-8B8F-4A0B-B121-BCF6F9CE90AE}" type="pres">
      <dgm:prSet presAssocID="{01BD8B92-C437-495F-8EFE-42645BE91FE2}" presName="descendantText" presStyleLbl="alignAcc1" presStyleIdx="7" presStyleCnt="8">
        <dgm:presLayoutVars>
          <dgm:bulletEnabled val="1"/>
        </dgm:presLayoutVars>
      </dgm:prSet>
      <dgm:spPr/>
    </dgm:pt>
  </dgm:ptLst>
  <dgm:cxnLst>
    <dgm:cxn modelId="{0A629B05-C9A8-4F36-9F4E-97B88E83501B}" srcId="{9D7F81FA-E2B5-429E-A4B6-438EC6DA7664}" destId="{BB3420F3-4156-4394-8FCB-91C4473F5CFA}" srcOrd="2" destOrd="0" parTransId="{2654EE28-00E4-42A3-9EEB-289AEC7C6E0E}" sibTransId="{15EA7BC3-805B-48D9-9E4C-896AF43FE076}"/>
    <dgm:cxn modelId="{52A9260D-8FDF-4117-BA1E-E1626C8B08B3}" type="presOf" srcId="{ACD50383-411B-43F4-8516-732043478396}" destId="{221C5EFE-79D1-4D29-9191-C71A79CB71B1}" srcOrd="0" destOrd="0" presId="urn:microsoft.com/office/officeart/2005/8/layout/chevron2"/>
    <dgm:cxn modelId="{B72E9511-D3FC-41B1-9813-16C0C1B76C9F}" type="presOf" srcId="{FCF72FFC-9B4E-46C2-84C5-883B0E296854}" destId="{825FBDF3-1FF2-4532-9854-79F06317EE6C}" srcOrd="0" destOrd="0" presId="urn:microsoft.com/office/officeart/2005/8/layout/chevron2"/>
    <dgm:cxn modelId="{3F74D518-F08F-48F7-B954-1EC4E702B6FD}" type="presOf" srcId="{01BD8B92-C437-495F-8EFE-42645BE91FE2}" destId="{B8423A1F-1820-4D4B-99B9-5B7CDFBDE576}" srcOrd="0" destOrd="0" presId="urn:microsoft.com/office/officeart/2005/8/layout/chevron2"/>
    <dgm:cxn modelId="{1211701D-C7AC-401F-9937-D46227EE41A7}" type="presOf" srcId="{191E9FB9-669D-4869-BE9A-99ED2C1524E3}" destId="{7AC92C76-1913-4B81-8691-90B4816325E7}" srcOrd="0" destOrd="0" presId="urn:microsoft.com/office/officeart/2005/8/layout/chevron2"/>
    <dgm:cxn modelId="{E233CE2C-4730-4EDA-AFA5-238B5016F0AA}" type="presOf" srcId="{F8340751-2F54-4D79-BA4D-C39D00C95F40}" destId="{265D2B3C-1850-4B5A-95CF-F18F5C3597F1}" srcOrd="0" destOrd="0" presId="urn:microsoft.com/office/officeart/2005/8/layout/chevron2"/>
    <dgm:cxn modelId="{FDBB1B36-4350-4133-B855-41D74C543639}" type="presOf" srcId="{BB3420F3-4156-4394-8FCB-91C4473F5CFA}" destId="{ECD968E1-9CC8-4924-8458-BA047EC02437}" srcOrd="0" destOrd="0" presId="urn:microsoft.com/office/officeart/2005/8/layout/chevron2"/>
    <dgm:cxn modelId="{9419BC36-CCEB-47D6-B7B9-219A358537C5}" srcId="{9D7F81FA-E2B5-429E-A4B6-438EC6DA7664}" destId="{C20319F0-0865-4E9B-BDCF-65416CAA7C15}" srcOrd="1" destOrd="0" parTransId="{10B5524D-EC63-4492-9F51-87248EA56210}" sibTransId="{B84BF056-8353-4B82-B811-B459CCF8D501}"/>
    <dgm:cxn modelId="{3B59C738-21FC-4702-8AB8-10526E010F29}" srcId="{83BBBC6A-8798-4F53-9AA2-2C50E83ABAFB}" destId="{ACD50383-411B-43F4-8516-732043478396}" srcOrd="0" destOrd="0" parTransId="{D4C32E29-167F-4F4E-A65E-E5F68631A55D}" sibTransId="{4636E413-0915-480C-BE28-9CF81DBCBFBA}"/>
    <dgm:cxn modelId="{0FE6C838-A481-4C45-9077-8BB4E4187C21}" srcId="{191E9FB9-669D-4869-BE9A-99ED2C1524E3}" destId="{FCF72FFC-9B4E-46C2-84C5-883B0E296854}" srcOrd="0" destOrd="0" parTransId="{2C1D49E1-5A49-4030-A093-3558088958DA}" sibTransId="{45C6BA1F-6C6E-4F33-AEB7-B3DB6AA9418B}"/>
    <dgm:cxn modelId="{750C0439-60D2-439E-9FC0-2B7F9767B88F}" srcId="{9D7F81FA-E2B5-429E-A4B6-438EC6DA7664}" destId="{2DC824F7-9992-41AA-9B97-5B2DB9996BDC}" srcOrd="6" destOrd="0" parTransId="{0894778D-EA15-4B30-89C3-43522BAC4406}" sibTransId="{C167B9E1-C3C4-441C-A6F9-A9C9CAAD7F38}"/>
    <dgm:cxn modelId="{17ED1F5D-71E4-4053-8EE6-CEE7A99407D4}" srcId="{9D7F81FA-E2B5-429E-A4B6-438EC6DA7664}" destId="{191E9FB9-669D-4869-BE9A-99ED2C1524E3}" srcOrd="4" destOrd="0" parTransId="{FFD4E48A-A38D-457A-8542-62AB379E4383}" sibTransId="{7D4B65F8-7249-4E45-BA2D-A0118E9ECA62}"/>
    <dgm:cxn modelId="{512DAA5F-E2A9-4D72-AD33-D45BA15A97C8}" srcId="{9D7F81FA-E2B5-429E-A4B6-438EC6DA7664}" destId="{F8340751-2F54-4D79-BA4D-C39D00C95F40}" srcOrd="3" destOrd="0" parTransId="{648766C1-FDD2-4617-9EFF-3050E11C854D}" sibTransId="{1B26EEAC-7C89-4854-96FD-B223D6802375}"/>
    <dgm:cxn modelId="{55C7E363-E4EF-40AF-8C6D-307E3AF93C86}" srcId="{292E9425-8725-4FE4-8CA6-83E7D386281F}" destId="{02B23C46-5749-482F-858A-D1F93C682491}" srcOrd="0" destOrd="0" parTransId="{6B17E332-12E0-453B-B4C5-A7FC5931A174}" sibTransId="{FE3827CA-AE88-4599-86DB-271C8D84852E}"/>
    <dgm:cxn modelId="{A2382848-9253-4145-BD20-648352D8DD9A}" srcId="{9D7F81FA-E2B5-429E-A4B6-438EC6DA7664}" destId="{83BBBC6A-8798-4F53-9AA2-2C50E83ABAFB}" srcOrd="5" destOrd="0" parTransId="{AD08B7B6-4E79-49E5-A565-0C0BB2AD0D4F}" sibTransId="{D1192636-25C2-40E5-AE20-9502AED47F08}"/>
    <dgm:cxn modelId="{2EA73270-195F-4CDB-BEBC-F043BBACFD9C}" type="presOf" srcId="{C20319F0-0865-4E9B-BDCF-65416CAA7C15}" destId="{EFB474F7-3031-475C-9078-60CE33FD93DF}" srcOrd="0" destOrd="0" presId="urn:microsoft.com/office/officeart/2005/8/layout/chevron2"/>
    <dgm:cxn modelId="{82E3B550-7B02-4E08-9479-138DB2832234}" type="presOf" srcId="{83BBBC6A-8798-4F53-9AA2-2C50E83ABAFB}" destId="{F4E287EA-FABE-445F-AD8A-5946BCA67E36}" srcOrd="0" destOrd="0" presId="urn:microsoft.com/office/officeart/2005/8/layout/chevron2"/>
    <dgm:cxn modelId="{AB82EA51-ACA7-447D-A03D-E120B3C00B80}" srcId="{01BD8B92-C437-495F-8EFE-42645BE91FE2}" destId="{6C5805D5-8641-4A77-AEBA-20CD41D13594}" srcOrd="0" destOrd="0" parTransId="{C1B08BAA-7256-4F0F-B29D-482899178D6B}" sibTransId="{DE6CBB12-BB6A-480D-8EC9-7F391EF1F733}"/>
    <dgm:cxn modelId="{10A36F52-B3D9-4D95-A8A8-4C88561A6104}" type="presOf" srcId="{292E9425-8725-4FE4-8CA6-83E7D386281F}" destId="{7944EA37-0FE5-4F7C-A0B3-BC3EEF04B556}" srcOrd="0" destOrd="0" presId="urn:microsoft.com/office/officeart/2005/8/layout/chevron2"/>
    <dgm:cxn modelId="{F3311E75-420D-425B-93BC-5ECB33CE6565}" srcId="{2DC824F7-9992-41AA-9B97-5B2DB9996BDC}" destId="{2B24792C-FFC3-4F2C-A4EA-4A12CFA8ECAB}" srcOrd="0" destOrd="0" parTransId="{C12E9C91-159C-4F67-9A1E-14F25B26BC43}" sibTransId="{9E407850-6544-4106-8AFD-B6B468472D94}"/>
    <dgm:cxn modelId="{68872C77-25B3-47EE-818D-867FA4781A98}" srcId="{F8340751-2F54-4D79-BA4D-C39D00C95F40}" destId="{4C906BB1-E36E-436C-9C52-297FC49D174C}" srcOrd="0" destOrd="0" parTransId="{7E25B8DA-135C-4A60-A9A4-4741F0DD3A6A}" sibTransId="{4625130C-0EBF-4B59-B089-DE7D5E279DFC}"/>
    <dgm:cxn modelId="{FC71505A-63FF-4CBA-BDDF-8C9959EEF97C}" type="presOf" srcId="{02B23C46-5749-482F-858A-D1F93C682491}" destId="{4B5CB122-0160-404C-A376-A5E4249B609A}" srcOrd="0" destOrd="0" presId="urn:microsoft.com/office/officeart/2005/8/layout/chevron2"/>
    <dgm:cxn modelId="{A50E8B81-62B9-4EDA-AD80-B356207E35BB}" srcId="{BB3420F3-4156-4394-8FCB-91C4473F5CFA}" destId="{A4CF4756-49AD-468A-A0D2-EB75C04B38DB}" srcOrd="0" destOrd="0" parTransId="{981C99E6-6A39-4A31-BD29-BE2BF20B8673}" sibTransId="{76A8B23B-342B-41D3-90C5-9C28CC5BB763}"/>
    <dgm:cxn modelId="{B7E49E83-D4F8-408D-920A-24DBB5013DFA}" srcId="{9D7F81FA-E2B5-429E-A4B6-438EC6DA7664}" destId="{292E9425-8725-4FE4-8CA6-83E7D386281F}" srcOrd="0" destOrd="0" parTransId="{B7E6D0E1-9A2B-4D19-B2ED-DDFF86BE4BF2}" sibTransId="{36DB2994-D12D-4CF7-8196-0683E22AE16D}"/>
    <dgm:cxn modelId="{F3079798-B087-443F-A0D5-44B9B92F2731}" srcId="{9D7F81FA-E2B5-429E-A4B6-438EC6DA7664}" destId="{01BD8B92-C437-495F-8EFE-42645BE91FE2}" srcOrd="7" destOrd="0" parTransId="{4F6EFAD5-05E6-48B2-AB33-095722E65F9D}" sibTransId="{B8BF08D1-629C-46B0-85C1-D1DDD2B2FE44}"/>
    <dgm:cxn modelId="{82D7AC99-0471-44B8-98BE-075CEB4938FC}" type="presOf" srcId="{4C906BB1-E36E-436C-9C52-297FC49D174C}" destId="{394819BF-4E95-4DB9-99B7-8D84A1B7DBA0}" srcOrd="0" destOrd="0" presId="urn:microsoft.com/office/officeart/2005/8/layout/chevron2"/>
    <dgm:cxn modelId="{5B2BCAB4-62C6-4C94-9812-799220AE6F9F}" srcId="{C20319F0-0865-4E9B-BDCF-65416CAA7C15}" destId="{9E651B75-D641-4C52-B6F0-175703009B4E}" srcOrd="0" destOrd="0" parTransId="{27440249-F82E-487B-A967-233A56B827A8}" sibTransId="{6980FC9F-93BF-470C-A9F5-C251B98959B7}"/>
    <dgm:cxn modelId="{E91A35CA-810D-47B3-9B25-4860C6F48150}" type="presOf" srcId="{9E651B75-D641-4C52-B6F0-175703009B4E}" destId="{20542866-A41E-4DFB-A52F-D39616D3F860}" srcOrd="0" destOrd="0" presId="urn:microsoft.com/office/officeart/2005/8/layout/chevron2"/>
    <dgm:cxn modelId="{A47C62E4-AEA8-4DC0-BC3B-92C2F9090713}" type="presOf" srcId="{A4CF4756-49AD-468A-A0D2-EB75C04B38DB}" destId="{65E58702-33D4-4485-8C98-DB97BA841E79}" srcOrd="0" destOrd="0" presId="urn:microsoft.com/office/officeart/2005/8/layout/chevron2"/>
    <dgm:cxn modelId="{0026DBEC-BFE2-4646-AFD0-8878900F690A}" type="presOf" srcId="{9D7F81FA-E2B5-429E-A4B6-438EC6DA7664}" destId="{8915093F-68D7-4C00-8342-61D0AEEB7406}" srcOrd="0" destOrd="0" presId="urn:microsoft.com/office/officeart/2005/8/layout/chevron2"/>
    <dgm:cxn modelId="{42ADDDF2-8674-40BE-8848-C0E0C487F414}" type="presOf" srcId="{2DC824F7-9992-41AA-9B97-5B2DB9996BDC}" destId="{F39C4A0D-BC2B-48AD-887F-90A814CE263D}" srcOrd="0" destOrd="0" presId="urn:microsoft.com/office/officeart/2005/8/layout/chevron2"/>
    <dgm:cxn modelId="{B6D6C4FC-72DF-4BEE-85F9-96AC7B6FD761}" type="presOf" srcId="{6C5805D5-8641-4A77-AEBA-20CD41D13594}" destId="{B9E04C93-8B8F-4A0B-B121-BCF6F9CE90AE}" srcOrd="0" destOrd="0" presId="urn:microsoft.com/office/officeart/2005/8/layout/chevron2"/>
    <dgm:cxn modelId="{E8D7C5FF-68F2-41E0-94F4-50682BD891BE}" type="presOf" srcId="{2B24792C-FFC3-4F2C-A4EA-4A12CFA8ECAB}" destId="{0A907C70-C5DD-458F-831E-934CAE689CC7}" srcOrd="0" destOrd="0" presId="urn:microsoft.com/office/officeart/2005/8/layout/chevron2"/>
    <dgm:cxn modelId="{F266674D-A65D-4DB2-8A64-1FCED88EAE60}" type="presParOf" srcId="{8915093F-68D7-4C00-8342-61D0AEEB7406}" destId="{285B9E3E-4276-405F-B0CB-409B297DF90B}" srcOrd="0" destOrd="0" presId="urn:microsoft.com/office/officeart/2005/8/layout/chevron2"/>
    <dgm:cxn modelId="{E3B97297-58F0-4788-9455-43D1FF515E3F}" type="presParOf" srcId="{285B9E3E-4276-405F-B0CB-409B297DF90B}" destId="{7944EA37-0FE5-4F7C-A0B3-BC3EEF04B556}" srcOrd="0" destOrd="0" presId="urn:microsoft.com/office/officeart/2005/8/layout/chevron2"/>
    <dgm:cxn modelId="{4D93DADF-84B5-4921-A0C4-A10D76D00F19}" type="presParOf" srcId="{285B9E3E-4276-405F-B0CB-409B297DF90B}" destId="{4B5CB122-0160-404C-A376-A5E4249B609A}" srcOrd="1" destOrd="0" presId="urn:microsoft.com/office/officeart/2005/8/layout/chevron2"/>
    <dgm:cxn modelId="{8AAB56C7-176A-41EE-8D56-68FF6A152CF3}" type="presParOf" srcId="{8915093F-68D7-4C00-8342-61D0AEEB7406}" destId="{E13FE736-0D95-4FA0-AAB6-CE463BDBBEEA}" srcOrd="1" destOrd="0" presId="urn:microsoft.com/office/officeart/2005/8/layout/chevron2"/>
    <dgm:cxn modelId="{29922817-21E0-4FFF-97F4-6305A307B30A}" type="presParOf" srcId="{8915093F-68D7-4C00-8342-61D0AEEB7406}" destId="{C6DDF856-47AA-497D-8F3E-049AAB46E058}" srcOrd="2" destOrd="0" presId="urn:microsoft.com/office/officeart/2005/8/layout/chevron2"/>
    <dgm:cxn modelId="{0A11F554-2BE2-40B4-8B20-BCF3232EF55F}" type="presParOf" srcId="{C6DDF856-47AA-497D-8F3E-049AAB46E058}" destId="{EFB474F7-3031-475C-9078-60CE33FD93DF}" srcOrd="0" destOrd="0" presId="urn:microsoft.com/office/officeart/2005/8/layout/chevron2"/>
    <dgm:cxn modelId="{481B415A-94CF-4134-BDBC-2DC9EC8A64D2}" type="presParOf" srcId="{C6DDF856-47AA-497D-8F3E-049AAB46E058}" destId="{20542866-A41E-4DFB-A52F-D39616D3F860}" srcOrd="1" destOrd="0" presId="urn:microsoft.com/office/officeart/2005/8/layout/chevron2"/>
    <dgm:cxn modelId="{BEBA562A-6B74-436E-BD69-9D8CF914CDCE}" type="presParOf" srcId="{8915093F-68D7-4C00-8342-61D0AEEB7406}" destId="{922792AE-9751-4A7B-8E69-018924F81F78}" srcOrd="3" destOrd="0" presId="urn:microsoft.com/office/officeart/2005/8/layout/chevron2"/>
    <dgm:cxn modelId="{921D0593-F824-4A0C-AA8C-F2CEC85D55A0}" type="presParOf" srcId="{8915093F-68D7-4C00-8342-61D0AEEB7406}" destId="{1F16B053-4DF4-4982-B42C-7F9AB98F890D}" srcOrd="4" destOrd="0" presId="urn:microsoft.com/office/officeart/2005/8/layout/chevron2"/>
    <dgm:cxn modelId="{12EF1BD1-6CEA-4D8C-B380-7C3DC6EE66B4}" type="presParOf" srcId="{1F16B053-4DF4-4982-B42C-7F9AB98F890D}" destId="{ECD968E1-9CC8-4924-8458-BA047EC02437}" srcOrd="0" destOrd="0" presId="urn:microsoft.com/office/officeart/2005/8/layout/chevron2"/>
    <dgm:cxn modelId="{9EEF02C5-9DCB-4AC9-ACB1-CAC0F180CE80}" type="presParOf" srcId="{1F16B053-4DF4-4982-B42C-7F9AB98F890D}" destId="{65E58702-33D4-4485-8C98-DB97BA841E79}" srcOrd="1" destOrd="0" presId="urn:microsoft.com/office/officeart/2005/8/layout/chevron2"/>
    <dgm:cxn modelId="{2FF8D36F-7540-441E-9AEC-F82C125165B6}" type="presParOf" srcId="{8915093F-68D7-4C00-8342-61D0AEEB7406}" destId="{3C9C2A8D-E7DB-419A-B35A-8520B3069E2D}" srcOrd="5" destOrd="0" presId="urn:microsoft.com/office/officeart/2005/8/layout/chevron2"/>
    <dgm:cxn modelId="{81AECE0F-CA50-4EB1-ADE5-9AFE619C6A9F}" type="presParOf" srcId="{8915093F-68D7-4C00-8342-61D0AEEB7406}" destId="{29AD568F-6C03-4131-BECA-E3A317011377}" srcOrd="6" destOrd="0" presId="urn:microsoft.com/office/officeart/2005/8/layout/chevron2"/>
    <dgm:cxn modelId="{DA599CC7-641B-44AC-8872-BD9A31290BFA}" type="presParOf" srcId="{29AD568F-6C03-4131-BECA-E3A317011377}" destId="{265D2B3C-1850-4B5A-95CF-F18F5C3597F1}" srcOrd="0" destOrd="0" presId="urn:microsoft.com/office/officeart/2005/8/layout/chevron2"/>
    <dgm:cxn modelId="{A327E4D2-10DF-45A7-9678-A43610162C35}" type="presParOf" srcId="{29AD568F-6C03-4131-BECA-E3A317011377}" destId="{394819BF-4E95-4DB9-99B7-8D84A1B7DBA0}" srcOrd="1" destOrd="0" presId="urn:microsoft.com/office/officeart/2005/8/layout/chevron2"/>
    <dgm:cxn modelId="{90A227FC-D23A-4830-9EC1-ECDEF7D233B0}" type="presParOf" srcId="{8915093F-68D7-4C00-8342-61D0AEEB7406}" destId="{6DE99DC4-C5CD-46DF-80BE-93533960FDC6}" srcOrd="7" destOrd="0" presId="urn:microsoft.com/office/officeart/2005/8/layout/chevron2"/>
    <dgm:cxn modelId="{27A94F11-D3BC-445E-B0EF-A0767A475B89}" type="presParOf" srcId="{8915093F-68D7-4C00-8342-61D0AEEB7406}" destId="{8FC21932-4BA0-4E25-ABD1-5D1B545DA3EA}" srcOrd="8" destOrd="0" presId="urn:microsoft.com/office/officeart/2005/8/layout/chevron2"/>
    <dgm:cxn modelId="{AE872779-FCA5-4E5E-BF30-1DFE38AED6E3}" type="presParOf" srcId="{8FC21932-4BA0-4E25-ABD1-5D1B545DA3EA}" destId="{7AC92C76-1913-4B81-8691-90B4816325E7}" srcOrd="0" destOrd="0" presId="urn:microsoft.com/office/officeart/2005/8/layout/chevron2"/>
    <dgm:cxn modelId="{F98DDBEC-45DF-47D7-974D-79162A675F56}" type="presParOf" srcId="{8FC21932-4BA0-4E25-ABD1-5D1B545DA3EA}" destId="{825FBDF3-1FF2-4532-9854-79F06317EE6C}" srcOrd="1" destOrd="0" presId="urn:microsoft.com/office/officeart/2005/8/layout/chevron2"/>
    <dgm:cxn modelId="{DB099E08-FAE6-4ECC-97DB-18DD34CEFC11}" type="presParOf" srcId="{8915093F-68D7-4C00-8342-61D0AEEB7406}" destId="{FFB7BADE-8E56-472C-8E55-1299A2D70068}" srcOrd="9" destOrd="0" presId="urn:microsoft.com/office/officeart/2005/8/layout/chevron2"/>
    <dgm:cxn modelId="{D0EDA50C-0708-4E51-80DC-43824A6F5FA1}" type="presParOf" srcId="{8915093F-68D7-4C00-8342-61D0AEEB7406}" destId="{4027ECD4-B37F-488D-9B49-5964C4A4C741}" srcOrd="10" destOrd="0" presId="urn:microsoft.com/office/officeart/2005/8/layout/chevron2"/>
    <dgm:cxn modelId="{73653F50-C2C3-4540-A61B-0565F60BFBEE}" type="presParOf" srcId="{4027ECD4-B37F-488D-9B49-5964C4A4C741}" destId="{F4E287EA-FABE-445F-AD8A-5946BCA67E36}" srcOrd="0" destOrd="0" presId="urn:microsoft.com/office/officeart/2005/8/layout/chevron2"/>
    <dgm:cxn modelId="{7CD6FAD0-9C22-459B-9CDE-DE6DCF13F4EE}" type="presParOf" srcId="{4027ECD4-B37F-488D-9B49-5964C4A4C741}" destId="{221C5EFE-79D1-4D29-9191-C71A79CB71B1}" srcOrd="1" destOrd="0" presId="urn:microsoft.com/office/officeart/2005/8/layout/chevron2"/>
    <dgm:cxn modelId="{1029A817-D9B8-4CE2-A6FE-6DAA30F7AAD5}" type="presParOf" srcId="{8915093F-68D7-4C00-8342-61D0AEEB7406}" destId="{05C2B252-7270-4936-8A4E-ED1A7DAF9846}" srcOrd="11" destOrd="0" presId="urn:microsoft.com/office/officeart/2005/8/layout/chevron2"/>
    <dgm:cxn modelId="{DBD1E1F2-5BF8-4948-A285-9F399F7E9DC5}" type="presParOf" srcId="{8915093F-68D7-4C00-8342-61D0AEEB7406}" destId="{43A4BF99-EE46-4F5E-AB2E-10167B80AEB2}" srcOrd="12" destOrd="0" presId="urn:microsoft.com/office/officeart/2005/8/layout/chevron2"/>
    <dgm:cxn modelId="{F33B97A6-37E6-42F6-8A95-ED2391BAA9C9}" type="presParOf" srcId="{43A4BF99-EE46-4F5E-AB2E-10167B80AEB2}" destId="{F39C4A0D-BC2B-48AD-887F-90A814CE263D}" srcOrd="0" destOrd="0" presId="urn:microsoft.com/office/officeart/2005/8/layout/chevron2"/>
    <dgm:cxn modelId="{1724D497-6953-44D1-A2E9-D0246A32DB58}" type="presParOf" srcId="{43A4BF99-EE46-4F5E-AB2E-10167B80AEB2}" destId="{0A907C70-C5DD-458F-831E-934CAE689CC7}" srcOrd="1" destOrd="0" presId="urn:microsoft.com/office/officeart/2005/8/layout/chevron2"/>
    <dgm:cxn modelId="{481EF950-C7B6-45E3-9198-26EFED657D4F}" type="presParOf" srcId="{8915093F-68D7-4C00-8342-61D0AEEB7406}" destId="{877F3A39-B20E-4114-B425-2D63D6722A55}" srcOrd="13" destOrd="0" presId="urn:microsoft.com/office/officeart/2005/8/layout/chevron2"/>
    <dgm:cxn modelId="{76027EC2-77D5-447B-86C9-1663EAB151A1}" type="presParOf" srcId="{8915093F-68D7-4C00-8342-61D0AEEB7406}" destId="{C5B09DC2-6016-4AD5-B751-C5CDBA6356FB}" srcOrd="14" destOrd="0" presId="urn:microsoft.com/office/officeart/2005/8/layout/chevron2"/>
    <dgm:cxn modelId="{264345D3-440D-45C5-A74D-D2F182CC512C}" type="presParOf" srcId="{C5B09DC2-6016-4AD5-B751-C5CDBA6356FB}" destId="{B8423A1F-1820-4D4B-99B9-5B7CDFBDE576}" srcOrd="0" destOrd="0" presId="urn:microsoft.com/office/officeart/2005/8/layout/chevron2"/>
    <dgm:cxn modelId="{7873E38D-9553-4A9F-8BB2-052AA5F03837}" type="presParOf" srcId="{C5B09DC2-6016-4AD5-B751-C5CDBA6356FB}" destId="{B9E04C93-8B8F-4A0B-B121-BCF6F9CE90A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F5389-9086-4CD6-9CBF-244CC0C01348}">
      <dsp:nvSpPr>
        <dsp:cNvPr id="0" name=""/>
        <dsp:cNvSpPr/>
      </dsp:nvSpPr>
      <dsp:spPr>
        <a:xfrm>
          <a:off x="-375884" y="-165534"/>
          <a:ext cx="3382956" cy="2148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48D04-05DA-4949-82CE-A785F7E33987}">
      <dsp:nvSpPr>
        <dsp:cNvPr id="0" name=""/>
        <dsp:cNvSpPr/>
      </dsp:nvSpPr>
      <dsp:spPr>
        <a:xfrm>
          <a:off x="0" y="191555"/>
          <a:ext cx="3382956" cy="21481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In den letzten Jahrzehnten hat Kunststoff natürliche Materialien wie Papier, Glas und Baumwolle in vielen Bereichen ersetzt, was zu einer extremen Kunststoffverschmutzung in unserer Umwelt geführt hat.</a:t>
          </a:r>
          <a:endParaRPr lang="en-US" sz="1600" kern="1200" dirty="0"/>
        </a:p>
      </dsp:txBody>
      <dsp:txXfrm>
        <a:off x="62918" y="254473"/>
        <a:ext cx="3257120" cy="2022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88209-ABFE-46E1-9CEE-0094E251ECD9}">
      <dsp:nvSpPr>
        <dsp:cNvPr id="0" name=""/>
        <dsp:cNvSpPr/>
      </dsp:nvSpPr>
      <dsp:spPr>
        <a:xfrm>
          <a:off x="432953" y="-8387"/>
          <a:ext cx="3522201" cy="2236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F733F-5BC8-4636-9766-D6E1281EF690}">
      <dsp:nvSpPr>
        <dsp:cNvPr id="0" name=""/>
        <dsp:cNvSpPr/>
      </dsp:nvSpPr>
      <dsp:spPr>
        <a:xfrm>
          <a:off x="824308" y="363400"/>
          <a:ext cx="3522201" cy="22365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Jede Phase des Lebenszyklus (Gewinnung, Herstellung, Verbrauch und Entsorgung) birgt erhebliche Risiken für die menschliche Gesundheit, und wenn man sie zusammen betrachtet, wird das Bild noch besorgniserregender</a:t>
          </a:r>
          <a:endParaRPr lang="en-US" sz="1600" kern="1200" dirty="0"/>
        </a:p>
      </dsp:txBody>
      <dsp:txXfrm>
        <a:off x="889816" y="428908"/>
        <a:ext cx="3391185" cy="2105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687CE-F8D4-48B5-B9B3-AAA231D2D0E3}">
      <dsp:nvSpPr>
        <dsp:cNvPr id="0" name=""/>
        <dsp:cNvSpPr/>
      </dsp:nvSpPr>
      <dsp:spPr>
        <a:xfrm>
          <a:off x="0" y="9191"/>
          <a:ext cx="5525278" cy="8634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Open Sans" panose="020B0606030504020204" pitchFamily="34" charset="0"/>
            </a:rPr>
            <a:t>Nach </a:t>
          </a:r>
          <a:r>
            <a:rPr lang="de-DE" sz="1400" kern="1200" dirty="0" err="1">
              <a:latin typeface="Open Sans" panose="020B0606030504020204" pitchFamily="34" charset="0"/>
            </a:rPr>
            <a:t>Yee</a:t>
          </a:r>
          <a:r>
            <a:rPr lang="de-DE" sz="1400" kern="1200" dirty="0">
              <a:latin typeface="Open Sans" panose="020B0606030504020204" pitchFamily="34" charset="0"/>
            </a:rPr>
            <a:t> et al. (2021) gibt es drei Hauptwege, über die Kunststoffe die menschliche Gesundheit beeinträchtigen können:</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2151" y="51342"/>
        <a:ext cx="5440976" cy="779158"/>
      </dsp:txXfrm>
    </dsp:sp>
    <dsp:sp modelId="{8B017B0D-03A8-4DF2-8A10-3B59B6907226}">
      <dsp:nvSpPr>
        <dsp:cNvPr id="0" name=""/>
        <dsp:cNvSpPr/>
      </dsp:nvSpPr>
      <dsp:spPr>
        <a:xfrm>
          <a:off x="0" y="872651"/>
          <a:ext cx="5525278" cy="3502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428" tIns="17780" rIns="99568" bIns="1778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a:p>
          <a:pPr marL="114300" lvl="1" indent="-114300" algn="l" defTabSz="622300">
            <a:lnSpc>
              <a:spcPct val="90000"/>
            </a:lnSpc>
            <a:spcBef>
              <a:spcPct val="0"/>
            </a:spcBef>
            <a:spcAft>
              <a:spcPct val="20000"/>
            </a:spcAft>
            <a:buChar char="•"/>
          </a:pPr>
          <a:r>
            <a:rPr lang="de-DE" sz="1400" kern="1200" dirty="0">
              <a:latin typeface="Open Sans" panose="020B0606030504020204" pitchFamily="34" charset="0"/>
            </a:rPr>
            <a:t>Wir nehmen jeden Tag Mikroplastik auf, atmen es ein und verzehren es, was unserer Gesundheit schaden kann, sobald es in unseren Körper gelangt. </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de-DE" sz="1400" kern="1200" dirty="0">
              <a:latin typeface="Open Sans" panose="020B0606030504020204" pitchFamily="34" charset="0"/>
            </a:rPr>
            <a:t>Kunststoffprodukte enthalten chemische Zusatzstoffe, die mit ernsten Gesundheitsproblemen wie hormonbedingten Krebserkrankungen, Unfruchtbarkeit und neurologischen Entwicklungsstörungen wie ADHS und Autismus in Verbindung gebracht werden. </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de-DE" sz="1400" kern="1200" dirty="0">
              <a:latin typeface="Open Sans" panose="020B0606030504020204" pitchFamily="34" charset="0"/>
            </a:rPr>
            <a:t>Schließlich ziehen Kunststoffe und Mikroplastik, die in die Umwelt gelangen, schädliche Mikroorganismen wie Bakterien und Krankheitserreger an, die das Infektionsrisiko erhöhen können, wenn sie in unseren Körper gelangen.</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872651"/>
        <a:ext cx="5525278" cy="3502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8263-D8FD-4FA0-9201-C3CF78456889}">
      <dsp:nvSpPr>
        <dsp:cNvPr id="0" name=""/>
        <dsp:cNvSpPr/>
      </dsp:nvSpPr>
      <dsp:spPr>
        <a:xfrm>
          <a:off x="13780" y="0"/>
          <a:ext cx="2463977" cy="24607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A876B-86B1-4EB7-BFFD-438960870C25}">
      <dsp:nvSpPr>
        <dsp:cNvPr id="0" name=""/>
        <dsp:cNvSpPr/>
      </dsp:nvSpPr>
      <dsp:spPr>
        <a:xfrm>
          <a:off x="40634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Open Sans" panose="020B0606030504020204" pitchFamily="34" charset="0"/>
            </a:rPr>
            <a:t>Mikroplastik wurde in Miesmuscheln in der Nähe der australischen Küste gefunden (Klein et al. 2022) , was das potenzielle Risiko der Mikroplastikverschmutzung für die einzigartigen Meeresökosysteme Südaustraliens und die lokale Nahrungskette des Menschen verdeutlicht.</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78415" y="1548521"/>
        <a:ext cx="2319831" cy="2316600"/>
      </dsp:txXfrm>
    </dsp:sp>
    <dsp:sp modelId="{FA1F3EA9-0DA4-42A9-AA7A-16FA8CDBF11E}">
      <dsp:nvSpPr>
        <dsp:cNvPr id="0" name=""/>
        <dsp:cNvSpPr/>
      </dsp:nvSpPr>
      <dsp:spPr>
        <a:xfrm>
          <a:off x="2949381" y="934343"/>
          <a:ext cx="471624"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949381" y="1052755"/>
        <a:ext cx="330137" cy="355235"/>
      </dsp:txXfrm>
    </dsp:sp>
    <dsp:sp modelId="{9D446C15-B8D7-4689-9034-83FBFB948487}">
      <dsp:nvSpPr>
        <dsp:cNvPr id="0" name=""/>
        <dsp:cNvSpPr/>
      </dsp:nvSpPr>
      <dsp:spPr>
        <a:xfrm>
          <a:off x="3825254" y="0"/>
          <a:ext cx="2463977" cy="24607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91383-510B-4E12-A9E8-E201F3846097}">
      <dsp:nvSpPr>
        <dsp:cNvPr id="0" name=""/>
        <dsp:cNvSpPr/>
      </dsp:nvSpPr>
      <dsp:spPr>
        <a:xfrm>
          <a:off x="4226367"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Open Sans" panose="020B0606030504020204" pitchFamily="34" charset="0"/>
            </a:rPr>
            <a:t>Eine kürzlich durchgeführte Studie der Universität Cardiff hat außerdem ergeben, dass durch die Verwendung von Klärschlamm als Dünger auf landwirtschaftlichen Flächen Mikroplastik in den Boden gelangen könnte, das dann über den Abfluss in die Gewässer gelangen kann.</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298440" y="1548521"/>
        <a:ext cx="2319831" cy="2316600"/>
      </dsp:txXfrm>
    </dsp:sp>
    <dsp:sp modelId="{7695DE55-877C-402F-9D86-A4662633D0A7}">
      <dsp:nvSpPr>
        <dsp:cNvPr id="0" name=""/>
        <dsp:cNvSpPr/>
      </dsp:nvSpPr>
      <dsp:spPr>
        <a:xfrm>
          <a:off x="6763849" y="934343"/>
          <a:ext cx="474616"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763849" y="1052755"/>
        <a:ext cx="332231" cy="355235"/>
      </dsp:txXfrm>
    </dsp:sp>
    <dsp:sp modelId="{C384282B-0E16-4055-95B7-A97AFC7ED53F}">
      <dsp:nvSpPr>
        <dsp:cNvPr id="0" name=""/>
        <dsp:cNvSpPr/>
      </dsp:nvSpPr>
      <dsp:spPr>
        <a:xfrm>
          <a:off x="7645279" y="0"/>
          <a:ext cx="2463977" cy="246074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455946-7383-401C-958B-7C042B1DE304}">
      <dsp:nvSpPr>
        <dsp:cNvPr id="0" name=""/>
        <dsp:cNvSpPr/>
      </dsp:nvSpPr>
      <dsp:spPr>
        <a:xfrm>
          <a:off x="804639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Open Sans" panose="020B0606030504020204" pitchFamily="34" charset="0"/>
            </a:rPr>
            <a:t>Mikroplastik wurde in einer Vielzahl von Lebensmitteln wie Tee, Zucker, Honig und sogar Salz nachgewiesen, was Anlass zur Sorge über die Auswirkungen auf die menschliche Gesundheit gibt. </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8118465" y="1548521"/>
        <a:ext cx="2319831" cy="2316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67963-53C2-46DE-B43A-1BFEA7E0EDEB}">
      <dsp:nvSpPr>
        <dsp:cNvPr id="0" name=""/>
        <dsp:cNvSpPr/>
      </dsp:nvSpPr>
      <dsp:spPr>
        <a:xfrm>
          <a:off x="592122" y="554608"/>
          <a:ext cx="3896054" cy="1165055"/>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E45ADCF4-CC7B-498E-99B0-D2D699A52B1B}">
      <dsp:nvSpPr>
        <dsp:cNvPr id="0" name=""/>
        <dsp:cNvSpPr/>
      </dsp:nvSpPr>
      <dsp:spPr>
        <a:xfrm rot="10800000" flipH="1" flipV="1">
          <a:off x="2459439" y="4008482"/>
          <a:ext cx="263002" cy="389107"/>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8499DE82-E517-40EC-A258-B9F1817A9A33}">
      <dsp:nvSpPr>
        <dsp:cNvPr id="0" name=""/>
        <dsp:cNvSpPr/>
      </dsp:nvSpPr>
      <dsp:spPr>
        <a:xfrm>
          <a:off x="1040227" y="3753995"/>
          <a:ext cx="3120683" cy="78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 </a:t>
          </a:r>
          <a:endParaRPr lang="el-GR" sz="2700" kern="1200" dirty="0"/>
        </a:p>
      </dsp:txBody>
      <dsp:txXfrm>
        <a:off x="1040227" y="3753995"/>
        <a:ext cx="3120683" cy="780170"/>
      </dsp:txXfrm>
    </dsp:sp>
    <dsp:sp modelId="{D7AE11B9-ED1B-4F6F-94E6-5C676EB6350B}">
      <dsp:nvSpPr>
        <dsp:cNvPr id="0" name=""/>
        <dsp:cNvSpPr/>
      </dsp:nvSpPr>
      <dsp:spPr>
        <a:xfrm>
          <a:off x="1955833" y="2069156"/>
          <a:ext cx="1401896" cy="144039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effectLst/>
              <a:latin typeface="Open Sans" panose="020B0606030504020204" pitchFamily="34" charset="0"/>
            </a:rPr>
            <a:t>Von 4000 Chemikalien, die verwendet werden, wurden 63 als gesundheitsgefährdend eingestuft</a:t>
          </a:r>
          <a:endParaRPr lang="el-GR" sz="1200" kern="1200" dirty="0"/>
        </a:p>
      </dsp:txBody>
      <dsp:txXfrm>
        <a:off x="2161136" y="2280097"/>
        <a:ext cx="991290" cy="1018516"/>
      </dsp:txXfrm>
    </dsp:sp>
    <dsp:sp modelId="{374741B0-25DB-47FA-B220-2DEF7C10DBBA}">
      <dsp:nvSpPr>
        <dsp:cNvPr id="0" name=""/>
        <dsp:cNvSpPr/>
      </dsp:nvSpPr>
      <dsp:spPr>
        <a:xfrm>
          <a:off x="1030774" y="476774"/>
          <a:ext cx="1401896" cy="1440398"/>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effectLst/>
              <a:latin typeface="Open Sans" panose="020B0606030504020204" pitchFamily="34" charset="0"/>
            </a:rPr>
            <a:t>Weichmacher wie </a:t>
          </a:r>
          <a:r>
            <a:rPr lang="de-DE" sz="1200" kern="1200" dirty="0" err="1">
              <a:effectLst/>
              <a:latin typeface="Open Sans" panose="020B0606030504020204" pitchFamily="34" charset="0"/>
            </a:rPr>
            <a:t>Phthalate</a:t>
          </a:r>
          <a:r>
            <a:rPr lang="de-DE" sz="1200" kern="1200" dirty="0">
              <a:effectLst/>
              <a:latin typeface="Open Sans" panose="020B0606030504020204" pitchFamily="34" charset="0"/>
            </a:rPr>
            <a:t> werden zugesetzt, um das Produkt flexibler zu machen.</a:t>
          </a:r>
          <a:endParaRPr lang="el-GR" sz="1200" kern="1200" dirty="0"/>
        </a:p>
      </dsp:txBody>
      <dsp:txXfrm>
        <a:off x="1236077" y="687715"/>
        <a:ext cx="991290" cy="1018516"/>
      </dsp:txXfrm>
    </dsp:sp>
    <dsp:sp modelId="{A836B470-DC52-4A33-9A58-9CB6B3B94DCB}">
      <dsp:nvSpPr>
        <dsp:cNvPr id="0" name=""/>
        <dsp:cNvSpPr/>
      </dsp:nvSpPr>
      <dsp:spPr>
        <a:xfrm>
          <a:off x="2793862" y="453758"/>
          <a:ext cx="1401896" cy="1440398"/>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kern="1200" dirty="0">
              <a:effectLst/>
              <a:latin typeface="Open Sans" panose="020B0606030504020204" pitchFamily="34" charset="0"/>
            </a:rPr>
            <a:t>Flammschutzmittel werden häufig Möbeln und elektronischen Geräten zugesetzt, um deren Feuerfestigkeit zu erhöhen.</a:t>
          </a:r>
          <a:endParaRPr lang="el-GR" sz="1050" kern="1200" dirty="0"/>
        </a:p>
      </dsp:txBody>
      <dsp:txXfrm>
        <a:off x="2999165" y="664699"/>
        <a:ext cx="991290" cy="1018516"/>
      </dsp:txXfrm>
    </dsp:sp>
    <dsp:sp modelId="{32065033-4AE0-4B11-A5C8-8032BC6731C5}">
      <dsp:nvSpPr>
        <dsp:cNvPr id="0" name=""/>
        <dsp:cNvSpPr/>
      </dsp:nvSpPr>
      <dsp:spPr>
        <a:xfrm>
          <a:off x="0" y="189604"/>
          <a:ext cx="5201133" cy="3979595"/>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16479" y="596928"/>
          <a:ext cx="487856" cy="4878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18928" y="692836"/>
          <a:ext cx="282956" cy="2829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477620" y="256090"/>
          <a:ext cx="4223041" cy="115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AT" sz="1800" b="1" kern="1200" cap="none" dirty="0">
              <a:latin typeface="Open Sans" panose="020B0606030504020204" pitchFamily="34" charset="0"/>
            </a:rPr>
            <a:t>Benötigtes Material </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477620" y="256090"/>
        <a:ext cx="4223041" cy="1150282"/>
      </dsp:txXfrm>
    </dsp:sp>
    <dsp:sp modelId="{32D843BD-75C3-45BF-B983-FBCA7063C1A6}">
      <dsp:nvSpPr>
        <dsp:cNvPr id="0" name=""/>
        <dsp:cNvSpPr/>
      </dsp:nvSpPr>
      <dsp:spPr>
        <a:xfrm>
          <a:off x="722440" y="2514501"/>
          <a:ext cx="487856" cy="4878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24889" y="2616947"/>
          <a:ext cx="282956" cy="2829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550311" y="2333026"/>
          <a:ext cx="2421604" cy="1054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AT" sz="1800" kern="1200" dirty="0"/>
            <a:t>Computer</a:t>
          </a:r>
        </a:p>
        <a:p>
          <a:pPr marL="0" lvl="0" indent="0" algn="l" defTabSz="800100">
            <a:lnSpc>
              <a:spcPct val="100000"/>
            </a:lnSpc>
            <a:spcBef>
              <a:spcPct val="0"/>
            </a:spcBef>
            <a:spcAft>
              <a:spcPct val="35000"/>
            </a:spcAft>
            <a:buNone/>
          </a:pPr>
          <a:r>
            <a:rPr lang="de-AT" sz="1800" kern="1200" dirty="0"/>
            <a:t>Tablets</a:t>
          </a:r>
        </a:p>
        <a:p>
          <a:pPr marL="0" lvl="0" indent="0" algn="l" defTabSz="800100">
            <a:lnSpc>
              <a:spcPct val="100000"/>
            </a:lnSpc>
            <a:spcBef>
              <a:spcPct val="0"/>
            </a:spcBef>
            <a:spcAft>
              <a:spcPct val="35000"/>
            </a:spcAft>
            <a:buNone/>
          </a:pPr>
          <a:r>
            <a:rPr lang="de-AT" sz="1800" kern="1200" dirty="0"/>
            <a:t>Smartphones</a:t>
          </a:r>
        </a:p>
        <a:p>
          <a:pPr marL="0" lvl="0" indent="0" algn="l" defTabSz="800100">
            <a:lnSpc>
              <a:spcPct val="100000"/>
            </a:lnSpc>
            <a:spcBef>
              <a:spcPct val="0"/>
            </a:spcBef>
            <a:spcAft>
              <a:spcPct val="35000"/>
            </a:spcAft>
            <a:buNone/>
          </a:pPr>
          <a:r>
            <a:rPr lang="de-AT" sz="1800" kern="1200" dirty="0"/>
            <a:t>einschlägige Bücher</a:t>
          </a:r>
        </a:p>
        <a:p>
          <a:pPr marL="0" lvl="0" indent="0" algn="l" defTabSz="800100">
            <a:lnSpc>
              <a:spcPct val="100000"/>
            </a:lnSpc>
            <a:spcBef>
              <a:spcPct val="0"/>
            </a:spcBef>
            <a:spcAft>
              <a:spcPct val="35000"/>
            </a:spcAft>
            <a:buNone/>
          </a:pPr>
          <a:r>
            <a:rPr lang="de-AT" sz="1800" kern="1200" dirty="0"/>
            <a:t>Zeitschriften </a:t>
          </a:r>
        </a:p>
        <a:p>
          <a:pPr marL="0" lvl="0" indent="0" algn="l" defTabSz="800100">
            <a:lnSpc>
              <a:spcPct val="100000"/>
            </a:lnSpc>
            <a:spcBef>
              <a:spcPct val="0"/>
            </a:spcBef>
            <a:spcAft>
              <a:spcPct val="35000"/>
            </a:spcAft>
            <a:buNone/>
          </a:pPr>
          <a:r>
            <a:rPr lang="de-AT" sz="1800" kern="1200" dirty="0"/>
            <a:t>Broschüren</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0311" y="2333026"/>
        <a:ext cx="2421604" cy="1054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0B265-EEB7-4888-9E35-01EEA547748C}">
      <dsp:nvSpPr>
        <dsp:cNvPr id="0" name=""/>
        <dsp:cNvSpPr/>
      </dsp:nvSpPr>
      <dsp:spPr>
        <a:xfrm>
          <a:off x="2293213" y="1585846"/>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979" y="1628934"/>
        <a:ext cx="26322" cy="5264"/>
      </dsp:txXfrm>
    </dsp:sp>
    <dsp:sp modelId="{8041F7DD-2090-4790-989C-69A535FDAF37}">
      <dsp:nvSpPr>
        <dsp:cNvPr id="0" name=""/>
        <dsp:cNvSpPr/>
      </dsp:nvSpPr>
      <dsp:spPr>
        <a:xfrm>
          <a:off x="6080"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AT" sz="1200" kern="1200" dirty="0"/>
            <a:t>Bilden Sie kleine Gruppen von </a:t>
          </a:r>
          <a:r>
            <a:rPr lang="de-AT" sz="1200" kern="1200" dirty="0" err="1"/>
            <a:t>Teilnehmer:innen</a:t>
          </a:r>
          <a:endParaRPr lang="en-US" sz="1200" kern="1200" dirty="0"/>
        </a:p>
      </dsp:txBody>
      <dsp:txXfrm>
        <a:off x="6080" y="944886"/>
        <a:ext cx="2288932" cy="1373359"/>
      </dsp:txXfrm>
    </dsp:sp>
    <dsp:sp modelId="{2344B521-35FD-424F-BBF6-81CC3387F517}">
      <dsp:nvSpPr>
        <dsp:cNvPr id="0" name=""/>
        <dsp:cNvSpPr/>
      </dsp:nvSpPr>
      <dsp:spPr>
        <a:xfrm>
          <a:off x="5108600" y="1585846"/>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3366" y="1628934"/>
        <a:ext cx="26322" cy="5264"/>
      </dsp:txXfrm>
    </dsp:sp>
    <dsp:sp modelId="{2CAD48C9-68EF-4193-866F-104218151460}">
      <dsp:nvSpPr>
        <dsp:cNvPr id="0" name=""/>
        <dsp:cNvSpPr/>
      </dsp:nvSpPr>
      <dsp:spPr>
        <a:xfrm>
          <a:off x="2821468"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AT" sz="1200" kern="1200" dirty="0"/>
            <a:t>Geben Sie den Gruppen das verfügbare Material für die Recherche.</a:t>
          </a:r>
          <a:endParaRPr lang="en-US" sz="1200" kern="1200" dirty="0"/>
        </a:p>
      </dsp:txBody>
      <dsp:txXfrm>
        <a:off x="2821468" y="944886"/>
        <a:ext cx="2288932" cy="1373359"/>
      </dsp:txXfrm>
    </dsp:sp>
    <dsp:sp modelId="{BCE9E398-CC5C-403D-B1C2-8B408A7DBDF4}">
      <dsp:nvSpPr>
        <dsp:cNvPr id="0" name=""/>
        <dsp:cNvSpPr/>
      </dsp:nvSpPr>
      <dsp:spPr>
        <a:xfrm>
          <a:off x="1150547" y="2316446"/>
          <a:ext cx="5630774" cy="495854"/>
        </a:xfrm>
        <a:custGeom>
          <a:avLst/>
          <a:gdLst/>
          <a:ahLst/>
          <a:cxnLst/>
          <a:rect l="0" t="0" r="0" b="0"/>
          <a:pathLst>
            <a:path>
              <a:moveTo>
                <a:pt x="5630774" y="0"/>
              </a:moveTo>
              <a:lnTo>
                <a:pt x="5630774" y="265027"/>
              </a:lnTo>
              <a:lnTo>
                <a:pt x="0" y="265027"/>
              </a:lnTo>
              <a:lnTo>
                <a:pt x="0" y="49585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24551" y="2561741"/>
        <a:ext cx="282766" cy="5264"/>
      </dsp:txXfrm>
    </dsp:sp>
    <dsp:sp modelId="{C0C077D0-8945-4089-A536-14808E08D47B}">
      <dsp:nvSpPr>
        <dsp:cNvPr id="0" name=""/>
        <dsp:cNvSpPr/>
      </dsp:nvSpPr>
      <dsp:spPr>
        <a:xfrm>
          <a:off x="5636855" y="944886"/>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AT" sz="1200" kern="1200" dirty="0"/>
            <a:t>Die </a:t>
          </a:r>
          <a:r>
            <a:rPr lang="de-AT" sz="1200" kern="1200" dirty="0" err="1"/>
            <a:t>Teilnehmer:innen</a:t>
          </a:r>
          <a:r>
            <a:rPr lang="de-AT" sz="1200" kern="1200" dirty="0"/>
            <a:t> werden gebeten 60 min lang die Auswirkungen von Mikroplastik auf die menschliche Gesundheit zu recherchieren.</a:t>
          </a:r>
          <a:endParaRPr lang="en-US" sz="1200" kern="1200" dirty="0"/>
        </a:p>
      </dsp:txBody>
      <dsp:txXfrm>
        <a:off x="5636855" y="944886"/>
        <a:ext cx="2288932" cy="1373359"/>
      </dsp:txXfrm>
    </dsp:sp>
    <dsp:sp modelId="{784B796B-B094-44F2-AE5F-1EFC69500CDE}">
      <dsp:nvSpPr>
        <dsp:cNvPr id="0" name=""/>
        <dsp:cNvSpPr/>
      </dsp:nvSpPr>
      <dsp:spPr>
        <a:xfrm>
          <a:off x="2293213" y="3485661"/>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979" y="3528748"/>
        <a:ext cx="26322" cy="5264"/>
      </dsp:txXfrm>
    </dsp:sp>
    <dsp:sp modelId="{CA50743E-1040-407B-94EB-7A792467D3DF}">
      <dsp:nvSpPr>
        <dsp:cNvPr id="0" name=""/>
        <dsp:cNvSpPr/>
      </dsp:nvSpPr>
      <dsp:spPr>
        <a:xfrm>
          <a:off x="6080"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AT" sz="1200" kern="1200" dirty="0"/>
            <a:t>Nach der Recherche entwirft jede Gruppe Infografiken, Aufkleber und Poster mit Hilfe von Online-Tools zur Gestaltung von Infografiken (z.B. </a:t>
          </a:r>
          <a:r>
            <a:rPr lang="de-AT" sz="1200" kern="1200" dirty="0" err="1"/>
            <a:t>Canva</a:t>
          </a:r>
          <a:r>
            <a:rPr lang="de-AT" sz="1200" kern="1200" dirty="0"/>
            <a:t>).</a:t>
          </a:r>
          <a:endParaRPr lang="en-US" sz="1200" kern="1200" dirty="0"/>
        </a:p>
      </dsp:txBody>
      <dsp:txXfrm>
        <a:off x="6080" y="2844701"/>
        <a:ext cx="2288932" cy="1373359"/>
      </dsp:txXfrm>
    </dsp:sp>
    <dsp:sp modelId="{98593873-3B3E-4718-8BD4-28DD2CE6EE55}">
      <dsp:nvSpPr>
        <dsp:cNvPr id="0" name=""/>
        <dsp:cNvSpPr/>
      </dsp:nvSpPr>
      <dsp:spPr>
        <a:xfrm>
          <a:off x="5108600" y="3485661"/>
          <a:ext cx="495854" cy="91440"/>
        </a:xfrm>
        <a:custGeom>
          <a:avLst/>
          <a:gdLst/>
          <a:ahLst/>
          <a:cxnLst/>
          <a:rect l="0" t="0" r="0" b="0"/>
          <a:pathLst>
            <a:path>
              <a:moveTo>
                <a:pt x="0" y="45720"/>
              </a:moveTo>
              <a:lnTo>
                <a:pt x="49585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3366" y="3528748"/>
        <a:ext cx="26322" cy="5264"/>
      </dsp:txXfrm>
    </dsp:sp>
    <dsp:sp modelId="{5B0B4F15-EE54-41CD-8999-EC73BFD12073}">
      <dsp:nvSpPr>
        <dsp:cNvPr id="0" name=""/>
        <dsp:cNvSpPr/>
      </dsp:nvSpPr>
      <dsp:spPr>
        <a:xfrm>
          <a:off x="2821468"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AT" sz="1200" kern="1200" dirty="0"/>
            <a:t>Die entworfenen Infografiken werden gedruckt und in der örtlichen Gemeinde verteilt (Schulen, Geschäfte, Märkte usw.).</a:t>
          </a:r>
          <a:endParaRPr lang="en-US" sz="1200" kern="1200" dirty="0"/>
        </a:p>
      </dsp:txBody>
      <dsp:txXfrm>
        <a:off x="2821468" y="2844701"/>
        <a:ext cx="2288932" cy="1373359"/>
      </dsp:txXfrm>
    </dsp:sp>
    <dsp:sp modelId="{3F2ADCE2-E0E7-458F-B09E-5149869B1ECC}">
      <dsp:nvSpPr>
        <dsp:cNvPr id="0" name=""/>
        <dsp:cNvSpPr/>
      </dsp:nvSpPr>
      <dsp:spPr>
        <a:xfrm>
          <a:off x="5636855" y="2844701"/>
          <a:ext cx="2288932" cy="13733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160" tIns="117731" rIns="112160" bIns="117731" numCol="1" spcCol="1270" anchor="ctr" anchorCtr="0">
          <a:noAutofit/>
        </a:bodyPr>
        <a:lstStyle/>
        <a:p>
          <a:pPr marL="0" lvl="0" indent="0" algn="ctr" defTabSz="533400">
            <a:lnSpc>
              <a:spcPct val="90000"/>
            </a:lnSpc>
            <a:spcBef>
              <a:spcPct val="0"/>
            </a:spcBef>
            <a:spcAft>
              <a:spcPct val="35000"/>
            </a:spcAft>
            <a:buNone/>
          </a:pPr>
          <a:r>
            <a:rPr lang="de-DE" sz="1200" kern="1200" dirty="0"/>
            <a:t>Vergessen Sie nicht, die Aktion und die Ergebnisse in den sozialen Medien mit den entsprechenden Hashtags (#</a:t>
          </a:r>
          <a:r>
            <a:rPr lang="de-DE" sz="1200" kern="1200" dirty="0" err="1"/>
            <a:t>rescue</a:t>
          </a:r>
          <a:r>
            <a:rPr lang="de-DE" sz="1200" kern="1200" dirty="0"/>
            <a:t>, #</a:t>
          </a:r>
          <a:r>
            <a:rPr lang="de-DE" sz="1200" kern="1200" dirty="0" err="1"/>
            <a:t>reduceplastics</a:t>
          </a:r>
          <a:r>
            <a:rPr lang="de-DE" sz="1200" kern="1200" dirty="0"/>
            <a:t>, #</a:t>
          </a:r>
          <a:r>
            <a:rPr lang="de-DE" sz="1200" kern="1200" dirty="0" err="1"/>
            <a:t>noplastic</a:t>
          </a:r>
          <a:r>
            <a:rPr lang="de-DE" sz="1200" kern="1200" dirty="0"/>
            <a:t>, #</a:t>
          </a:r>
          <a:r>
            <a:rPr lang="de-DE" sz="1200" kern="1200" dirty="0" err="1"/>
            <a:t>campaign</a:t>
          </a:r>
          <a:r>
            <a:rPr lang="de-DE" sz="1200" kern="1200" dirty="0"/>
            <a:t>) zu teilen. </a:t>
          </a:r>
          <a:endParaRPr lang="en-US" sz="1200" kern="1200" dirty="0"/>
        </a:p>
      </dsp:txBody>
      <dsp:txXfrm>
        <a:off x="5636855" y="2844701"/>
        <a:ext cx="2288932" cy="13733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16479" y="1058197"/>
          <a:ext cx="487856" cy="4878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18928" y="1154105"/>
          <a:ext cx="282956" cy="2829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477620" y="717359"/>
          <a:ext cx="4223041" cy="115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b="1" kern="1200" cap="none" dirty="0">
              <a:latin typeface="Open Sans" panose="020B0606030504020204" pitchFamily="34" charset="0"/>
              <a:ea typeface="Open Sans" panose="020B0606030504020204" pitchFamily="34" charset="0"/>
              <a:cs typeface="Open Sans" panose="020B0606030504020204" pitchFamily="34" charset="0"/>
            </a:rPr>
            <a:t>Benötigte Materialien</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477620" y="717359"/>
        <a:ext cx="4223041" cy="1150282"/>
      </dsp:txXfrm>
    </dsp:sp>
    <dsp:sp modelId="{32D843BD-75C3-45BF-B983-FBCA7063C1A6}">
      <dsp:nvSpPr>
        <dsp:cNvPr id="0" name=""/>
        <dsp:cNvSpPr/>
      </dsp:nvSpPr>
      <dsp:spPr>
        <a:xfrm>
          <a:off x="722440" y="2975770"/>
          <a:ext cx="487856" cy="4878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24889" y="3078215"/>
          <a:ext cx="282956" cy="2829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550311" y="2794294"/>
          <a:ext cx="2421604" cy="1054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Zwei durchsichtige Plastikbecher
Ein Marker
Ein Behälter mit Essig
Ein Behälter mit Wasser
Ein Plastiklöffel
Plastikfreie Alternativen für die Aufbewahrung von Lebensmitteln und Getränken, z. B. Glas- oder Edelstahlbehälter</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0311" y="2794294"/>
        <a:ext cx="2421604" cy="1054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4EA37-0FE5-4F7C-A0B3-BC3EEF04B556}">
      <dsp:nvSpPr>
        <dsp:cNvPr id="0" name=""/>
        <dsp:cNvSpPr/>
      </dsp:nvSpPr>
      <dsp:spPr>
        <a:xfrm rot="5400000">
          <a:off x="-106665" y="10670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48926"/>
        <a:ext cx="497770" cy="213330"/>
      </dsp:txXfrm>
    </dsp:sp>
    <dsp:sp modelId="{4B5CB122-0160-404C-A376-A5E4249B609A}">
      <dsp:nvSpPr>
        <dsp:cNvPr id="0" name=""/>
        <dsp:cNvSpPr/>
      </dsp:nvSpPr>
      <dsp:spPr>
        <a:xfrm rot="5400000">
          <a:off x="3881399" y="-3383587"/>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Beschrifte einen Becher mit dem Marker mit "Plastik" und den anderen mit "Nicht-Plastik".</a:t>
          </a:r>
          <a:endParaRPr lang="en-US" sz="1200" kern="1200" dirty="0"/>
        </a:p>
      </dsp:txBody>
      <dsp:txXfrm rot="-5400000">
        <a:off x="497771" y="22604"/>
        <a:ext cx="7206909" cy="417089"/>
      </dsp:txXfrm>
    </dsp:sp>
    <dsp:sp modelId="{EFB474F7-3031-475C-9078-60CE33FD93DF}">
      <dsp:nvSpPr>
        <dsp:cNvPr id="0" name=""/>
        <dsp:cNvSpPr/>
      </dsp:nvSpPr>
      <dsp:spPr>
        <a:xfrm rot="5400000">
          <a:off x="-106665" y="74417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886396"/>
        <a:ext cx="497770" cy="213330"/>
      </dsp:txXfrm>
    </dsp:sp>
    <dsp:sp modelId="{20542866-A41E-4DFB-A52F-D39616D3F860}">
      <dsp:nvSpPr>
        <dsp:cNvPr id="0" name=""/>
        <dsp:cNvSpPr/>
      </dsp:nvSpPr>
      <dsp:spPr>
        <a:xfrm rot="5400000">
          <a:off x="3881399" y="-2746117"/>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Fülle jeden Becher entweder mit Essig (der säurehaltige Lebensmittel oder Getränke simulieren kann) oder mit Wasser.</a:t>
          </a:r>
          <a:endParaRPr lang="en-US" sz="1200" kern="1200" dirty="0"/>
        </a:p>
      </dsp:txBody>
      <dsp:txXfrm rot="-5400000">
        <a:off x="497771" y="660074"/>
        <a:ext cx="7206909" cy="417089"/>
      </dsp:txXfrm>
    </dsp:sp>
    <dsp:sp modelId="{ECD968E1-9CC8-4924-8458-BA047EC02437}">
      <dsp:nvSpPr>
        <dsp:cNvPr id="0" name=""/>
        <dsp:cNvSpPr/>
      </dsp:nvSpPr>
      <dsp:spPr>
        <a:xfrm rot="5400000">
          <a:off x="-106665" y="138164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1523867"/>
        <a:ext cx="497770" cy="213330"/>
      </dsp:txXfrm>
    </dsp:sp>
    <dsp:sp modelId="{65E58702-33D4-4485-8C98-DB97BA841E79}">
      <dsp:nvSpPr>
        <dsp:cNvPr id="0" name=""/>
        <dsp:cNvSpPr/>
      </dsp:nvSpPr>
      <dsp:spPr>
        <a:xfrm rot="5400000">
          <a:off x="3881399" y="-2108646"/>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Tauche den Plastiklöffel in den "Plastik"-Becher und lasse ihn dort einige Minuten lang liegen.</a:t>
          </a:r>
          <a:endParaRPr lang="en-US" sz="1200" kern="1200" dirty="0"/>
        </a:p>
      </dsp:txBody>
      <dsp:txXfrm rot="-5400000">
        <a:off x="497771" y="1297545"/>
        <a:ext cx="7206909" cy="417089"/>
      </dsp:txXfrm>
    </dsp:sp>
    <dsp:sp modelId="{265D2B3C-1850-4B5A-95CF-F18F5C3597F1}">
      <dsp:nvSpPr>
        <dsp:cNvPr id="0" name=""/>
        <dsp:cNvSpPr/>
      </dsp:nvSpPr>
      <dsp:spPr>
        <a:xfrm rot="5400000">
          <a:off x="-106665" y="201911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161337"/>
        <a:ext cx="497770" cy="213330"/>
      </dsp:txXfrm>
    </dsp:sp>
    <dsp:sp modelId="{394819BF-4E95-4DB9-99B7-8D84A1B7DBA0}">
      <dsp:nvSpPr>
        <dsp:cNvPr id="0" name=""/>
        <dsp:cNvSpPr/>
      </dsp:nvSpPr>
      <dsp:spPr>
        <a:xfrm rot="5400000">
          <a:off x="3881399" y="-1471176"/>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Nimm den Löffel heraus und beobachte, ob sich die Farbe oder die Klarheit der Flüssigkeit im "Plastik"-Becher verändert.</a:t>
          </a:r>
          <a:endParaRPr lang="en-US" sz="1200" kern="1200" dirty="0"/>
        </a:p>
      </dsp:txBody>
      <dsp:txXfrm rot="-5400000">
        <a:off x="497771" y="1935015"/>
        <a:ext cx="7206909" cy="417089"/>
      </dsp:txXfrm>
    </dsp:sp>
    <dsp:sp modelId="{7AC92C76-1913-4B81-8691-90B4816325E7}">
      <dsp:nvSpPr>
        <dsp:cNvPr id="0" name=""/>
        <dsp:cNvSpPr/>
      </dsp:nvSpPr>
      <dsp:spPr>
        <a:xfrm rot="5400000">
          <a:off x="-106665" y="265658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798808"/>
        <a:ext cx="497770" cy="213330"/>
      </dsp:txXfrm>
    </dsp:sp>
    <dsp:sp modelId="{825FBDF3-1FF2-4532-9854-79F06317EE6C}">
      <dsp:nvSpPr>
        <dsp:cNvPr id="0" name=""/>
        <dsp:cNvSpPr/>
      </dsp:nvSpPr>
      <dsp:spPr>
        <a:xfrm rot="5400000">
          <a:off x="3881399" y="-833705"/>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Besprich mit den Teilnehmenden, dass giftige Chemikalien aus Plastik mit der Zeit in Lebensmittel oder Getränke übergehen können, vor allem, wenn sie erhitzt werden oder mit sauren Substanzen in Kontakt kommen.</a:t>
          </a:r>
          <a:endParaRPr lang="en-US" sz="1200" kern="1200" dirty="0"/>
        </a:p>
      </dsp:txBody>
      <dsp:txXfrm rot="-5400000">
        <a:off x="497771" y="2572486"/>
        <a:ext cx="7206909" cy="417089"/>
      </dsp:txXfrm>
    </dsp:sp>
    <dsp:sp modelId="{F4E287EA-FABE-445F-AD8A-5946BCA67E36}">
      <dsp:nvSpPr>
        <dsp:cNvPr id="0" name=""/>
        <dsp:cNvSpPr/>
      </dsp:nvSpPr>
      <dsp:spPr>
        <a:xfrm rot="5400000">
          <a:off x="-106665" y="329405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3436278"/>
        <a:ext cx="497770" cy="213330"/>
      </dsp:txXfrm>
    </dsp:sp>
    <dsp:sp modelId="{221C5EFE-79D1-4D29-9191-C71A79CB71B1}">
      <dsp:nvSpPr>
        <dsp:cNvPr id="0" name=""/>
        <dsp:cNvSpPr/>
      </dsp:nvSpPr>
      <dsp:spPr>
        <a:xfrm rot="5400000">
          <a:off x="3881399" y="-196235"/>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Wiederhole das Experiment mit einem Behälter aus Nicht-Plastik, z. B. Glas oder Edelstahl, und vergleiche die Ergebnisse.</a:t>
          </a:r>
          <a:endParaRPr lang="en-US" sz="1200" kern="1200" dirty="0"/>
        </a:p>
      </dsp:txBody>
      <dsp:txXfrm rot="-5400000">
        <a:off x="497771" y="3209956"/>
        <a:ext cx="7206909" cy="417089"/>
      </dsp:txXfrm>
    </dsp:sp>
    <dsp:sp modelId="{F39C4A0D-BC2B-48AD-887F-90A814CE263D}">
      <dsp:nvSpPr>
        <dsp:cNvPr id="0" name=""/>
        <dsp:cNvSpPr/>
      </dsp:nvSpPr>
      <dsp:spPr>
        <a:xfrm rot="5400000">
          <a:off x="-106665" y="393152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073749"/>
        <a:ext cx="497770" cy="213330"/>
      </dsp:txXfrm>
    </dsp:sp>
    <dsp:sp modelId="{0A907C70-C5DD-458F-831E-934CAE689CC7}">
      <dsp:nvSpPr>
        <dsp:cNvPr id="0" name=""/>
        <dsp:cNvSpPr/>
      </dsp:nvSpPr>
      <dsp:spPr>
        <a:xfrm rot="5400000">
          <a:off x="3881399" y="441235"/>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Diskutiere mit den Gruppen, welche Auswirkungen diese giftigen Elemente auf die menschliche Gesundheit haben würden.</a:t>
          </a:r>
          <a:endParaRPr lang="en-US" sz="1200" kern="1200" dirty="0"/>
        </a:p>
      </dsp:txBody>
      <dsp:txXfrm rot="-5400000">
        <a:off x="497771" y="3847427"/>
        <a:ext cx="7206909" cy="417089"/>
      </dsp:txXfrm>
    </dsp:sp>
    <dsp:sp modelId="{B8423A1F-1820-4D4B-99B9-5B7CDFBDE576}">
      <dsp:nvSpPr>
        <dsp:cNvPr id="0" name=""/>
        <dsp:cNvSpPr/>
      </dsp:nvSpPr>
      <dsp:spPr>
        <a:xfrm rot="5400000">
          <a:off x="-106665" y="456899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711219"/>
        <a:ext cx="497770" cy="213330"/>
      </dsp:txXfrm>
    </dsp:sp>
    <dsp:sp modelId="{B9E04C93-8B8F-4A0B-B121-BCF6F9CE90AE}">
      <dsp:nvSpPr>
        <dsp:cNvPr id="0" name=""/>
        <dsp:cNvSpPr/>
      </dsp:nvSpPr>
      <dsp:spPr>
        <a:xfrm rot="5400000">
          <a:off x="3881399" y="1078705"/>
          <a:ext cx="462215" cy="72294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Stelle die tatsächlichen Auswirkungen von Kunststoffen auf den Menschen dar, indem du die relevanten Informationen aus dem Modul verwendest.</a:t>
          </a:r>
          <a:endParaRPr lang="en-US" sz="1200" kern="1200" dirty="0"/>
        </a:p>
      </dsp:txBody>
      <dsp:txXfrm rot="-5400000">
        <a:off x="497771" y="4484897"/>
        <a:ext cx="7206909" cy="4170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7A806-BB69-4A2F-85FD-215EC706F757}" type="datetimeFigureOut">
              <a:rPr lang="el-GR" smtClean="0"/>
              <a:t>29/9/2023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14305-B754-4E9D-B4CA-E6D915A02866}" type="slidenum">
              <a:rPr lang="el-GR" smtClean="0"/>
              <a:t>‹Nr.›</a:t>
            </a:fld>
            <a:endParaRPr lang="el-GR"/>
          </a:p>
        </p:txBody>
      </p:sp>
    </p:spTree>
    <p:extLst>
      <p:ext uri="{BB962C8B-B14F-4D97-AF65-F5344CB8AC3E}">
        <p14:creationId xmlns:p14="http://schemas.microsoft.com/office/powerpoint/2010/main" val="116963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2</a:t>
            </a:fld>
            <a:endParaRPr lang="el-GR"/>
          </a:p>
        </p:txBody>
      </p:sp>
    </p:spTree>
    <p:extLst>
      <p:ext uri="{BB962C8B-B14F-4D97-AF65-F5344CB8AC3E}">
        <p14:creationId xmlns:p14="http://schemas.microsoft.com/office/powerpoint/2010/main" val="31204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9</a:t>
            </a:fld>
            <a:endParaRPr lang="el-GR"/>
          </a:p>
        </p:txBody>
      </p:sp>
    </p:spTree>
    <p:extLst>
      <p:ext uri="{BB962C8B-B14F-4D97-AF65-F5344CB8AC3E}">
        <p14:creationId xmlns:p14="http://schemas.microsoft.com/office/powerpoint/2010/main" val="234262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13</a:t>
            </a:fld>
            <a:endParaRPr lang="el-GR"/>
          </a:p>
        </p:txBody>
      </p:sp>
    </p:spTree>
    <p:extLst>
      <p:ext uri="{BB962C8B-B14F-4D97-AF65-F5344CB8AC3E}">
        <p14:creationId xmlns:p14="http://schemas.microsoft.com/office/powerpoint/2010/main" val="228205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15</a:t>
            </a:fld>
            <a:endParaRPr lang="el-GR"/>
          </a:p>
        </p:txBody>
      </p:sp>
    </p:spTree>
    <p:extLst>
      <p:ext uri="{BB962C8B-B14F-4D97-AF65-F5344CB8AC3E}">
        <p14:creationId xmlns:p14="http://schemas.microsoft.com/office/powerpoint/2010/main" val="4652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16</a:t>
            </a:fld>
            <a:endParaRPr lang="el-GR"/>
          </a:p>
        </p:txBody>
      </p:sp>
    </p:spTree>
    <p:extLst>
      <p:ext uri="{BB962C8B-B14F-4D97-AF65-F5344CB8AC3E}">
        <p14:creationId xmlns:p14="http://schemas.microsoft.com/office/powerpoint/2010/main" val="59363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17</a:t>
            </a:fld>
            <a:endParaRPr lang="el-GR"/>
          </a:p>
        </p:txBody>
      </p:sp>
    </p:spTree>
    <p:extLst>
      <p:ext uri="{BB962C8B-B14F-4D97-AF65-F5344CB8AC3E}">
        <p14:creationId xmlns:p14="http://schemas.microsoft.com/office/powerpoint/2010/main" val="342613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‹Nr.›</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svg"/><Relationship Id="rId7" Type="http://schemas.openxmlformats.org/officeDocument/2006/relationships/diagramColors" Target="../diagrams/colors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2.pn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inhabitingtheanthropocene.com/2019/05/08/plastic-waste-part-1/" TargetMode="External"/><Relationship Id="rId5" Type="http://schemas.openxmlformats.org/officeDocument/2006/relationships/diagramData" Target="../diagrams/data7.xml"/><Relationship Id="rId10" Type="http://schemas.openxmlformats.org/officeDocument/2006/relationships/image" Target="../media/image24.jpeg"/><Relationship Id="rId4" Type="http://schemas.openxmlformats.org/officeDocument/2006/relationships/image" Target="../media/image23.sv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25.png"/><Relationship Id="rId7" Type="http://schemas.openxmlformats.org/officeDocument/2006/relationships/diagramData" Target="../diagrams/data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svg"/><Relationship Id="rId11" Type="http://schemas.microsoft.com/office/2007/relationships/diagramDrawing" Target="../diagrams/drawing8.xml"/><Relationship Id="rId5" Type="http://schemas.openxmlformats.org/officeDocument/2006/relationships/image" Target="../media/image27.png"/><Relationship Id="rId10" Type="http://schemas.openxmlformats.org/officeDocument/2006/relationships/diagramColors" Target="../diagrams/colors8.xml"/><Relationship Id="rId4" Type="http://schemas.openxmlformats.org/officeDocument/2006/relationships/image" Target="../media/image26.svg"/><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1.jpeg"/><Relationship Id="rId4" Type="http://schemas.openxmlformats.org/officeDocument/2006/relationships/diagramLayout" Target="../diagrams/layout9.xml"/><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1PlK9oGQvz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24193/subbchem.2021.01.10" TargetMode="External"/><Relationship Id="rId2" Type="http://schemas.openxmlformats.org/officeDocument/2006/relationships/hyperlink" Target="https://doi.org/10.3389/fenvs.2022.827289" TargetMode="External"/><Relationship Id="rId1" Type="http://schemas.openxmlformats.org/officeDocument/2006/relationships/slideLayout" Target="../slideLayouts/slideLayout2.xml"/><Relationship Id="rId6" Type="http://schemas.openxmlformats.org/officeDocument/2006/relationships/hyperlink" Target="https://doi.org/10.3390/nano11020496" TargetMode="External"/><Relationship Id="rId5" Type="http://schemas.openxmlformats.org/officeDocument/2006/relationships/hyperlink" Target="https://doi.org/10.1210/er.2011-1050" TargetMode="External"/><Relationship Id="rId4" Type="http://schemas.openxmlformats.org/officeDocument/2006/relationships/hyperlink" Target="https://doi.org/10.1016/j.scitotenv.2022.154875"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Plastic" TargetMode="External"/><Relationship Id="rId3" Type="http://schemas.openxmlformats.org/officeDocument/2006/relationships/hyperlink" Target="https://www.youtube.com/watch?v=1PlK9oGQvzA" TargetMode="External"/><Relationship Id="rId7" Type="http://schemas.openxmlformats.org/officeDocument/2006/relationships/hyperlink" Target="https://brusselsmorning.com/eus-plastic-strategy-at-risk-warn-eu-auditors/5423/" TargetMode="External"/><Relationship Id="rId2" Type="http://schemas.openxmlformats.org/officeDocument/2006/relationships/hyperlink" Target="https://myethicalchoice.com/en/journal/pollution/plastic-pollution-human-health/" TargetMode="External"/><Relationship Id="rId1" Type="http://schemas.openxmlformats.org/officeDocument/2006/relationships/slideLayout" Target="../slideLayouts/slideLayout2.xml"/><Relationship Id="rId6" Type="http://schemas.openxmlformats.org/officeDocument/2006/relationships/hyperlink" Target="https://www.missionsustainability.org/blog/microplastic-a-macro-problem" TargetMode="External"/><Relationship Id="rId5" Type="http://schemas.openxmlformats.org/officeDocument/2006/relationships/hyperlink" Target="https://www.ehn.org/plastic-pollution-regulations-2658964356.html" TargetMode="External"/><Relationship Id="rId10" Type="http://schemas.openxmlformats.org/officeDocument/2006/relationships/hyperlink" Target="https://www.specchemonline.com/echa-publishes-additives-inventory" TargetMode="External"/><Relationship Id="rId4" Type="http://schemas.openxmlformats.org/officeDocument/2006/relationships/hyperlink" Target="https://www.eca.europa.eu/Lists/ECADocuments/INRW20_04/INRW_Plastic_waste_EN.pdf" TargetMode="External"/><Relationship Id="rId9" Type="http://schemas.openxmlformats.org/officeDocument/2006/relationships/hyperlink" Target="https://www.dailymirror.lk/Medicine/Heres-how-plastic-could-affect-your-health/308-1814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hyperlink" Target="http://creativecommons.org/licenses/by/4.0/" TargetMode="External"/><Relationship Id="rId4" Type="http://schemas.openxmlformats.org/officeDocument/2006/relationships/image" Target="../media/image34.jp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096000" y="5057578"/>
            <a:ext cx="6096001" cy="944870"/>
          </a:xfrm>
        </p:spPr>
        <p:txBody>
          <a:bodyPr>
            <a:normAutofit/>
          </a:bodyPr>
          <a:lstStyle/>
          <a:p>
            <a:r>
              <a:rPr lang="de-DE" sz="2800" b="1" dirty="0">
                <a:solidFill>
                  <a:schemeClr val="bg1"/>
                </a:solidFill>
              </a:rPr>
              <a:t>Modul 2: Auswirkungen von Kunststoffen auf die menschliche Gesundheit</a:t>
            </a:r>
          </a:p>
        </p:txBody>
      </p:sp>
      <p:sp>
        <p:nvSpPr>
          <p:cNvPr id="21" name="TextBox 20">
            <a:extLst>
              <a:ext uri="{FF2B5EF4-FFF2-40B4-BE49-F238E27FC236}">
                <a16:creationId xmlns:a16="http://schemas.microsoft.com/office/drawing/2014/main" id="{345BA794-3805-A93C-EA21-4CB2F3328ED8}"/>
              </a:ext>
            </a:extLst>
          </p:cNvPr>
          <p:cNvSpPr txBox="1"/>
          <p:nvPr/>
        </p:nvSpPr>
        <p:spPr>
          <a:xfrm>
            <a:off x="6868258" y="3364366"/>
            <a:ext cx="4891538" cy="507831"/>
          </a:xfrm>
          <a:prstGeom prst="rect">
            <a:avLst/>
          </a:prstGeom>
          <a:noFill/>
        </p:spPr>
        <p:txBody>
          <a:bodyPr wrap="square" rtlCol="0">
            <a:spAutoFit/>
          </a:bodyPr>
          <a:lstStyle/>
          <a:p>
            <a:r>
              <a:rPr lang="en-US" sz="2700" b="1" dirty="0">
                <a:solidFill>
                  <a:srgbClr val="1D9B52"/>
                </a:solidFill>
              </a:rPr>
              <a:t>Raise your voice against plastic</a:t>
            </a:r>
            <a:endParaRPr lang="de-DE" sz="2700" dirty="0"/>
          </a:p>
        </p:txBody>
      </p:sp>
    </p:spTree>
    <p:extLst>
      <p:ext uri="{BB962C8B-B14F-4D97-AF65-F5344CB8AC3E}">
        <p14:creationId xmlns:p14="http://schemas.microsoft.com/office/powerpoint/2010/main" val="7461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EU's plastic strategy at risk, warn EU Auditors - BM">
            <a:extLst>
              <a:ext uri="{FF2B5EF4-FFF2-40B4-BE49-F238E27FC236}">
                <a16:creationId xmlns:a16="http://schemas.microsoft.com/office/drawing/2014/main" id="{D8F09BED-F6EF-D401-856D-7E905CFBC8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10" r="35795"/>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p:spPr>
      </p:pic>
      <p:sp useBgFill="1">
        <p:nvSpPr>
          <p:cNvPr id="43" name="Freeform: Shape 3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84491" y="400845"/>
            <a:ext cx="4836731" cy="1243584"/>
          </a:xfrm>
        </p:spPr>
        <p:txBody>
          <a:bodyPr vert="horz" lIns="91440" tIns="45720" rIns="91440" bIns="45720" rtlCol="0" anchor="ctr">
            <a:normAutofit/>
          </a:bodyPr>
          <a:lstStyle/>
          <a:p>
            <a:pPr>
              <a:spcAft>
                <a:spcPts val="600"/>
              </a:spcAft>
            </a:pPr>
            <a:r>
              <a:rPr lang="en-US" sz="2800" b="1" dirty="0">
                <a:effectLst/>
                <a:latin typeface="Open Sans" panose="020B0606030504020204" pitchFamily="34" charset="0"/>
                <a:ea typeface="Open Sans" panose="020B0606030504020204" pitchFamily="34" charset="0"/>
                <a:cs typeface="Open Sans" panose="020B0606030504020204" pitchFamily="34" charset="0"/>
              </a:rPr>
              <a:t>3.</a:t>
            </a:r>
            <a:r>
              <a:rPr lang="de-AT" sz="2800" dirty="0"/>
              <a:t> </a:t>
            </a:r>
            <a:r>
              <a:rPr lang="de-AT" sz="2800" b="1" dirty="0">
                <a:latin typeface="Open Sans" panose="020B0606030504020204" pitchFamily="34" charset="0"/>
                <a:ea typeface="Open Sans" panose="020B0606030504020204" pitchFamily="34" charset="0"/>
                <a:cs typeface="Open Sans" panose="020B0606030504020204" pitchFamily="34" charset="0"/>
              </a:rPr>
              <a:t>EU-Kunststoffstrategie</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437769" y="2472795"/>
            <a:ext cx="4983480" cy="44258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Laut einer Überprüfung des Europäischen Rechnungshofs (2020) wird vorgeschlagen, die Verwendung von absichtlich eingebrachtem Mikroplastik einzuschränken. Die vorgeschlagene Beschränkung würde synthetische Polymer-Mikropartikel, die kleiner als 5 mm sind, und faserähnliche Partikel, die kleiner als 15 mm sind, umfassen.</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Die Europäische Kommission hat Rechtsvorschriften zum Verbot von absichtlich zugesetztem Mikroplastik, insbesondere in Kosmetika, erlassen. </a:t>
            </a:r>
          </a:p>
          <a:p>
            <a:pPr>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Die EU-Kunststoffstrategie zielt darauf ab, die Art und Weise, wie Kunststoffprodukte hergestellt, verwendet und recycelt werden, zu verbessern, um ihre negativen Auswirkungen auf die Umwelt und die menschliche Gesundheit zu mindern. </a:t>
            </a:r>
          </a:p>
          <a:p>
            <a:pPr>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Im Rahmen des Green Deal wird angestrebt, bis 2030 55 % der Kunststoffverpackungsabfälle zu recyceln</a:t>
            </a:r>
            <a:r>
              <a:rPr lang="en-US" sz="1400" dirty="0">
                <a:effectLst/>
                <a:latin typeface="Open Sans" panose="020B0606030504020204" pitchFamily="34" charset="0"/>
                <a:ea typeface="Open Sans" panose="020B0606030504020204" pitchFamily="34" charset="0"/>
                <a:cs typeface="Open Sans" panose="020B0606030504020204" pitchFamily="34" charset="0"/>
              </a:rPr>
              <a:t>.</a:t>
            </a:r>
          </a:p>
          <a:p>
            <a:pPr marL="0" indent="0">
              <a:spcAft>
                <a:spcPts val="800"/>
              </a:spcAft>
              <a:buNone/>
            </a:pPr>
            <a:endParaRPr lang="en-US" sz="20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152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AT" dirty="0">
                <a:latin typeface="Open Sans" panose="020B0606030504020204" pitchFamily="34" charset="0"/>
                <a:ea typeface="Calibri" panose="020F0502020204030204" pitchFamily="34" charset="0"/>
                <a:cs typeface="Times New Roman" panose="02020603050405020304" pitchFamily="18" charset="0"/>
              </a:rPr>
              <a:t>Entwicklung einer </a:t>
            </a:r>
            <a:r>
              <a:rPr lang="de-AT" i="1" dirty="0">
                <a:latin typeface="Open Sans" panose="020B0606030504020204" pitchFamily="34" charset="0"/>
                <a:ea typeface="Calibri" panose="020F0502020204030204" pitchFamily="34" charset="0"/>
                <a:cs typeface="Times New Roman" panose="02020603050405020304" pitchFamily="18" charset="0"/>
              </a:rPr>
              <a:t>Kein Plastik - Kampagne</a:t>
            </a: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6789821" cy="546100"/>
          </a:xfrm>
        </p:spPr>
        <p:txBody>
          <a:bodyPr>
            <a:normAutofit/>
          </a:bodyPr>
          <a:lstStyle/>
          <a:p>
            <a:pPr>
              <a:spcAft>
                <a:spcPts val="600"/>
              </a:spcAft>
            </a:pPr>
            <a:r>
              <a:rPr lang="en-US" sz="2800" b="1" dirty="0" err="1">
                <a:effectLst/>
                <a:latin typeface="Open Sans" panose="020B0606030504020204" pitchFamily="34" charset="0"/>
                <a:ea typeface="Calibri" panose="020F0502020204030204" pitchFamily="34" charset="0"/>
                <a:cs typeface="Times New Roman" panose="02020603050405020304" pitchFamily="18" charset="0"/>
              </a:rPr>
              <a:t>Aktivität</a:t>
            </a:r>
            <a:r>
              <a:rPr lang="en-US" sz="2800" b="1" dirty="0">
                <a:effectLst/>
                <a:latin typeface="Open Sans" panose="020B0606030504020204" pitchFamily="34" charset="0"/>
                <a:ea typeface="Calibri" panose="020F0502020204030204" pitchFamily="34" charset="0"/>
                <a:cs typeface="Times New Roman" panose="02020603050405020304" pitchFamily="18" charset="0"/>
              </a:rPr>
              <a:t> 1:</a:t>
            </a:r>
            <a:endParaRPr lang="el-GR" sz="2800" i="1" dirty="0">
              <a:latin typeface="Open Sans" panose="020B060603050402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929802" y="1685551"/>
            <a:ext cx="5387502" cy="1611518"/>
          </a:xfrm>
        </p:spPr>
        <p:txBody>
          <a:bodyPr>
            <a:normAutofit lnSpcReduction="10000"/>
          </a:bodyPr>
          <a:lstStyle/>
          <a:p>
            <a:pPr marL="0" indent="0">
              <a:lnSpc>
                <a:spcPct val="150000"/>
              </a:lnSpc>
              <a:buNone/>
            </a:pPr>
            <a:r>
              <a:rPr lang="de-DE" sz="1800" i="1" dirty="0">
                <a:latin typeface="Open Sans" panose="020B0606030504020204" pitchFamily="34" charset="0"/>
                <a:ea typeface="Calibri" panose="020F0502020204030204" pitchFamily="34" charset="0"/>
              </a:rPr>
              <a:t>Ziel dieser Aktivität ist es, das Bewusstsein der </a:t>
            </a:r>
            <a:r>
              <a:rPr lang="de-DE" sz="1800" i="1" dirty="0" err="1">
                <a:latin typeface="Open Sans" panose="020B0606030504020204" pitchFamily="34" charset="0"/>
                <a:ea typeface="Calibri" panose="020F0502020204030204" pitchFamily="34" charset="0"/>
              </a:rPr>
              <a:t>Teilnehmer:innen</a:t>
            </a:r>
            <a:r>
              <a:rPr lang="de-DE" sz="1800" i="1" dirty="0">
                <a:latin typeface="Open Sans" panose="020B0606030504020204" pitchFamily="34" charset="0"/>
                <a:ea typeface="Calibri" panose="020F0502020204030204" pitchFamily="34" charset="0"/>
              </a:rPr>
              <a:t> für die schädlichen Auswirkungen der Verwendung von Plastik auf die menschliche Gesundheit zu schärfen. </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838200" y="3478184"/>
            <a:ext cx="5570706" cy="1709699"/>
          </a:xfrm>
          <a:prstGeom prst="rect">
            <a:avLst/>
          </a:prstGeom>
          <a:noFill/>
        </p:spPr>
        <p:txBody>
          <a:bodyPr wrap="square">
            <a:spAutoFit/>
          </a:bodyPr>
          <a:lstStyle/>
          <a:p>
            <a:pPr>
              <a:lnSpc>
                <a:spcPct val="150000"/>
              </a:lnSpc>
            </a:pPr>
            <a:r>
              <a:rPr lang="de-DE" i="1" dirty="0">
                <a:solidFill>
                  <a:srgbClr val="000000"/>
                </a:solidFill>
                <a:latin typeface="Open Sans" panose="020B0606030504020204" pitchFamily="34" charset="0"/>
                <a:ea typeface="Calibri" panose="020F0502020204030204" pitchFamily="34" charset="0"/>
              </a:rPr>
              <a:t>Durch Recherche werden die </a:t>
            </a:r>
            <a:r>
              <a:rPr lang="de-DE" i="1" dirty="0" err="1">
                <a:solidFill>
                  <a:srgbClr val="000000"/>
                </a:solidFill>
                <a:latin typeface="Open Sans" panose="020B0606030504020204" pitchFamily="34" charset="0"/>
                <a:ea typeface="Calibri" panose="020F0502020204030204" pitchFamily="34" charset="0"/>
              </a:rPr>
              <a:t>Teilnehmer:innen</a:t>
            </a:r>
            <a:r>
              <a:rPr lang="de-DE" i="1" dirty="0">
                <a:solidFill>
                  <a:srgbClr val="000000"/>
                </a:solidFill>
                <a:latin typeface="Open Sans" panose="020B0606030504020204" pitchFamily="34" charset="0"/>
                <a:ea typeface="Calibri" panose="020F0502020204030204" pitchFamily="34" charset="0"/>
              </a:rPr>
              <a:t>  in Gruppen die Auswirkungen von Mikroplastik auf die menschliche Gesundheit erforschen und ihre Erkenntnisse nutzen, um eine kurze Sensibilisierungskampagne zu entwerfen.</a:t>
            </a:r>
            <a:endParaRPr lang="el-GR" i="1" dirty="0"/>
          </a:p>
        </p:txBody>
      </p:sp>
      <p:pic>
        <p:nvPicPr>
          <p:cNvPr id="6" name="Γραφικό 5" descr="Γράφημα και Σημείωση χαρτιού με μολύβια">
            <a:extLst>
              <a:ext uri="{FF2B5EF4-FFF2-40B4-BE49-F238E27FC236}">
                <a16:creationId xmlns:a16="http://schemas.microsoft.com/office/drawing/2014/main" id="{BD990768-2609-EA6A-C44C-4A0CC0861FC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0510" y="708936"/>
            <a:ext cx="6858000" cy="6858000"/>
          </a:xfrm>
          <a:prstGeom prst="rect">
            <a:avLst/>
          </a:prstGeom>
        </p:spPr>
      </p:pic>
      <p:pic>
        <p:nvPicPr>
          <p:cNvPr id="7" name="Picture 10" descr="Κέντρο περίγραμμα">
            <a:extLst>
              <a:ext uri="{FF2B5EF4-FFF2-40B4-BE49-F238E27FC236}">
                <a16:creationId xmlns:a16="http://schemas.microsoft.com/office/drawing/2014/main" id="{C087E760-F4E8-9E4E-AB4E-6F8526BA12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360412" y="1655325"/>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 name="Textfeld 2"/>
          <p:cNvSpPr txBox="1"/>
          <p:nvPr/>
        </p:nvSpPr>
        <p:spPr>
          <a:xfrm>
            <a:off x="3320681" y="666676"/>
            <a:ext cx="5772286" cy="523220"/>
          </a:xfrm>
          <a:prstGeom prst="rect">
            <a:avLst/>
          </a:prstGeom>
          <a:noFill/>
        </p:spPr>
        <p:txBody>
          <a:bodyPr wrap="none" rtlCol="0">
            <a:spAutoFit/>
          </a:bodyPr>
          <a:lstStyle/>
          <a:p>
            <a:r>
              <a:rPr lang="de-AT" sz="2800" dirty="0">
                <a:solidFill>
                  <a:schemeClr val="accent4"/>
                </a:solidFill>
                <a:latin typeface="Open Sans" panose="020B0606030504020204" pitchFamily="34" charset="0"/>
                <a:ea typeface="Calibri" panose="020F0502020204030204" pitchFamily="34" charset="0"/>
                <a:cs typeface="Times New Roman" panose="02020603050405020304" pitchFamily="18" charset="0"/>
              </a:rPr>
              <a:t>Entwicklung einer </a:t>
            </a:r>
            <a:r>
              <a:rPr lang="de-AT" sz="2800" i="1" dirty="0">
                <a:solidFill>
                  <a:schemeClr val="accent4"/>
                </a:solidFill>
                <a:latin typeface="Open Sans" panose="020B0606030504020204" pitchFamily="34" charset="0"/>
                <a:ea typeface="Calibri" panose="020F0502020204030204" pitchFamily="34" charset="0"/>
                <a:cs typeface="Times New Roman" panose="02020603050405020304" pitchFamily="18" charset="0"/>
              </a:rPr>
              <a:t>Kein Plastik - Kampagne</a:t>
            </a:r>
            <a:endParaRPr lang="de-AT" sz="2800" dirty="0">
              <a:solidFill>
                <a:schemeClr val="accent4"/>
              </a:solidFill>
            </a:endParaRPr>
          </a:p>
        </p:txBody>
      </p:sp>
    </p:spTree>
    <p:extLst>
      <p:ext uri="{BB962C8B-B14F-4D97-AF65-F5344CB8AC3E}">
        <p14:creationId xmlns:p14="http://schemas.microsoft.com/office/powerpoint/2010/main" val="363109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Φορητός υπολογιστής με τηλέφωνο και αριθμομηχανή">
            <a:extLst>
              <a:ext uri="{FF2B5EF4-FFF2-40B4-BE49-F238E27FC236}">
                <a16:creationId xmlns:a16="http://schemas.microsoft.com/office/drawing/2014/main" id="{C8978429-F7DC-3839-CA7F-4456C48A6D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3" b="73"/>
          <a:stretch/>
        </p:blipFill>
        <p:spPr>
          <a:xfrm>
            <a:off x="7280367" y="2081465"/>
            <a:ext cx="5027476" cy="5020146"/>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Θέση περιεχομένου 4">
            <a:extLst>
              <a:ext uri="{FF2B5EF4-FFF2-40B4-BE49-F238E27FC236}">
                <a16:creationId xmlns:a16="http://schemas.microsoft.com/office/drawing/2014/main" id="{7F79443E-93C6-3F75-D0B3-C3DBBF48DF54}"/>
              </a:ext>
            </a:extLst>
          </p:cNvPr>
          <p:cNvGraphicFramePr>
            <a:graphicFrameLocks noGrp="1"/>
          </p:cNvGraphicFramePr>
          <p:nvPr>
            <p:ph idx="1"/>
            <p:extLst>
              <p:ext uri="{D42A27DB-BD31-4B8C-83A1-F6EECF244321}">
                <p14:modId xmlns:p14="http://schemas.microsoft.com/office/powerpoint/2010/main" val="3499016212"/>
              </p:ext>
            </p:extLst>
          </p:nvPr>
        </p:nvGraphicFramePr>
        <p:xfrm>
          <a:off x="783469" y="1246715"/>
          <a:ext cx="6852482" cy="4164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Τίτλος 1">
            <a:extLst>
              <a:ext uri="{FF2B5EF4-FFF2-40B4-BE49-F238E27FC236}">
                <a16:creationId xmlns:a16="http://schemas.microsoft.com/office/drawing/2014/main" id="{4F5252CD-F619-778F-3690-676FB2EB2D06}"/>
              </a:ext>
            </a:extLst>
          </p:cNvPr>
          <p:cNvSpPr txBox="1">
            <a:spLocks/>
          </p:cNvSpPr>
          <p:nvPr/>
        </p:nvSpPr>
        <p:spPr>
          <a:xfrm>
            <a:off x="860357" y="314574"/>
            <a:ext cx="7649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de-AT" sz="2800" i="1" dirty="0">
                <a:solidFill>
                  <a:schemeClr val="accent4"/>
                </a:solidFill>
                <a:latin typeface="Open Sans" panose="020B0606030504020204" pitchFamily="34" charset="0"/>
                <a:ea typeface="Calibri" panose="020F0502020204030204" pitchFamily="34" charset="0"/>
                <a:cs typeface="Times New Roman" panose="02020603050405020304" pitchFamily="18" charset="0"/>
              </a:rPr>
              <a:t>Kein Plastik - Kampagne</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50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Step-by-step </a:t>
            </a:r>
            <a:r>
              <a:rPr lang="en-US" sz="28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Anleitung</a:t>
            </a:r>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endPar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descr="Board Room">
            <a:extLst>
              <a:ext uri="{FF2B5EF4-FFF2-40B4-BE49-F238E27FC236}">
                <a16:creationId xmlns:a16="http://schemas.microsoft.com/office/drawing/2014/main" id="{E25B8D24-0EBE-695A-F90C-714CEFE6D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653" y="3502811"/>
            <a:ext cx="2452373" cy="2452373"/>
          </a:xfrm>
          <a:prstGeom prst="rect">
            <a:avLst/>
          </a:prstGeom>
        </p:spPr>
      </p:pic>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57" name="Θέση περιεχομένου 2">
            <a:extLst>
              <a:ext uri="{FF2B5EF4-FFF2-40B4-BE49-F238E27FC236}">
                <a16:creationId xmlns:a16="http://schemas.microsoft.com/office/drawing/2014/main" id="{570546E4-D66E-AED4-B083-D809BD2828FD}"/>
              </a:ext>
            </a:extLst>
          </p:cNvPr>
          <p:cNvGraphicFramePr>
            <a:graphicFrameLocks noGrp="1"/>
          </p:cNvGraphicFramePr>
          <p:nvPr>
            <p:ph idx="1"/>
            <p:extLst>
              <p:ext uri="{D42A27DB-BD31-4B8C-83A1-F6EECF244321}">
                <p14:modId xmlns:p14="http://schemas.microsoft.com/office/powerpoint/2010/main" val="3873056308"/>
              </p:ext>
            </p:extLst>
          </p:nvPr>
        </p:nvGraphicFramePr>
        <p:xfrm>
          <a:off x="172990" y="1357745"/>
          <a:ext cx="7931869" cy="51629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Εικόνα 19" descr="Εικόνα που περιέχει εξωτερικός χώρος/ύπαιθρος, σύννεφο, ουρανός, σκουπίδια&#10;&#10;Περιγραφή που δημιουργήθηκε αυτόματα">
            <a:extLst>
              <a:ext uri="{FF2B5EF4-FFF2-40B4-BE49-F238E27FC236}">
                <a16:creationId xmlns:a16="http://schemas.microsoft.com/office/drawing/2014/main" id="{B9679CEA-51E7-EE5F-8E29-8A8DB7FA3902}"/>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284191" y="646356"/>
            <a:ext cx="3253685" cy="2169123"/>
          </a:xfrm>
          <a:prstGeom prst="rect">
            <a:avLst/>
          </a:prstGeom>
        </p:spPr>
      </p:pic>
    </p:spTree>
    <p:extLst>
      <p:ext uri="{BB962C8B-B14F-4D97-AF65-F5344CB8AC3E}">
        <p14:creationId xmlns:p14="http://schemas.microsoft.com/office/powerpoint/2010/main" val="40064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8775074" cy="546100"/>
          </a:xfrm>
        </p:spPr>
        <p:txBody>
          <a:bodyPr>
            <a:noAutofit/>
          </a:bodyPr>
          <a:lstStyle/>
          <a:p>
            <a:pPr>
              <a:spcAft>
                <a:spcPts val="600"/>
              </a:spcAft>
            </a:pPr>
            <a:r>
              <a:rPr lang="de-DE" sz="2800" b="1" dirty="0">
                <a:effectLst/>
                <a:latin typeface="Open Sans" panose="020B0606030504020204" pitchFamily="34" charset="0"/>
                <a:ea typeface="Calibri" panose="020F0502020204030204" pitchFamily="34" charset="0"/>
                <a:cs typeface="Times New Roman" panose="02020603050405020304" pitchFamily="18" charset="0"/>
              </a:rPr>
              <a:t>Aktivität 2: </a:t>
            </a:r>
            <a:r>
              <a:rPr lang="de-DE" sz="2800" dirty="0">
                <a:solidFill>
                  <a:schemeClr val="accent4"/>
                </a:solidFill>
                <a:effectLst/>
                <a:latin typeface="Open Sans" panose="020B0606030504020204" pitchFamily="34" charset="0"/>
                <a:ea typeface="Calibri" panose="020F0502020204030204" pitchFamily="34" charset="0"/>
                <a:cs typeface="Times New Roman" panose="02020603050405020304" pitchFamily="18" charset="0"/>
              </a:rPr>
              <a:t>Experiment: Giftige Chemikalien in unserer Nahrung</a:t>
            </a:r>
            <a:endParaRPr lang="el-GR" sz="28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1047075" y="2623241"/>
            <a:ext cx="5387502" cy="1611518"/>
          </a:xfrm>
        </p:spPr>
        <p:txBody>
          <a:bodyPr>
            <a:normAutofit fontScale="85000" lnSpcReduction="10000"/>
          </a:bodyPr>
          <a:lstStyle/>
          <a:p>
            <a:pPr marL="0" indent="0">
              <a:lnSpc>
                <a:spcPct val="150000"/>
              </a:lnSpc>
              <a:buNone/>
            </a:pPr>
            <a:r>
              <a:rPr lang="de-DE" sz="1800" i="1" dirty="0">
                <a:effectLst/>
                <a:latin typeface="Open Sans" panose="020B0606030504020204" pitchFamily="34" charset="0"/>
                <a:ea typeface="Calibri" panose="020F0502020204030204" pitchFamily="34" charset="0"/>
              </a:rPr>
              <a:t>Ziel dieser Aktivität ist es, zu zeigen, dass giftige Chemikalien in Kunststoffen in Lebensmittel und Getränke übergehen können, sowie das Bewusstsein und Maßnahmen zur Reduzierung des Kunststoffverbrauchs zu fördern.</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Γραφικό 3" descr="Γράφημα και Σημείωση χαρτιού με μολύβια">
            <a:extLst>
              <a:ext uri="{FF2B5EF4-FFF2-40B4-BE49-F238E27FC236}">
                <a16:creationId xmlns:a16="http://schemas.microsoft.com/office/drawing/2014/main" id="{788FCC16-3114-E140-0EDC-ECA86BFF95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3377" y="701587"/>
            <a:ext cx="6858000" cy="6858000"/>
          </a:xfrm>
          <a:prstGeom prst="rect">
            <a:avLst/>
          </a:prstGeom>
        </p:spPr>
      </p:pic>
      <p:pic>
        <p:nvPicPr>
          <p:cNvPr id="6" name="Picture 10" descr="Κέντρο περίγραμμα">
            <a:extLst>
              <a:ext uri="{FF2B5EF4-FFF2-40B4-BE49-F238E27FC236}">
                <a16:creationId xmlns:a16="http://schemas.microsoft.com/office/drawing/2014/main" id="{4F6EAA4E-70D4-B846-60A6-9EF30D96D1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401315" y="2623241"/>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32624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Ψαλίδι, πένα και εργαλείο επισήμανσης">
            <a:extLst>
              <a:ext uri="{FF2B5EF4-FFF2-40B4-BE49-F238E27FC236}">
                <a16:creationId xmlns:a16="http://schemas.microsoft.com/office/drawing/2014/main" id="{C8978429-F7DC-3839-CA7F-4456C48A6DA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73" b="73"/>
          <a:stretch/>
        </p:blipFill>
        <p:spPr>
          <a:xfrm>
            <a:off x="8894888" y="4070034"/>
            <a:ext cx="2920117" cy="2915860"/>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10" descr="Δύο αλλά της χυμός">
            <a:extLst>
              <a:ext uri="{FF2B5EF4-FFF2-40B4-BE49-F238E27FC236}">
                <a16:creationId xmlns:a16="http://schemas.microsoft.com/office/drawing/2014/main" id="{C1EC89E3-EB14-0BC3-014F-63924425921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73" b="73"/>
          <a:stretch/>
        </p:blipFill>
        <p:spPr>
          <a:xfrm>
            <a:off x="7527495" y="1842610"/>
            <a:ext cx="2177307" cy="2174133"/>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graphicFrame>
        <p:nvGraphicFramePr>
          <p:cNvPr id="19" name="Θέση περιεχομένου 4">
            <a:extLst>
              <a:ext uri="{FF2B5EF4-FFF2-40B4-BE49-F238E27FC236}">
                <a16:creationId xmlns:a16="http://schemas.microsoft.com/office/drawing/2014/main" id="{50A8CC21-3C0F-F75C-A81A-07B2960E0583}"/>
              </a:ext>
            </a:extLst>
          </p:cNvPr>
          <p:cNvGraphicFramePr>
            <a:graphicFrameLocks/>
          </p:cNvGraphicFramePr>
          <p:nvPr>
            <p:extLst>
              <p:ext uri="{D42A27DB-BD31-4B8C-83A1-F6EECF244321}">
                <p14:modId xmlns:p14="http://schemas.microsoft.com/office/powerpoint/2010/main" val="979240707"/>
              </p:ext>
            </p:extLst>
          </p:nvPr>
        </p:nvGraphicFramePr>
        <p:xfrm>
          <a:off x="783469" y="1246715"/>
          <a:ext cx="6852482" cy="50874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Τίτλος 1">
            <a:extLst>
              <a:ext uri="{FF2B5EF4-FFF2-40B4-BE49-F238E27FC236}">
                <a16:creationId xmlns:a16="http://schemas.microsoft.com/office/drawing/2014/main" id="{04724132-6D70-6CF3-3931-3C7CC4297A69}"/>
              </a:ext>
            </a:extLst>
          </p:cNvPr>
          <p:cNvSpPr>
            <a:spLocks noGrp="1"/>
          </p:cNvSpPr>
          <p:nvPr>
            <p:ph type="title"/>
          </p:nvPr>
        </p:nvSpPr>
        <p:spPr>
          <a:xfrm>
            <a:off x="997577" y="701587"/>
            <a:ext cx="8775074" cy="546100"/>
          </a:xfrm>
        </p:spPr>
        <p:txBody>
          <a:bodyPr>
            <a:noAutofit/>
          </a:bodyPr>
          <a:lstStyle/>
          <a:p>
            <a:pPr>
              <a:spcAft>
                <a:spcPts val="600"/>
              </a:spcAft>
            </a:pPr>
            <a:r>
              <a:rPr lang="de-DE" sz="2800" b="1" dirty="0">
                <a:effectLst/>
                <a:latin typeface="Open Sans" panose="020B0606030504020204" pitchFamily="34" charset="0"/>
                <a:ea typeface="Calibri" panose="020F0502020204030204" pitchFamily="34" charset="0"/>
                <a:cs typeface="Times New Roman" panose="02020603050405020304" pitchFamily="18" charset="0"/>
              </a:rPr>
              <a:t>Aktivität 2: </a:t>
            </a:r>
            <a:r>
              <a:rPr lang="de-DE" sz="2800" dirty="0">
                <a:solidFill>
                  <a:schemeClr val="accent4"/>
                </a:solidFill>
                <a:effectLst/>
                <a:latin typeface="Open Sans" panose="020B0606030504020204" pitchFamily="34" charset="0"/>
                <a:ea typeface="Calibri" panose="020F0502020204030204" pitchFamily="34" charset="0"/>
                <a:cs typeface="Times New Roman" panose="02020603050405020304" pitchFamily="18" charset="0"/>
              </a:rPr>
              <a:t>Experiment: Giftige Chemikalien in unserer Nahrung</a:t>
            </a:r>
            <a:endParaRPr lang="el-GR" sz="28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396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Step-by-step </a:t>
            </a:r>
            <a:r>
              <a:rPr lang="en-US" sz="28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Anleitung</a:t>
            </a:r>
            <a:r>
              <a:rPr lang="en-US"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endPar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79" name="Θέση περιεχομένου 6">
            <a:extLst>
              <a:ext uri="{FF2B5EF4-FFF2-40B4-BE49-F238E27FC236}">
                <a16:creationId xmlns:a16="http://schemas.microsoft.com/office/drawing/2014/main" id="{6BD93A5D-C610-5AE7-5254-94BAE0EB941C}"/>
              </a:ext>
            </a:extLst>
          </p:cNvPr>
          <p:cNvGraphicFramePr>
            <a:graphicFrameLocks noGrp="1"/>
          </p:cNvGraphicFramePr>
          <p:nvPr>
            <p:ph idx="1"/>
            <p:extLst>
              <p:ext uri="{D42A27DB-BD31-4B8C-83A1-F6EECF244321}">
                <p14:modId xmlns:p14="http://schemas.microsoft.com/office/powerpoint/2010/main" val="836727597"/>
              </p:ext>
            </p:extLst>
          </p:nvPr>
        </p:nvGraphicFramePr>
        <p:xfrm>
          <a:off x="446513" y="1441427"/>
          <a:ext cx="7727243" cy="5173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Ορθογώνιο 8" descr="Αίθουσα τάξης">
            <a:extLst>
              <a:ext uri="{FF2B5EF4-FFF2-40B4-BE49-F238E27FC236}">
                <a16:creationId xmlns:a16="http://schemas.microsoft.com/office/drawing/2014/main" id="{C00007F8-B29C-6CC0-FD9A-A2012B361554}"/>
              </a:ext>
            </a:extLst>
          </p:cNvPr>
          <p:cNvSpPr/>
          <p:nvPr/>
        </p:nvSpPr>
        <p:spPr>
          <a:xfrm>
            <a:off x="8662894" y="3539905"/>
            <a:ext cx="2427601" cy="234469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pic>
        <p:nvPicPr>
          <p:cNvPr id="10" name="Picture 13">
            <a:extLst>
              <a:ext uri="{FF2B5EF4-FFF2-40B4-BE49-F238E27FC236}">
                <a16:creationId xmlns:a16="http://schemas.microsoft.com/office/drawing/2014/main" id="{ADA03F89-5487-9AF7-9C90-44E514CD88F4}"/>
              </a:ext>
            </a:extLst>
          </p:cNvPr>
          <p:cNvPicPr>
            <a:picLocks noChangeAspect="1"/>
          </p:cNvPicPr>
          <p:nvPr/>
        </p:nvPicPr>
        <p:blipFill rotWithShape="1">
          <a:blip r:embed="rId10"/>
          <a:srcRect l="28149" r="17850"/>
          <a:stretch/>
        </p:blipFill>
        <p:spPr>
          <a:xfrm>
            <a:off x="8614952" y="848956"/>
            <a:ext cx="2577971" cy="257797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60962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124799" y="707025"/>
            <a:ext cx="6789821" cy="546100"/>
          </a:xfrm>
        </p:spPr>
        <p:txBody>
          <a:bodyPr>
            <a:normAutofit/>
          </a:bodyPr>
          <a:lstStyle/>
          <a:p>
            <a:pPr>
              <a:spcAft>
                <a:spcPts val="600"/>
              </a:spcAft>
            </a:pPr>
            <a:r>
              <a:rPr lang="en-US" sz="2800" b="1" dirty="0" err="1">
                <a:latin typeface="Open Sans" panose="020B0606030504020204" pitchFamily="34" charset="0"/>
                <a:ea typeface="Open Sans" panose="020B0606030504020204" pitchFamily="34" charset="0"/>
                <a:cs typeface="Open Sans" panose="020B0606030504020204" pitchFamily="34" charset="0"/>
              </a:rPr>
              <a:t>Zusätzliche</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en-US" sz="2800" b="1" dirty="0" err="1">
                <a:latin typeface="Open Sans" panose="020B0606030504020204" pitchFamily="34" charset="0"/>
                <a:ea typeface="Open Sans" panose="020B0606030504020204" pitchFamily="34" charset="0"/>
                <a:cs typeface="Open Sans" panose="020B0606030504020204" pitchFamily="34" charset="0"/>
              </a:rPr>
              <a:t>Lernressourcen</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838200" y="1357873"/>
            <a:ext cx="5387502" cy="478227"/>
          </a:xfrm>
        </p:spPr>
        <p:txBody>
          <a:bodyPr>
            <a:normAutofit fontScale="77500" lnSpcReduction="20000"/>
          </a:bodyPr>
          <a:lstStyle/>
          <a:p>
            <a:pPr marL="0" indent="0">
              <a:lnSpc>
                <a:spcPct val="150000"/>
              </a:lnSpc>
              <a:buNone/>
            </a:pPr>
            <a:r>
              <a:rPr lang="en-US" sz="1800" b="1" dirty="0">
                <a:solidFill>
                  <a:srgbClr val="000000"/>
                </a:solidFill>
                <a:effectLst/>
                <a:latin typeface="Open Sans" panose="020B0606030504020204" pitchFamily="34" charset="0"/>
                <a:ea typeface="Calibri" panose="020F0502020204030204" pitchFamily="34" charset="0"/>
              </a:rPr>
              <a:t>R2.1 </a:t>
            </a:r>
            <a:r>
              <a:rPr lang="de-AT" sz="1800" b="1" dirty="0">
                <a:solidFill>
                  <a:srgbClr val="000000"/>
                </a:solidFill>
                <a:latin typeface="Open Sans" panose="020B0606030504020204" pitchFamily="34" charset="0"/>
                <a:ea typeface="Calibri" panose="020F0502020204030204" pitchFamily="34" charset="0"/>
              </a:rPr>
              <a:t>Wie gefährlich ist Mikroplastik? (Video auf Englisch)</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838200" y="2008895"/>
            <a:ext cx="10071226" cy="3376630"/>
          </a:xfrm>
          <a:prstGeom prst="rect">
            <a:avLst/>
          </a:prstGeom>
          <a:noFill/>
        </p:spPr>
        <p:txBody>
          <a:bodyPr wrap="square">
            <a:spAutoFit/>
          </a:bodyPr>
          <a:lstStyle/>
          <a:p>
            <a:pPr>
              <a:lnSpc>
                <a:spcPct val="150000"/>
              </a:lnSpc>
            </a:pPr>
            <a:r>
              <a:rPr lang="de-DE" sz="1600" dirty="0">
                <a:solidFill>
                  <a:srgbClr val="000000"/>
                </a:solidFill>
                <a:latin typeface="Open Sans" panose="020B0606030504020204" pitchFamily="34" charset="0"/>
                <a:ea typeface="Calibri" panose="020F0502020204030204" pitchFamily="34" charset="0"/>
              </a:rPr>
              <a:t>Eine DW-Videodokumentation, die auf YouTube veröffentlicht wurde und sich mit der Existenz von Mikroplastik in verschiedenen Umgebungen befasst, die für die wissenschaftliche Welt von Interesse sind. Der Dokumentarfilm folgt dem Forscher Christian </a:t>
            </a:r>
            <a:r>
              <a:rPr lang="de-DE" sz="1600" dirty="0" err="1">
                <a:solidFill>
                  <a:srgbClr val="000000"/>
                </a:solidFill>
                <a:latin typeface="Open Sans" panose="020B0606030504020204" pitchFamily="34" charset="0"/>
                <a:ea typeface="Calibri" panose="020F0502020204030204" pitchFamily="34" charset="0"/>
              </a:rPr>
              <a:t>Laforsch</a:t>
            </a:r>
            <a:r>
              <a:rPr lang="de-DE" sz="1600" dirty="0">
                <a:solidFill>
                  <a:srgbClr val="000000"/>
                </a:solidFill>
                <a:latin typeface="Open Sans" panose="020B0606030504020204" pitchFamily="34" charset="0"/>
                <a:ea typeface="Calibri" panose="020F0502020204030204" pitchFamily="34" charset="0"/>
              </a:rPr>
              <a:t>, der sich für die langfristigen Gefahren des Mikroplastiks interessiert. Zusammen mit seinem Team hat er sie mit eigens entwickelten Instrumenten aufgespürt, um ihr Gefährdungspotenzial für den Menschen und die Umwelt im Allgemeinen herauszufinden. </a:t>
            </a:r>
          </a:p>
          <a:p>
            <a:pPr>
              <a:lnSpc>
                <a:spcPct val="150000"/>
              </a:lnSpc>
            </a:pPr>
            <a:endParaRPr lang="de-DE" sz="1600" dirty="0">
              <a:solidFill>
                <a:srgbClr val="000000"/>
              </a:solidFill>
              <a:latin typeface="Open Sans" panose="020B0606030504020204" pitchFamily="34" charset="0"/>
              <a:ea typeface="Calibri" panose="020F0502020204030204" pitchFamily="34" charset="0"/>
            </a:endParaRPr>
          </a:p>
          <a:p>
            <a:pPr>
              <a:lnSpc>
                <a:spcPct val="150000"/>
              </a:lnSpc>
            </a:pPr>
            <a:r>
              <a:rPr lang="de-DE" sz="1600" dirty="0">
                <a:solidFill>
                  <a:srgbClr val="000000"/>
                </a:solidFill>
                <a:latin typeface="Open Sans" panose="020B0606030504020204" pitchFamily="34" charset="0"/>
                <a:ea typeface="Calibri" panose="020F0502020204030204" pitchFamily="34" charset="0"/>
              </a:rPr>
              <a:t>Neben dem Verständnis für das Problem des Mikroplastiks kann das Lernen über die möglichen Lösungen, die in dieser Ressource erörtert werden, den Lernenden die Werkzeuge an die Hand geben, die sie benötigen, um Maßnahmen gegen dieses dringende Umweltproblem zu ergreifen.</a:t>
            </a:r>
            <a:endParaRPr lang="el-GR" i="1" dirty="0"/>
          </a:p>
        </p:txBody>
      </p:sp>
      <p:pic>
        <p:nvPicPr>
          <p:cNvPr id="20" name="Picture 2" descr="Green Video Play Icon PNG Transparent Background, Free Download #8034 -  FreeIconsPNG">
            <a:extLst>
              <a:ext uri="{FF2B5EF4-FFF2-40B4-BE49-F238E27FC236}">
                <a16:creationId xmlns:a16="http://schemas.microsoft.com/office/drawing/2014/main" id="{886BA766-2F56-8425-616C-757CE6E6B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341" y="5631994"/>
            <a:ext cx="710284" cy="7102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384DDB-C9A7-F2D5-36D2-3ACD975D920D}"/>
              </a:ext>
            </a:extLst>
          </p:cNvPr>
          <p:cNvSpPr txBox="1"/>
          <p:nvPr/>
        </p:nvSpPr>
        <p:spPr>
          <a:xfrm>
            <a:off x="3787510" y="5817859"/>
            <a:ext cx="4876383" cy="338554"/>
          </a:xfrm>
          <a:prstGeom prst="rect">
            <a:avLst/>
          </a:prstGeom>
          <a:noFill/>
        </p:spPr>
        <p:txBody>
          <a:bodyPr wrap="square">
            <a:spAutoFit/>
          </a:bodyPr>
          <a:lstStyle/>
          <a:p>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www</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youtube</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com</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watch</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v</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=1</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PlK</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9</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oGQvzA</a:t>
            </a:r>
            <a:r>
              <a:rPr lang="en-US" sz="1600" dirty="0">
                <a:solidFill>
                  <a:srgbClr val="000000"/>
                </a:solidFill>
                <a:effectLst/>
                <a:latin typeface="Open Sans" panose="020B0606030504020204" pitchFamily="34" charset="0"/>
                <a:ea typeface="Calibri" panose="020F0502020204030204" pitchFamily="34" charset="0"/>
              </a:rPr>
              <a:t> </a:t>
            </a:r>
            <a:endParaRPr lang="el-GR" sz="1600" dirty="0"/>
          </a:p>
        </p:txBody>
      </p:sp>
    </p:spTree>
    <p:extLst>
      <p:ext uri="{BB962C8B-B14F-4D97-AF65-F5344CB8AC3E}">
        <p14:creationId xmlns:p14="http://schemas.microsoft.com/office/powerpoint/2010/main" val="386031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3811"/>
            <a:ext cx="11083159" cy="5484189"/>
          </a:xfrm>
        </p:spPr>
        <p:txBody>
          <a:bodyPr>
            <a:normAutofit fontScale="32500" lnSpcReduction="20000"/>
          </a:bodyPr>
          <a:lstStyle/>
          <a:p>
            <a:pPr marL="0" indent="0">
              <a:lnSpc>
                <a:spcPct val="115000"/>
              </a:lnSpc>
              <a:spcAft>
                <a:spcPts val="600"/>
              </a:spcAft>
              <a:buNone/>
            </a:pPr>
            <a:r>
              <a:rPr lang="en-US" sz="4000" b="1" dirty="0">
                <a:effectLst/>
                <a:latin typeface="Open Sans" panose="020B0606030504020204" pitchFamily="34" charset="0"/>
                <a:ea typeface="Calibri" panose="020F0502020204030204" pitchFamily="34" charset="0"/>
                <a:cs typeface="Times New Roman" panose="02020603050405020304" pitchFamily="18" charset="0"/>
              </a:rPr>
              <a:t>References</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Al Mamun, A.,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Prasetya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A. E., Dewi, I. R., &amp; Ahmad, M. (2023). Microplastics in human food chains: Food becoming a threat to health safety.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858</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159834.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Bhuyan</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Md. S. (2022). Effects of microplastics on fish and in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Frontiers in Environmental Science, 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https://doi.org/10.3389/fenvs.2022.827289</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Ferahtia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Halilat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 T.,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Mimeche</a:t>
            </a:r>
            <a:r>
              <a:rPr lang="en-US" sz="4000" dirty="0">
                <a:effectLst/>
                <a:latin typeface="Open Sans" panose="020B0606030504020204" pitchFamily="34" charset="0"/>
                <a:ea typeface="Calibri" panose="020F0502020204030204" pitchFamily="34" charset="0"/>
                <a:cs typeface="Times New Roman" panose="02020603050405020304" pitchFamily="18" charset="0"/>
              </a:rPr>
              <a:t>, F., &amp;amp;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Bensaci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 (2021). Surface Water Quality Assessment in semi-arid region (El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Hodna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watershed, Algeria) based on Water Quality Index (WQI).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Studia Universitatis </a:t>
            </a:r>
            <a:r>
              <a:rPr lang="en-US" sz="4000" i="1" dirty="0" err="1">
                <a:effectLst/>
                <a:latin typeface="Open Sans" panose="020B0606030504020204" pitchFamily="34" charset="0"/>
                <a:ea typeface="Calibri" panose="020F0502020204030204" pitchFamily="34" charset="0"/>
                <a:cs typeface="Times New Roman" panose="02020603050405020304" pitchFamily="18" charset="0"/>
              </a:rPr>
              <a:t>Babeș-Bolyai</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err="1">
                <a:effectLst/>
                <a:latin typeface="Open Sans" panose="020B0606030504020204" pitchFamily="34" charset="0"/>
                <a:ea typeface="Calibri" panose="020F0502020204030204" pitchFamily="34" charset="0"/>
                <a:cs typeface="Times New Roman" panose="02020603050405020304" pitchFamily="18" charset="0"/>
              </a:rPr>
              <a:t>Chemia</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 66</a:t>
            </a:r>
            <a:r>
              <a:rPr lang="en-US" sz="4000" dirty="0">
                <a:effectLst/>
                <a:latin typeface="Open Sans" panose="020B0606030504020204" pitchFamily="34" charset="0"/>
                <a:ea typeface="Calibri" panose="020F0502020204030204" pitchFamily="34" charset="0"/>
                <a:cs typeface="Times New Roman" panose="02020603050405020304" pitchFamily="18" charset="0"/>
              </a:rPr>
              <a:t>(1), 127–142.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https://doi.org/10.24193/subbchem.2021.01.10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Klein, J. R., Beaman, J., Kirkbride, K. P., Patten, C., &amp; Burke da Silva, K. (2022). Microplastics in intertidal water of South Australia and the mussel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mytilus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spp.; the contrasting effect of population on concentration.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831</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154875.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https://doi.org/10.1016/j.scitotenv.2022.154875</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Thompson, R. C., Moore, C. J.,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Vom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Saal, F. S., &amp; Swan, S. H. (2009). Plastics, the environment and human health: current consensus and future trends.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Philosophical transactions of the royal society B: biological sciences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364</a:t>
            </a:r>
            <a:r>
              <a:rPr lang="en-US" sz="4000" dirty="0">
                <a:effectLst/>
                <a:latin typeface="Open Sans" panose="020B0606030504020204" pitchFamily="34" charset="0"/>
                <a:ea typeface="Calibri" panose="020F0502020204030204" pitchFamily="34" charset="0"/>
                <a:cs typeface="Times New Roman" panose="02020603050405020304" pitchFamily="18" charset="0"/>
              </a:rPr>
              <a:t>(1526), 2153-2166.</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Vandenberg, L. N.,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Colborn</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Hayes, T. B.,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Heindel</a:t>
            </a:r>
            <a:r>
              <a:rPr lang="en-US" sz="4000" dirty="0">
                <a:effectLst/>
                <a:latin typeface="Open Sans" panose="020B0606030504020204" pitchFamily="34" charset="0"/>
                <a:ea typeface="Calibri" panose="020F0502020204030204" pitchFamily="34" charset="0"/>
                <a:cs typeface="Times New Roman" panose="02020603050405020304" pitchFamily="18" charset="0"/>
              </a:rPr>
              <a:t>, J. J., Jacobs, D. R., Lee, D.-H.,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Shioda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Soto, A. M.,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vom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Saal, F. S.,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Welshons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W. V., Zoeller, R. T., &amp; Myers, J. P. (2012). Hormones and endocrine-disrupting chemicals: Low-dose effects and nonmonotonic dose responses.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Endocrine Reviews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33</a:t>
            </a:r>
            <a:r>
              <a:rPr lang="en-US" sz="4000" dirty="0">
                <a:effectLst/>
                <a:latin typeface="Open Sans" panose="020B0606030504020204" pitchFamily="34" charset="0"/>
                <a:ea typeface="Calibri" panose="020F0502020204030204" pitchFamily="34" charset="0"/>
                <a:cs typeface="Times New Roman" panose="02020603050405020304" pitchFamily="18" charset="0"/>
              </a:rPr>
              <a:t>(3), 378–455.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https://doi.org/10.1210/er.2011-1050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Wright, S. L., &amp; Kelly, F. J. (2017). Plastic and human health: A micro issue?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Environmental Science &amp; Technology, 51</a:t>
            </a:r>
            <a:r>
              <a:rPr lang="en-US" sz="4000" dirty="0">
                <a:effectLst/>
                <a:latin typeface="Open Sans" panose="020B0606030504020204" pitchFamily="34" charset="0"/>
                <a:ea typeface="Calibri" panose="020F0502020204030204" pitchFamily="34" charset="0"/>
                <a:cs typeface="Times New Roman" panose="02020603050405020304" pitchFamily="18" charset="0"/>
              </a:rPr>
              <a:t>(12), 6634–6647. https://doi.org/10.1021/acs.est.7b00423</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Yee, M. S.-L., Hii, L.-W.,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Looi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C. K., Lim, W.-M., Wong, S.-F., Kok, Y.-Y., Tan, B.-K., Wong, C.-Y., &amp; Leong, C.-O. (2021). Impact of microplastics and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nanoplastics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on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Nanomaterials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11</a:t>
            </a:r>
            <a:r>
              <a:rPr lang="en-US" sz="4000" dirty="0">
                <a:effectLst/>
                <a:latin typeface="Open Sans" panose="020B0606030504020204" pitchFamily="34" charset="0"/>
                <a:ea typeface="Calibri" panose="020F0502020204030204" pitchFamily="34" charset="0"/>
                <a:cs typeface="Times New Roman" panose="02020603050405020304" pitchFamily="18" charset="0"/>
              </a:rPr>
              <a:t>(2), 496.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https://doi.org/10.3390/nano11020496</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421063A-457A-667C-B15E-9FD8B6FB7028}"/>
              </a:ext>
            </a:extLst>
          </p:cNvPr>
          <p:cNvSpPr>
            <a:spLocks noGrp="1"/>
          </p:cNvSpPr>
          <p:nvPr>
            <p:ph type="title"/>
          </p:nvPr>
        </p:nvSpPr>
        <p:spPr>
          <a:xfrm>
            <a:off x="1058796" y="731520"/>
            <a:ext cx="5676981" cy="418338"/>
          </a:xfrm>
        </p:spPr>
        <p:txBody>
          <a:bodyPr anchor="b">
            <a:noAutofit/>
          </a:bodyPr>
          <a:lstStyle/>
          <a:p>
            <a:r>
              <a:rPr lang="en-US" sz="3000" b="1" dirty="0" err="1">
                <a:latin typeface="Open Sans" panose="020B0606030504020204" pitchFamily="34" charset="0"/>
                <a:ea typeface="Open Sans" panose="020B0606030504020204" pitchFamily="34" charset="0"/>
                <a:cs typeface="Open Sans" panose="020B0606030504020204" pitchFamily="34" charset="0"/>
              </a:rPr>
              <a:t>Quellen</a:t>
            </a:r>
            <a:r>
              <a:rPr lang="en-US" sz="3000" b="1" dirty="0">
                <a:latin typeface="Open Sans" panose="020B0606030504020204" pitchFamily="34" charset="0"/>
                <a:ea typeface="Open Sans" panose="020B0606030504020204" pitchFamily="34" charset="0"/>
                <a:cs typeface="Open Sans" panose="020B0606030504020204" pitchFamily="34" charset="0"/>
              </a:rPr>
              <a:t> und </a:t>
            </a:r>
            <a:r>
              <a:rPr lang="en-US" sz="3000" b="1" dirty="0" err="1">
                <a:latin typeface="Open Sans" panose="020B0606030504020204" pitchFamily="34" charset="0"/>
                <a:ea typeface="Open Sans" panose="020B0606030504020204" pitchFamily="34" charset="0"/>
                <a:cs typeface="Open Sans" panose="020B0606030504020204" pitchFamily="34" charset="0"/>
              </a:rPr>
              <a:t>Verweise</a:t>
            </a:r>
            <a:endParaRPr lang="el-GR"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777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2120"/>
            <a:ext cx="11083159" cy="5484189"/>
          </a:xfrm>
        </p:spPr>
        <p:txBody>
          <a:bodyPr>
            <a:normAutofit fontScale="32500" lnSpcReduction="20000"/>
          </a:bodyPr>
          <a:lstStyle/>
          <a:p>
            <a:pPr marL="0" indent="0">
              <a:lnSpc>
                <a:spcPct val="115000"/>
              </a:lnSpc>
              <a:spcAft>
                <a:spcPts val="600"/>
              </a:spcAft>
              <a:buNone/>
            </a:pPr>
            <a:r>
              <a:rPr lang="en-US" sz="4000" b="1" dirty="0">
                <a:effectLst/>
                <a:latin typeface="Open Sans" panose="020B0606030504020204" pitchFamily="34" charset="0"/>
                <a:ea typeface="Calibri" panose="020F0502020204030204" pitchFamily="34" charset="0"/>
                <a:cs typeface="Times New Roman" panose="02020603050405020304" pitchFamily="18" charset="0"/>
              </a:rPr>
              <a:t>Sitography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Chang, M. (2020, November 27).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The effects of plastic pollution on human 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Ethical Choice | For Sustainable Future.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https://myethicalchoice.com/en/journal/pollution/plastic-pollution-human-health/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DW Documentary (2022, November 1).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How dangerous are microplastics?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[Video]. YouTube.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https://www.youtube.com/watch?v=1PlK9oGQvzA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ECA Press (2020, October 6). Plastic packaging waste: Eu needs to boost recycling to achieve ambitions.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https://www.eca.europa.eu/Lists/ECADocuments/INRW20_04/INRW_Plastic_waste_EN.pdf</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EHN (2023, January 3).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Pete Myers to address US Senate Committee on the dangers of 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EHN.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https://www.ehn.org/plastic-pollution-regulations-2658964356.html</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Hincks, A. T. (2022, August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Microplastics:  a macro problem of our daily lives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Mission Sustainability.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https://www.missionsustainability.org/blog/microplastic-a-macro-problem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Pacheco, M. (2020, October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EU’s plastic strategy at risk, warn EU Auditors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Brussels Morning Newspaper.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https://brusselsmorning.com/eus-plastic-strategy-at-risk-warn-eu-auditors/5423/</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Plastic (2023, May 12). In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Wikipedia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https://en.wikipedia.org/wiki/Plastic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Sewwandi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 L. (2020, January 17).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Here’s how plastic could affect your health - medicine: Daily mirror. Medicine</a:t>
            </a:r>
            <a:r>
              <a:rPr lang="en-US" sz="4000" dirty="0">
                <a:effectLst/>
                <a:latin typeface="Open Sans" panose="020B0606030504020204" pitchFamily="34" charset="0"/>
                <a:ea typeface="Calibri" panose="020F0502020204030204" pitchFamily="34" charset="0"/>
                <a:cs typeface="Times New Roman" panose="02020603050405020304" pitchFamily="18" charset="0"/>
              </a:rPr>
              <a:t> | Daily Mirror.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https://www.dailymirror.lk/Medicine/Heres-how-plastic-could-affect-your-health/308-181404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dirty="0" err="1">
                <a:effectLst/>
                <a:latin typeface="Open Sans" panose="020B0606030504020204" pitchFamily="34" charset="0"/>
                <a:ea typeface="Calibri" panose="020F0502020204030204" pitchFamily="34" charset="0"/>
              </a:rPr>
              <a:t>Warmington</a:t>
            </a:r>
            <a:r>
              <a:rPr lang="en-US" sz="4000" dirty="0">
                <a:effectLst/>
                <a:latin typeface="Open Sans" panose="020B0606030504020204" pitchFamily="34" charset="0"/>
                <a:ea typeface="Calibri" panose="020F0502020204030204" pitchFamily="34" charset="0"/>
              </a:rPr>
              <a:t>, A. (2019, March 4). </a:t>
            </a:r>
            <a:r>
              <a:rPr lang="en-US" sz="4000" i="1" dirty="0">
                <a:effectLst/>
                <a:latin typeface="Open Sans" panose="020B0606030504020204" pitchFamily="34" charset="0"/>
                <a:ea typeface="Calibri" panose="020F0502020204030204" pitchFamily="34" charset="0"/>
              </a:rPr>
              <a:t>ECHA publishes Additives Inventory.</a:t>
            </a:r>
            <a:r>
              <a:rPr lang="en-US" sz="4000" dirty="0">
                <a:effectLst/>
                <a:latin typeface="Open Sans" panose="020B0606030504020204" pitchFamily="34" charset="0"/>
                <a:ea typeface="Calibri" panose="020F0502020204030204" pitchFamily="34" charset="0"/>
              </a:rPr>
              <a:t> </a:t>
            </a:r>
            <a:r>
              <a:rPr lang="en-US" sz="4000" dirty="0" err="1">
                <a:effectLst/>
                <a:latin typeface="Open Sans" panose="020B0606030504020204" pitchFamily="34" charset="0"/>
                <a:ea typeface="Calibri" panose="020F0502020204030204" pitchFamily="34" charset="0"/>
              </a:rPr>
              <a:t>Speciality</a:t>
            </a:r>
            <a:r>
              <a:rPr lang="en-US" sz="4000" dirty="0">
                <a:effectLst/>
                <a:latin typeface="Open Sans" panose="020B0606030504020204" pitchFamily="34" charset="0"/>
                <a:ea typeface="Calibri" panose="020F0502020204030204" pitchFamily="34" charset="0"/>
              </a:rPr>
              <a:t> Chemicals Magazine.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10"/>
              </a:rPr>
              <a:t>https://www.specchemonline.com/echa-publishes-additives-inventory</a:t>
            </a:r>
            <a:r>
              <a:rPr lang="en-US" sz="4000" dirty="0">
                <a:effectLst/>
                <a:latin typeface="Open Sans" panose="020B0606030504020204" pitchFamily="34" charset="0"/>
                <a:ea typeface="Calibri" panose="020F0502020204030204" pitchFamily="34" charset="0"/>
              </a:rPr>
              <a:t> </a:t>
            </a:r>
            <a:endParaRPr lang="es-E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421063A-457A-667C-B15E-9FD8B6FB7028}"/>
              </a:ext>
            </a:extLst>
          </p:cNvPr>
          <p:cNvSpPr>
            <a:spLocks noGrp="1"/>
          </p:cNvSpPr>
          <p:nvPr>
            <p:ph type="title"/>
          </p:nvPr>
        </p:nvSpPr>
        <p:spPr>
          <a:xfrm>
            <a:off x="1058796" y="707025"/>
            <a:ext cx="5414431" cy="418338"/>
          </a:xfrm>
        </p:spPr>
        <p:txBody>
          <a:bodyPr anchor="b">
            <a:noAutofit/>
          </a:bodyPr>
          <a:lstStyle/>
          <a:p>
            <a:r>
              <a:rPr lang="en-US" sz="3000" b="1" dirty="0" err="1">
                <a:latin typeface="Open Sans" panose="020B0606030504020204" pitchFamily="34" charset="0"/>
                <a:ea typeface="Open Sans" panose="020B0606030504020204" pitchFamily="34" charset="0"/>
                <a:cs typeface="Open Sans" panose="020B0606030504020204" pitchFamily="34" charset="0"/>
              </a:rPr>
              <a:t>Quellen</a:t>
            </a:r>
            <a:r>
              <a:rPr lang="en-US" sz="3000" b="1" dirty="0">
                <a:latin typeface="Open Sans" panose="020B0606030504020204" pitchFamily="34" charset="0"/>
                <a:ea typeface="Open Sans" panose="020B0606030504020204" pitchFamily="34" charset="0"/>
                <a:cs typeface="Open Sans" panose="020B0606030504020204" pitchFamily="34" charset="0"/>
              </a:rPr>
              <a:t> und </a:t>
            </a:r>
            <a:r>
              <a:rPr lang="en-US" sz="3000" b="1" dirty="0" err="1">
                <a:latin typeface="Open Sans" panose="020B0606030504020204" pitchFamily="34" charset="0"/>
                <a:ea typeface="Open Sans" panose="020B0606030504020204" pitchFamily="34" charset="0"/>
                <a:cs typeface="Open Sans" panose="020B0606030504020204" pitchFamily="34" charset="0"/>
              </a:rPr>
              <a:t>Verweise</a:t>
            </a:r>
            <a:endParaRPr lang="el-GR"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36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6" y="731520"/>
            <a:ext cx="4753219" cy="418338"/>
          </a:xfrm>
        </p:spPr>
        <p:txBody>
          <a:bodyPr anchor="b">
            <a:normAutofit fontScale="90000"/>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Kurze</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en-US" sz="2800" b="1" dirty="0" err="1">
                <a:latin typeface="Open Sans" panose="020B0606030504020204" pitchFamily="34" charset="0"/>
                <a:ea typeface="Open Sans" panose="020B0606030504020204" pitchFamily="34" charset="0"/>
                <a:cs typeface="Open Sans" panose="020B0606030504020204" pitchFamily="34" charset="0"/>
              </a:rPr>
              <a:t>Einführung</a:t>
            </a:r>
            <a:r>
              <a:rPr lang="en-US" sz="2800" b="1" dirty="0">
                <a:latin typeface="Open Sans" panose="020B0606030504020204" pitchFamily="34" charset="0"/>
                <a:ea typeface="Open Sans" panose="020B0606030504020204" pitchFamily="34" charset="0"/>
                <a:cs typeface="Open Sans" panose="020B0606030504020204" pitchFamily="34" charset="0"/>
              </a:rPr>
              <a:t> in das </a:t>
            </a:r>
            <a:r>
              <a:rPr lang="en-US" sz="2800" b="1" dirty="0" err="1">
                <a:latin typeface="Open Sans" panose="020B0606030504020204" pitchFamily="34" charset="0"/>
                <a:ea typeface="Open Sans" panose="020B0606030504020204" pitchFamily="34" charset="0"/>
                <a:cs typeface="Open Sans" panose="020B0606030504020204" pitchFamily="34" charset="0"/>
              </a:rPr>
              <a:t>Modul</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058796" y="2633933"/>
            <a:ext cx="9680739" cy="4205769"/>
          </a:xfrm>
        </p:spPr>
        <p:txBody>
          <a:bodyPr anchor="t">
            <a:normAutofit fontScale="32500" lnSpcReduction="20000"/>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4300" b="1" dirty="0" err="1">
                <a:latin typeface="Open Sans" panose="020B0606030504020204" pitchFamily="34" charset="0"/>
                <a:ea typeface="Open Sans" panose="020B0606030504020204" pitchFamily="34" charset="0"/>
                <a:cs typeface="Open Sans" panose="020B0606030504020204" pitchFamily="34" charset="0"/>
              </a:rPr>
              <a:t>Lernziele</a:t>
            </a:r>
            <a:endParaRPr lang="en-US" sz="43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Erklärung der durch Plastik verursachten Schäden für die menschliche Gesundheit und die Umwelt.</a:t>
            </a:r>
          </a:p>
          <a:p>
            <a:pPr marL="342900" lvl="0" indent="-342900">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Identifizierung der Gesundheitsprobleme im Zusammenhang mit dem Plastikkonsum.</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Identifizierung von EU-Strategien zur Reduzierung des individuellen Plastikkonsums.</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4300" b="1" dirty="0" err="1">
                <a:latin typeface="Open Sans" panose="020B0606030504020204" pitchFamily="34" charset="0"/>
                <a:ea typeface="Open Sans" panose="020B0606030504020204" pitchFamily="34" charset="0"/>
                <a:cs typeface="Open Sans" panose="020B0606030504020204" pitchFamily="34" charset="0"/>
              </a:rPr>
              <a:t>Lernergebnisse</a:t>
            </a:r>
            <a:endParaRPr lang="en-US" sz="43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20000"/>
              </a:lnSpc>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Verstehen der Auswirkungen des Plastikgebrauchs auf die menschliche Gesundheit, einschließlich der Auswirkungen auf die Fruchtbarkeit, das Fortpflanzungssystem und endokrine Störungen</a:t>
            </a:r>
          </a:p>
          <a:p>
            <a:pPr marL="342900" lvl="0" indent="-342900">
              <a:lnSpc>
                <a:spcPct val="120000"/>
              </a:lnSpc>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Beschreibung der verschiedenen Quellen der Kunststoffverschmutzung und ihrer Auswirkungen auf die Umwelt</a:t>
            </a:r>
          </a:p>
          <a:p>
            <a:pPr marL="342900" lvl="0" indent="-342900">
              <a:lnSpc>
                <a:spcPct val="120000"/>
              </a:lnSpc>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Die Entstehung und die Auswirkungen von Mikroplastik zu erklären.</a:t>
            </a:r>
          </a:p>
          <a:p>
            <a:pPr marL="342900" lvl="0" indent="-342900">
              <a:lnSpc>
                <a:spcPct val="120000"/>
              </a:lnSpc>
              <a:spcAft>
                <a:spcPts val="600"/>
              </a:spcAft>
              <a:buFont typeface="Wingdings" panose="05000000000000000000" pitchFamily="2" charset="2"/>
              <a:buChar char=""/>
            </a:pPr>
            <a:r>
              <a:rPr lang="de-DE" sz="4300" dirty="0">
                <a:latin typeface="Open Sans" panose="020B0606030504020204" pitchFamily="34" charset="0"/>
                <a:ea typeface="Open Sans" panose="020B0606030504020204" pitchFamily="34" charset="0"/>
                <a:cs typeface="Open Sans" panose="020B0606030504020204" pitchFamily="34" charset="0"/>
              </a:rPr>
              <a:t>Die Risiken toxischer Chemikalien im Zusammenhang mit der Verwendung von Plastik zu erkennen</a:t>
            </a:r>
            <a:endParaRPr lang="el-GR" sz="4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D4E9C2CD-5AEC-089B-2B98-F04724905FB7}"/>
              </a:ext>
            </a:extLst>
          </p:cNvPr>
          <p:cNvSpPr txBox="1"/>
          <p:nvPr/>
        </p:nvSpPr>
        <p:spPr>
          <a:xfrm>
            <a:off x="813470" y="1471645"/>
            <a:ext cx="6999887" cy="523220"/>
          </a:xfrm>
          <a:prstGeom prst="rect">
            <a:avLst/>
          </a:prstGeom>
          <a:noFill/>
        </p:spPr>
        <p:txBody>
          <a:bodyPr wrap="square">
            <a:spAutoFit/>
          </a:bodyPr>
          <a:lstStyle/>
          <a:p>
            <a:r>
              <a:rPr lang="de-DE" sz="1400" dirty="0">
                <a:latin typeface="Open Sans" panose="020B0606030504020204" pitchFamily="34" charset="0"/>
                <a:ea typeface="Open Sans" panose="020B0606030504020204" pitchFamily="34" charset="0"/>
                <a:cs typeface="Open Sans" panose="020B0606030504020204" pitchFamily="34" charset="0"/>
              </a:rPr>
              <a:t>Die Verwendung von Kunststoffen hat tiefgreifende Auswirkungen auf die menschliche Gesundheit und die Umwelt.</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532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81A794A3-04EE-70FC-3978-DD1CF37D8983}"/>
              </a:ext>
            </a:extLst>
          </p:cNvPr>
          <p:cNvSpPr>
            <a:spLocks noChangeArrowheads="1"/>
          </p:cNvSpPr>
          <p:nvPr/>
        </p:nvSpPr>
        <p:spPr bwMode="auto">
          <a:xfrm>
            <a:off x="6487189" y="3312621"/>
            <a:ext cx="501430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The </a:t>
            </a:r>
            <a:r>
              <a:rPr kumimoji="0" lang="de-DE" altLang="de-DE" sz="900" b="0" i="0" u="none" strike="noStrike" cap="none" normalizeH="0" baseline="0" dirty="0" err="1">
                <a:ln>
                  <a:noFill/>
                </a:ln>
                <a:solidFill>
                  <a:schemeClr val="tx1"/>
                </a:solidFill>
                <a:effectLst/>
                <a:latin typeface="Arial" panose="020B0604020202020204" pitchFamily="34" charset="0"/>
              </a:rPr>
              <a:t>project</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is</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co-financed</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by</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European </a:t>
            </a:r>
            <a:r>
              <a:rPr kumimoji="0" lang="de-DE" altLang="de-DE" sz="900" b="0" i="0" u="none" strike="noStrike" cap="none" normalizeH="0" baseline="0" dirty="0" err="1">
                <a:ln>
                  <a:noFill/>
                </a:ln>
                <a:solidFill>
                  <a:schemeClr val="tx1"/>
                </a:solidFill>
                <a:effectLst/>
                <a:latin typeface="Arial" panose="020B0604020202020204" pitchFamily="34" charset="0"/>
              </a:rPr>
              <a:t>Commission</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through</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Erasmus+ Programme</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err="1">
                <a:ln>
                  <a:noFill/>
                </a:ln>
                <a:solidFill>
                  <a:schemeClr val="tx1"/>
                </a:solidFill>
                <a:effectLst/>
                <a:latin typeface="Arial" panose="020B0604020202020204" pitchFamily="34" charset="0"/>
              </a:rPr>
              <a:t>Funded</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by</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European Union. Views and </a:t>
            </a:r>
            <a:r>
              <a:rPr kumimoji="0" lang="de-DE" altLang="de-DE" sz="900" b="0" i="0" u="none" strike="noStrike" cap="none" normalizeH="0" baseline="0" dirty="0" err="1">
                <a:ln>
                  <a:noFill/>
                </a:ln>
                <a:solidFill>
                  <a:schemeClr val="tx1"/>
                </a:solidFill>
                <a:effectLst/>
                <a:latin typeface="Arial" panose="020B0604020202020204" pitchFamily="34" charset="0"/>
              </a:rPr>
              <a:t>opinions</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expressed</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are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however</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those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of</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author</a:t>
            </a:r>
            <a:r>
              <a:rPr kumimoji="0" lang="de-DE" altLang="de-DE" sz="900" b="0" i="0" u="none" strike="noStrike" cap="none" normalizeH="0" baseline="0" dirty="0">
                <a:ln>
                  <a:noFill/>
                </a:ln>
                <a:solidFill>
                  <a:schemeClr val="tx1"/>
                </a:solidFill>
                <a:effectLst/>
                <a:latin typeface="Arial" panose="020B0604020202020204" pitchFamily="34" charset="0"/>
              </a:rPr>
              <a:t>(s) </a:t>
            </a:r>
            <a:r>
              <a:rPr kumimoji="0" lang="de-DE" altLang="de-DE" sz="900" b="0" i="0" u="none" strike="noStrike" cap="none" normalizeH="0" baseline="0" dirty="0" err="1">
                <a:ln>
                  <a:noFill/>
                </a:ln>
                <a:solidFill>
                  <a:schemeClr val="tx1"/>
                </a:solidFill>
                <a:effectLst/>
                <a:latin typeface="Arial" panose="020B0604020202020204" pitchFamily="34" charset="0"/>
              </a:rPr>
              <a:t>only</a:t>
            </a:r>
            <a:r>
              <a:rPr kumimoji="0" lang="de-DE" altLang="de-DE" sz="900" b="0" i="0" u="none" strike="noStrike" cap="none" normalizeH="0" baseline="0" dirty="0">
                <a:ln>
                  <a:noFill/>
                </a:ln>
                <a:solidFill>
                  <a:schemeClr val="tx1"/>
                </a:solidFill>
                <a:effectLst/>
                <a:latin typeface="Arial" panose="020B0604020202020204" pitchFamily="34" charset="0"/>
              </a:rPr>
              <a:t> and do not </a:t>
            </a:r>
            <a:r>
              <a:rPr kumimoji="0" lang="de-DE" altLang="de-DE" sz="900" b="0" i="0" u="none" strike="noStrike" cap="none" normalizeH="0" baseline="0" dirty="0" err="1">
                <a:ln>
                  <a:noFill/>
                </a:ln>
                <a:solidFill>
                  <a:schemeClr val="tx1"/>
                </a:solidFill>
                <a:effectLst/>
                <a:latin typeface="Arial" panose="020B0604020202020204" pitchFamily="34" charset="0"/>
              </a:rPr>
              <a:t>necessarily</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reflect</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those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of</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European Union </a:t>
            </a:r>
            <a:r>
              <a:rPr kumimoji="0" lang="de-DE" altLang="de-DE" sz="900" b="0" i="0" u="none" strike="noStrike" cap="none" normalizeH="0" baseline="0" dirty="0" err="1">
                <a:ln>
                  <a:noFill/>
                </a:ln>
                <a:solidFill>
                  <a:schemeClr val="tx1"/>
                </a:solidFill>
                <a:effectLst/>
                <a:latin typeface="Arial" panose="020B0604020202020204" pitchFamily="34" charset="0"/>
              </a:rPr>
              <a:t>or</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European Education and Culture Executive Agency (EACEA). </a:t>
            </a:r>
            <a:r>
              <a:rPr kumimoji="0" lang="de-DE" altLang="de-DE" sz="900" b="0" i="0" u="none" strike="noStrike" cap="none" normalizeH="0" baseline="0" dirty="0" err="1">
                <a:ln>
                  <a:noFill/>
                </a:ln>
                <a:solidFill>
                  <a:schemeClr val="tx1"/>
                </a:solidFill>
                <a:effectLst/>
                <a:latin typeface="Arial" panose="020B0604020202020204" pitchFamily="34" charset="0"/>
              </a:rPr>
              <a:t>Neither</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a:t>
            </a:r>
            <a:r>
              <a:rPr kumimoji="0" lang="de-DE" altLang="de-DE" sz="900" b="0" i="0" u="none" strike="noStrike" cap="none" normalizeH="0" baseline="0" dirty="0">
                <a:ln>
                  <a:noFill/>
                </a:ln>
                <a:solidFill>
                  <a:schemeClr val="tx1"/>
                </a:solidFill>
                <a:effectLst/>
                <a:latin typeface="Arial" panose="020B0604020202020204" pitchFamily="34" charset="0"/>
              </a:rPr>
              <a:t> European Union </a:t>
            </a:r>
            <a:r>
              <a:rPr kumimoji="0" lang="de-DE" altLang="de-DE" sz="900" b="0" i="0" u="none" strike="noStrike" cap="none" normalizeH="0" baseline="0" dirty="0" err="1">
                <a:ln>
                  <a:noFill/>
                </a:ln>
                <a:solidFill>
                  <a:schemeClr val="tx1"/>
                </a:solidFill>
                <a:effectLst/>
                <a:latin typeface="Arial" panose="020B0604020202020204" pitchFamily="34" charset="0"/>
              </a:rPr>
              <a:t>nor</a:t>
            </a:r>
            <a:r>
              <a:rPr kumimoji="0" lang="de-DE" altLang="de-DE" sz="900" b="0" i="0" u="none" strike="noStrike" cap="none" normalizeH="0" baseline="0" dirty="0">
                <a:ln>
                  <a:noFill/>
                </a:ln>
                <a:solidFill>
                  <a:schemeClr val="tx1"/>
                </a:solidFill>
                <a:effectLst/>
                <a:latin typeface="Arial" panose="020B0604020202020204" pitchFamily="34" charset="0"/>
              </a:rPr>
              <a:t> EACEA </a:t>
            </a:r>
            <a:r>
              <a:rPr kumimoji="0" lang="de-DE" altLang="de-DE" sz="900" b="0" i="0" u="none" strike="noStrike" cap="none" normalizeH="0" baseline="0" dirty="0" err="1">
                <a:ln>
                  <a:noFill/>
                </a:ln>
                <a:solidFill>
                  <a:schemeClr val="tx1"/>
                </a:solidFill>
                <a:effectLst/>
                <a:latin typeface="Arial" panose="020B0604020202020204" pitchFamily="34" charset="0"/>
              </a:rPr>
              <a:t>can</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be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held</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responsible</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for</a:t>
            </a:r>
            <a:r>
              <a:rPr kumimoji="0" lang="de-DE" altLang="de-DE" sz="900" b="0" i="0" u="none" strike="noStrike" cap="none" normalizeH="0" baseline="0" dirty="0">
                <a:ln>
                  <a:noFill/>
                </a:ln>
                <a:solidFill>
                  <a:schemeClr val="tx1"/>
                </a:solidFill>
                <a:effectLst/>
                <a:latin typeface="Arial" panose="020B0604020202020204" pitchFamily="34" charset="0"/>
              </a:rPr>
              <a:t> </a:t>
            </a:r>
            <a:r>
              <a:rPr kumimoji="0" lang="de-DE" altLang="de-DE" sz="900" b="0" i="0" u="none" strike="noStrike" cap="none" normalizeH="0" baseline="0" dirty="0" err="1">
                <a:ln>
                  <a:noFill/>
                </a:ln>
                <a:solidFill>
                  <a:schemeClr val="tx1"/>
                </a:solidFill>
                <a:effectLst/>
                <a:latin typeface="Arial" panose="020B0604020202020204" pitchFamily="34" charset="0"/>
              </a:rPr>
              <a:t>them</a:t>
            </a:r>
            <a:r>
              <a:rPr kumimoji="0" lang="de-DE" altLang="de-DE" sz="9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de-DE" sz="900" dirty="0">
                <a:effectLst/>
                <a:latin typeface="Arial" panose="020B0604020202020204" pitchFamily="34" charset="0"/>
              </a:rPr>
              <a:t>Project </a:t>
            </a:r>
            <a:r>
              <a:rPr lang="de-DE" sz="900" dirty="0" err="1">
                <a:effectLst/>
                <a:latin typeface="Arial" panose="020B0604020202020204" pitchFamily="34" charset="0"/>
              </a:rPr>
              <a:t>Number</a:t>
            </a:r>
            <a:r>
              <a:rPr lang="de-DE" sz="900" dirty="0">
                <a:effectLst/>
                <a:latin typeface="Arial" panose="020B0604020202020204" pitchFamily="34" charset="0"/>
              </a:rPr>
              <a:t>: 2022-1-AT01-KA220-YOU-000086418</a:t>
            </a:r>
            <a:endParaRPr kumimoji="0" lang="de-DE" altLang="de-DE" sz="900" b="0" i="0" u="none" strike="noStrike" cap="none" normalizeH="0" baseline="0" dirty="0">
              <a:ln>
                <a:noFill/>
              </a:ln>
              <a:solidFill>
                <a:schemeClr val="tx1"/>
              </a:solidFill>
              <a:effectLst/>
              <a:latin typeface="Arial" panose="020B0604020202020204" pitchFamily="34" charset="0"/>
            </a:endParaRPr>
          </a:p>
        </p:txBody>
      </p:sp>
      <p:pic>
        <p:nvPicPr>
          <p:cNvPr id="3" name="Picture 2" descr="A hand holding a tree&#10;&#10;Description automatically generated with medium confidence">
            <a:extLst>
              <a:ext uri="{FF2B5EF4-FFF2-40B4-BE49-F238E27FC236}">
                <a16:creationId xmlns:a16="http://schemas.microsoft.com/office/drawing/2014/main" id="{DFC94BB9-EBD4-791C-2CAB-D3A54B491E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912" r="50761" b="9934"/>
          <a:stretch/>
        </p:blipFill>
        <p:spPr>
          <a:xfrm>
            <a:off x="-26822" y="-1"/>
            <a:ext cx="6088076" cy="5985519"/>
          </a:xfrm>
          <a:prstGeom prst="rect">
            <a:avLst/>
          </a:prstGeom>
        </p:spPr>
      </p:pic>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rotWithShape="1">
          <a:blip r:embed="rId3" cstate="print">
            <a:clrChange>
              <a:clrFrom>
                <a:srgbClr val="1C9A51"/>
              </a:clrFrom>
              <a:clrTo>
                <a:srgbClr val="1C9A51">
                  <a:alpha val="0"/>
                </a:srgbClr>
              </a:clrTo>
            </a:clrChange>
            <a:extLst>
              <a:ext uri="{28A0092B-C50C-407E-A947-70E740481C1C}">
                <a14:useLocalDpi xmlns:a14="http://schemas.microsoft.com/office/drawing/2010/main" val="0"/>
              </a:ext>
            </a:extLst>
          </a:blip>
          <a:srcRect l="54349" t="4667" r="5160" b="48456"/>
          <a:stretch/>
        </p:blipFill>
        <p:spPr>
          <a:xfrm>
            <a:off x="6437036" y="396264"/>
            <a:ext cx="1964174" cy="1277776"/>
          </a:xfrm>
          <a:prstGeom prst="rect">
            <a:avLst/>
          </a:prstGeom>
          <a:solidFill>
            <a:srgbClr val="1D9B52"/>
          </a:solidFill>
        </p:spPr>
      </p:pic>
      <p:sp>
        <p:nvSpPr>
          <p:cNvPr id="20" name="Rectangle 19">
            <a:extLst>
              <a:ext uri="{FF2B5EF4-FFF2-40B4-BE49-F238E27FC236}">
                <a16:creationId xmlns:a16="http://schemas.microsoft.com/office/drawing/2014/main" id="{D0CCBD21-C504-608E-9B73-89FEEF6EC874}"/>
              </a:ext>
            </a:extLst>
          </p:cNvPr>
          <p:cNvSpPr/>
          <p:nvPr/>
        </p:nvSpPr>
        <p:spPr>
          <a:xfrm>
            <a:off x="-46678" y="5985519"/>
            <a:ext cx="12243571" cy="194869"/>
          </a:xfrm>
          <a:prstGeom prst="rect">
            <a:avLst/>
          </a:prstGeom>
          <a:solidFill>
            <a:srgbClr val="1D9B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487189" y="1822926"/>
            <a:ext cx="5094348" cy="451834"/>
          </a:xfrm>
        </p:spPr>
        <p:txBody>
          <a:bodyPr>
            <a:normAutofit fontScale="90000"/>
          </a:bodyPr>
          <a:lstStyle/>
          <a:p>
            <a:pPr algn="l"/>
            <a:r>
              <a:rPr lang="en-GB" sz="2800" b="1" dirty="0">
                <a:solidFill>
                  <a:srgbClr val="1D9B52"/>
                </a:solidFill>
              </a:rPr>
              <a:t>www.rescue.erasmus.site</a:t>
            </a:r>
            <a:endParaRPr lang="de-DE" sz="2800" b="1" dirty="0">
              <a:solidFill>
                <a:srgbClr val="1D9B52"/>
              </a:solidFill>
              <a:highlight>
                <a:srgbClr val="FFFF00"/>
              </a:highlight>
            </a:endParaRPr>
          </a:p>
        </p:txBody>
      </p:sp>
      <p:sp>
        <p:nvSpPr>
          <p:cNvPr id="6" name="TextBox 5">
            <a:extLst>
              <a:ext uri="{FF2B5EF4-FFF2-40B4-BE49-F238E27FC236}">
                <a16:creationId xmlns:a16="http://schemas.microsoft.com/office/drawing/2014/main" id="{856262CD-B11E-260D-A765-A1F565840303}"/>
              </a:ext>
            </a:extLst>
          </p:cNvPr>
          <p:cNvSpPr txBox="1"/>
          <p:nvPr/>
        </p:nvSpPr>
        <p:spPr>
          <a:xfrm>
            <a:off x="6487189" y="2274760"/>
            <a:ext cx="5486400" cy="1661993"/>
          </a:xfrm>
          <a:prstGeom prst="rect">
            <a:avLst/>
          </a:prstGeom>
          <a:noFill/>
        </p:spPr>
        <p:txBody>
          <a:bodyPr wrap="square" rtlCol="0">
            <a:spAutoFit/>
          </a:bodyPr>
          <a:lstStyle/>
          <a:p>
            <a:r>
              <a:rPr lang="en-GB" sz="1600" dirty="0">
                <a:solidFill>
                  <a:schemeClr val="tx2">
                    <a:lumMod val="50000"/>
                  </a:schemeClr>
                </a:solidFill>
              </a:rPr>
              <a:t>Instagram: </a:t>
            </a:r>
            <a:r>
              <a:rPr lang="en-GB" sz="1600" b="1" dirty="0" err="1">
                <a:solidFill>
                  <a:schemeClr val="tx2">
                    <a:lumMod val="50000"/>
                  </a:schemeClr>
                </a:solidFill>
              </a:rPr>
              <a:t>rescue.Erasmus</a:t>
            </a:r>
            <a:endParaRPr lang="en-GB" sz="1600" b="1" dirty="0">
              <a:solidFill>
                <a:schemeClr val="tx2">
                  <a:lumMod val="50000"/>
                </a:schemeClr>
              </a:solidFill>
            </a:endParaRPr>
          </a:p>
          <a:p>
            <a:r>
              <a:rPr lang="en-GB" sz="1600" dirty="0">
                <a:solidFill>
                  <a:schemeClr val="tx2">
                    <a:lumMod val="50000"/>
                  </a:schemeClr>
                </a:solidFill>
              </a:rPr>
              <a:t>Facebook: </a:t>
            </a:r>
            <a:r>
              <a:rPr lang="en-US" sz="1600" b="1" dirty="0">
                <a:solidFill>
                  <a:schemeClr val="tx2">
                    <a:lumMod val="50000"/>
                  </a:schemeClr>
                </a:solidFill>
              </a:rPr>
              <a:t>Rescue - Raise your voice against plastic</a:t>
            </a:r>
          </a:p>
          <a:p>
            <a:r>
              <a:rPr lang="en-US" sz="1600" dirty="0">
                <a:solidFill>
                  <a:schemeClr val="tx2">
                    <a:lumMod val="50000"/>
                  </a:schemeClr>
                </a:solidFill>
              </a:rPr>
              <a:t>YouTube: </a:t>
            </a:r>
            <a:r>
              <a:rPr lang="en-US" sz="1600" b="1" dirty="0">
                <a:solidFill>
                  <a:schemeClr val="tx2">
                    <a:lumMod val="50000"/>
                  </a:schemeClr>
                </a:solidFill>
              </a:rPr>
              <a:t>@rescue-raiseyourvoice</a:t>
            </a:r>
          </a:p>
          <a:p>
            <a:pPr algn="ctr"/>
            <a:endParaRPr lang="en-GB" dirty="0">
              <a:solidFill>
                <a:srgbClr val="1D9B52"/>
              </a:solidFill>
            </a:endParaRPr>
          </a:p>
          <a:p>
            <a:pPr algn="ctr"/>
            <a:endParaRPr lang="en-GB" dirty="0">
              <a:solidFill>
                <a:srgbClr val="1D9B52"/>
              </a:solidFill>
            </a:endParaRPr>
          </a:p>
          <a:p>
            <a:pPr algn="ctr"/>
            <a:r>
              <a:rPr lang="en-GB" dirty="0">
                <a:solidFill>
                  <a:srgbClr val="1D9B52"/>
                </a:solidFill>
              </a:rPr>
              <a:t> </a:t>
            </a:r>
            <a:endParaRPr lang="de-DE" dirty="0">
              <a:solidFill>
                <a:srgbClr val="1D9B52"/>
              </a:solidFill>
              <a:highlight>
                <a:srgbClr val="FFFF00"/>
              </a:highlight>
            </a:endParaRPr>
          </a:p>
        </p:txBody>
      </p:sp>
      <p:sp>
        <p:nvSpPr>
          <p:cNvPr id="7" name="Rectangle 6">
            <a:extLst>
              <a:ext uri="{FF2B5EF4-FFF2-40B4-BE49-F238E27FC236}">
                <a16:creationId xmlns:a16="http://schemas.microsoft.com/office/drawing/2014/main" id="{5A4A7A1E-D9C0-D6D9-BD3B-C815FBFC0A6D}"/>
              </a:ext>
            </a:extLst>
          </p:cNvPr>
          <p:cNvSpPr/>
          <p:nvPr/>
        </p:nvSpPr>
        <p:spPr>
          <a:xfrm>
            <a:off x="-56756" y="6173777"/>
            <a:ext cx="12248756" cy="737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A blue and white text on a black background&#10;&#10;Description automatically generated with medium confidence">
            <a:extLst>
              <a:ext uri="{FF2B5EF4-FFF2-40B4-BE49-F238E27FC236}">
                <a16:creationId xmlns:a16="http://schemas.microsoft.com/office/drawing/2014/main" id="{0BB800B3-4FC3-5DDE-B504-05652193B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701" y="6256940"/>
            <a:ext cx="2381250" cy="57150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E0EECFCE-37CF-AD30-50A2-C1BB8E1305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14" y="6306147"/>
            <a:ext cx="1317317" cy="448983"/>
          </a:xfrm>
          <a:prstGeom prst="rect">
            <a:avLst/>
          </a:prstGeom>
        </p:spPr>
      </p:pic>
      <p:pic>
        <p:nvPicPr>
          <p:cNvPr id="13" name="Picture 12" descr="A picture containing colorfulness, circle, graphics&#10;&#10;Description automatically generated">
            <a:extLst>
              <a:ext uri="{FF2B5EF4-FFF2-40B4-BE49-F238E27FC236}">
                <a16:creationId xmlns:a16="http://schemas.microsoft.com/office/drawing/2014/main" id="{E6466C74-9FFC-D608-2C80-CCFDD9FCDA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4521" y="6257656"/>
            <a:ext cx="786174" cy="585060"/>
          </a:xfrm>
          <a:prstGeom prst="rect">
            <a:avLst/>
          </a:prstGeom>
        </p:spPr>
      </p:pic>
      <p:pic>
        <p:nvPicPr>
          <p:cNvPr id="15" name="Picture 14" descr="Blue text on a black background&#10;&#10;Description automatically generated with medium confidence">
            <a:extLst>
              <a:ext uri="{FF2B5EF4-FFF2-40B4-BE49-F238E27FC236}">
                <a16:creationId xmlns:a16="http://schemas.microsoft.com/office/drawing/2014/main" id="{DCE5AD07-83D0-B5CC-0E85-AE1AFB3AB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135" y="6238057"/>
            <a:ext cx="2051810" cy="654663"/>
          </a:xfrm>
          <a:prstGeom prst="rect">
            <a:avLst/>
          </a:prstGeom>
        </p:spPr>
      </p:pic>
      <p:pic>
        <p:nvPicPr>
          <p:cNvPr id="17" name="Picture 16" descr="A black text on a white background&#10;&#10;Description automatically generated with medium confidence">
            <a:extLst>
              <a:ext uri="{FF2B5EF4-FFF2-40B4-BE49-F238E27FC236}">
                <a16:creationId xmlns:a16="http://schemas.microsoft.com/office/drawing/2014/main" id="{87743965-2E03-B64E-4538-A546AF7CFF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9134" y="6277320"/>
            <a:ext cx="2828603" cy="613192"/>
          </a:xfrm>
          <a:prstGeom prst="rect">
            <a:avLst/>
          </a:prstGeom>
        </p:spPr>
      </p:pic>
      <p:pic>
        <p:nvPicPr>
          <p:cNvPr id="19" name="Picture 18" descr="Blue text on a white background&#10;&#10;Description automatically generated with medium confidence">
            <a:extLst>
              <a:ext uri="{FF2B5EF4-FFF2-40B4-BE49-F238E27FC236}">
                <a16:creationId xmlns:a16="http://schemas.microsoft.com/office/drawing/2014/main" id="{A1444DF8-BC40-7C21-465C-A6E6C9FA68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231" y="3576463"/>
            <a:ext cx="2480714" cy="520442"/>
          </a:xfrm>
          <a:prstGeom prst="rect">
            <a:avLst/>
          </a:prstGeom>
        </p:spPr>
      </p:pic>
      <p:sp>
        <p:nvSpPr>
          <p:cNvPr id="21" name="Rectangle 1">
            <a:extLst>
              <a:ext uri="{FF2B5EF4-FFF2-40B4-BE49-F238E27FC236}">
                <a16:creationId xmlns:a16="http://schemas.microsoft.com/office/drawing/2014/main" id="{A74F6447-197F-6CB0-4646-E88BCCAA8B55}"/>
              </a:ext>
            </a:extLst>
          </p:cNvPr>
          <p:cNvSpPr>
            <a:spLocks noChangeArrowheads="1"/>
          </p:cNvSpPr>
          <p:nvPr/>
        </p:nvSpPr>
        <p:spPr bwMode="auto">
          <a:xfrm>
            <a:off x="6487189" y="5562857"/>
            <a:ext cx="50143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latin typeface="Ariel"/>
              </a:rPr>
              <a:t>This work is licensed under a </a:t>
            </a:r>
            <a:r>
              <a:rPr lang="en-US" sz="900" dirty="0">
                <a:latin typeface="Ariel"/>
                <a:hlinkClick r:id="rId10"/>
              </a:rPr>
              <a:t>Creative Commons Attribution 4.0 International License</a:t>
            </a:r>
            <a:r>
              <a:rPr lang="en-US" sz="900" dirty="0">
                <a:latin typeface="Ariel"/>
              </a:rPr>
              <a:t>.</a:t>
            </a:r>
            <a:endParaRPr lang="de-DE" altLang="de-DE" sz="900" dirty="0">
              <a:latin typeface="Ariel"/>
            </a:endParaRPr>
          </a:p>
        </p:txBody>
      </p:sp>
      <p:pic>
        <p:nvPicPr>
          <p:cNvPr id="23" name="Picture 22" descr="A grey and black sign with a person in a circle&#10;&#10;Description automatically generated with low confidence">
            <a:extLst>
              <a:ext uri="{FF2B5EF4-FFF2-40B4-BE49-F238E27FC236}">
                <a16:creationId xmlns:a16="http://schemas.microsoft.com/office/drawing/2014/main" id="{D97C0CCD-5AF4-B025-2788-078306C783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4231" y="5088600"/>
            <a:ext cx="1227411" cy="429442"/>
          </a:xfrm>
          <a:prstGeom prst="rect">
            <a:avLst/>
          </a:prstGeom>
        </p:spPr>
      </p:pic>
      <p:pic>
        <p:nvPicPr>
          <p:cNvPr id="8" name="Imagen 7">
            <a:extLst>
              <a:ext uri="{FF2B5EF4-FFF2-40B4-BE49-F238E27FC236}">
                <a16:creationId xmlns:a16="http://schemas.microsoft.com/office/drawing/2014/main" id="{64368C6C-C887-0976-4A45-956DACD1180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287" t="4814" r="20624" b="6062"/>
          <a:stretch/>
        </p:blipFill>
        <p:spPr>
          <a:xfrm>
            <a:off x="5918517" y="6209860"/>
            <a:ext cx="908766" cy="680652"/>
          </a:xfrm>
          <a:prstGeom prst="rect">
            <a:avLst/>
          </a:prstGeom>
        </p:spPr>
      </p:pic>
    </p:spTree>
    <p:extLst>
      <p:ext uri="{BB962C8B-B14F-4D97-AF65-F5344CB8AC3E}">
        <p14:creationId xmlns:p14="http://schemas.microsoft.com/office/powerpoint/2010/main" val="29845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έδαφος, ουρανός, εξωτερικός χώρος/ύπαιθρος, παπούτσια&#10;&#10;Περιγραφή που δημιουργήθηκε αυτόματα">
            <a:extLst>
              <a:ext uri="{FF2B5EF4-FFF2-40B4-BE49-F238E27FC236}">
                <a16:creationId xmlns:a16="http://schemas.microsoft.com/office/drawing/2014/main" id="{4156E44E-9F0F-CEA3-3CEE-5F2EC1076FC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0"/>
            <a:ext cx="12178581" cy="6853828"/>
          </a:xfrm>
          <a:prstGeom prst="rect">
            <a:avLst/>
          </a:prstGeom>
        </p:spPr>
      </p:pic>
      <p:graphicFrame>
        <p:nvGraphicFramePr>
          <p:cNvPr id="9" name="Θέση περιεχομένου 2">
            <a:extLst>
              <a:ext uri="{FF2B5EF4-FFF2-40B4-BE49-F238E27FC236}">
                <a16:creationId xmlns:a16="http://schemas.microsoft.com/office/drawing/2014/main" id="{34BA41E1-EA0A-8899-B309-A15E66D4D823}"/>
              </a:ext>
            </a:extLst>
          </p:cNvPr>
          <p:cNvGraphicFramePr>
            <a:graphicFrameLocks noGrp="1"/>
          </p:cNvGraphicFramePr>
          <p:nvPr>
            <p:ph idx="1"/>
            <p:extLst>
              <p:ext uri="{D42A27DB-BD31-4B8C-83A1-F6EECF244321}">
                <p14:modId xmlns:p14="http://schemas.microsoft.com/office/powerpoint/2010/main" val="649836145"/>
              </p:ext>
            </p:extLst>
          </p:nvPr>
        </p:nvGraphicFramePr>
        <p:xfrm>
          <a:off x="1264252" y="3672588"/>
          <a:ext cx="4026206" cy="2506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Θέση περιεχομένου 2">
            <a:extLst>
              <a:ext uri="{FF2B5EF4-FFF2-40B4-BE49-F238E27FC236}">
                <a16:creationId xmlns:a16="http://schemas.microsoft.com/office/drawing/2014/main" id="{8CDCE49B-06D7-2097-D134-49437FDFD835}"/>
              </a:ext>
            </a:extLst>
          </p:cNvPr>
          <p:cNvGraphicFramePr>
            <a:graphicFrameLocks/>
          </p:cNvGraphicFramePr>
          <p:nvPr>
            <p:extLst>
              <p:ext uri="{D42A27DB-BD31-4B8C-83A1-F6EECF244321}">
                <p14:modId xmlns:p14="http://schemas.microsoft.com/office/powerpoint/2010/main" val="1212520274"/>
              </p:ext>
            </p:extLst>
          </p:nvPr>
        </p:nvGraphicFramePr>
        <p:xfrm>
          <a:off x="6943577" y="3569784"/>
          <a:ext cx="4346510" cy="2609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Τίτλος 5">
            <a:extLst>
              <a:ext uri="{FF2B5EF4-FFF2-40B4-BE49-F238E27FC236}">
                <a16:creationId xmlns:a16="http://schemas.microsoft.com/office/drawing/2014/main" id="{06422559-EC06-9357-B854-27257EFFC615}"/>
              </a:ext>
            </a:extLst>
          </p:cNvPr>
          <p:cNvSpPr>
            <a:spLocks noGrp="1"/>
          </p:cNvSpPr>
          <p:nvPr>
            <p:ph type="title"/>
          </p:nvPr>
        </p:nvSpPr>
        <p:spPr/>
        <p:txBody>
          <a:bodyPr>
            <a:normAutofit/>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Einleitung</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542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fontScale="90000"/>
          </a:bodyPr>
          <a:lstStyle/>
          <a:p>
            <a:r>
              <a:rPr lang="en-US" sz="2800" b="1" dirty="0" err="1">
                <a:latin typeface="Open Sans" panose="020B0606030504020204" pitchFamily="34" charset="0"/>
                <a:ea typeface="Open Sans" panose="020B0606030504020204" pitchFamily="34" charset="0"/>
                <a:cs typeface="Open Sans" panose="020B0606030504020204" pitchFamily="34" charset="0"/>
              </a:rPr>
              <a:t>Auswirkungen</a:t>
            </a:r>
            <a:r>
              <a:rPr lang="en-US" sz="2800" b="1" dirty="0">
                <a:latin typeface="Open Sans" panose="020B0606030504020204" pitchFamily="34" charset="0"/>
                <a:ea typeface="Open Sans" panose="020B0606030504020204" pitchFamily="34" charset="0"/>
                <a:cs typeface="Open Sans" panose="020B0606030504020204" pitchFamily="34" charset="0"/>
              </a:rPr>
              <a:t> auf die Gesundheit</a:t>
            </a:r>
            <a:endParaRPr lang="el-GR"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Εικόνα 6" descr="Εικόνα που περιέχει ζωγραφική, τέχνη&#10;&#10;Περιγραφή που δημιουργήθηκε αυτόματα">
            <a:extLst>
              <a:ext uri="{FF2B5EF4-FFF2-40B4-BE49-F238E27FC236}">
                <a16:creationId xmlns:a16="http://schemas.microsoft.com/office/drawing/2014/main" id="{0F827284-38DE-48E0-B4E9-CAE4374BCB89}"/>
              </a:ext>
            </a:extLst>
          </p:cNvPr>
          <p:cNvPicPr>
            <a:picLocks noChangeAspect="1"/>
          </p:cNvPicPr>
          <p:nvPr/>
        </p:nvPicPr>
        <p:blipFill rotWithShape="1">
          <a:blip r:embed="rId2">
            <a:extLst>
              <a:ext uri="{28A0092B-C50C-407E-A947-70E740481C1C}">
                <a14:useLocalDpi xmlns:a14="http://schemas.microsoft.com/office/drawing/2010/main" val="0"/>
              </a:ext>
            </a:extLst>
          </a:blip>
          <a:srcRect l="25075" r="26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4" name="TextBox 11">
            <a:extLst>
              <a:ext uri="{FF2B5EF4-FFF2-40B4-BE49-F238E27FC236}">
                <a16:creationId xmlns:a16="http://schemas.microsoft.com/office/drawing/2014/main" id="{EA38B8E3-5955-0C7F-A246-A8B546758808}"/>
              </a:ext>
            </a:extLst>
          </p:cNvPr>
          <p:cNvGraphicFramePr/>
          <p:nvPr>
            <p:extLst>
              <p:ext uri="{D42A27DB-BD31-4B8C-83A1-F6EECF244321}">
                <p14:modId xmlns:p14="http://schemas.microsoft.com/office/powerpoint/2010/main" val="3109371783"/>
              </p:ext>
            </p:extLst>
          </p:nvPr>
        </p:nvGraphicFramePr>
        <p:xfrm>
          <a:off x="838200" y="1766692"/>
          <a:ext cx="5525278" cy="438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61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Θέση περιεχομένου 2">
            <a:extLst>
              <a:ext uri="{FF2B5EF4-FFF2-40B4-BE49-F238E27FC236}">
                <a16:creationId xmlns:a16="http://schemas.microsoft.com/office/drawing/2014/main" id="{FF44F614-2E31-AE3D-DA23-216A0D98DE4F}"/>
              </a:ext>
            </a:extLst>
          </p:cNvPr>
          <p:cNvGraphicFramePr>
            <a:graphicFrameLocks noGrp="1"/>
          </p:cNvGraphicFramePr>
          <p:nvPr>
            <p:ph idx="1"/>
            <p:extLst>
              <p:ext uri="{D42A27DB-BD31-4B8C-83A1-F6EECF244321}">
                <p14:modId xmlns:p14="http://schemas.microsoft.com/office/powerpoint/2010/main" val="2408534171"/>
              </p:ext>
            </p:extLst>
          </p:nvPr>
        </p:nvGraphicFramePr>
        <p:xfrm>
          <a:off x="1016949" y="2335417"/>
          <a:ext cx="10515600" cy="3937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24A7ADBB-5E42-6410-C40A-CB3EAACD6FA4}"/>
              </a:ext>
            </a:extLst>
          </p:cNvPr>
          <p:cNvSpPr txBox="1"/>
          <p:nvPr/>
        </p:nvSpPr>
        <p:spPr>
          <a:xfrm>
            <a:off x="878344" y="1620840"/>
            <a:ext cx="6097424" cy="410882"/>
          </a:xfrm>
          <a:prstGeom prst="rect">
            <a:avLst/>
          </a:prstGeom>
          <a:noFill/>
        </p:spPr>
        <p:txBody>
          <a:bodyPr wrap="square">
            <a:spAutoFit/>
          </a:bodyPr>
          <a:lstStyle/>
          <a:p>
            <a:pPr>
              <a:lnSpc>
                <a:spcPct val="115000"/>
              </a:lnSpc>
              <a:spcAft>
                <a:spcPts val="600"/>
              </a:spcAft>
            </a:pP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Wie</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gelangt</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Mikroplastik</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in die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Nahrungskette</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Τίτλος 1">
            <a:extLst>
              <a:ext uri="{FF2B5EF4-FFF2-40B4-BE49-F238E27FC236}">
                <a16:creationId xmlns:a16="http://schemas.microsoft.com/office/drawing/2014/main" id="{9ACD44DE-1F6F-6B8C-A174-28585F1BB894}"/>
              </a:ext>
            </a:extLst>
          </p:cNvPr>
          <p:cNvSpPr txBox="1">
            <a:spLocks/>
          </p:cNvSpPr>
          <p:nvPr/>
        </p:nvSpPr>
        <p:spPr>
          <a:xfrm>
            <a:off x="994317" y="567232"/>
            <a:ext cx="10538232" cy="97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1. Mikroplastik in der Nahrungskette: Wie schädlich ist es?</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69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285750" indent="-285750">
              <a:lnSpc>
                <a:spcPct val="90000"/>
              </a:lnSpc>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Der Verzehr von kontaminierten Meeresfrüchten kann zu einer Exposition gegenüber Mikroplastik führen, wobei laut der Studie der Universität Gent durchschnittlich 11.000 Mikroplastikpartikel pro Jahr verzehrt werden. </a:t>
            </a:r>
          </a:p>
          <a:p>
            <a:pPr marL="285750" indent="-285750">
              <a:lnSpc>
                <a:spcPct val="90000"/>
              </a:lnSpc>
              <a:spcAft>
                <a:spcPts val="600"/>
              </a:spcAft>
              <a:buFont typeface="Wingdings" panose="05000000000000000000" pitchFamily="2" charset="2"/>
              <a:buChar char="ü"/>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90000"/>
              </a:lnSpc>
              <a:spcAft>
                <a:spcPts val="600"/>
              </a:spcAft>
              <a:buFont typeface="Wingdings" panose="05000000000000000000" pitchFamily="2" charset="2"/>
              <a:buChar char="ü"/>
            </a:pPr>
            <a:r>
              <a:rPr lang="de-DE" sz="1400" dirty="0">
                <a:latin typeface="Open Sans" panose="020B0606030504020204" pitchFamily="34" charset="0"/>
                <a:ea typeface="Open Sans" panose="020B0606030504020204" pitchFamily="34" charset="0"/>
                <a:cs typeface="Open Sans" panose="020B0606030504020204" pitchFamily="34" charset="0"/>
              </a:rPr>
              <a:t>Durch das Einatmen, Hautkontakt und das Verdauungssystem kann Mikroplastik in den Körper gelangen und sich dort anreichern, was zu gesundheitlichen Problemen führen kann.</a:t>
            </a:r>
          </a:p>
          <a:p>
            <a:pPr>
              <a:lnSpc>
                <a:spcPct val="90000"/>
              </a:lnSpc>
              <a:spcAft>
                <a:spcPts val="600"/>
              </a:spcAft>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90000"/>
              </a:lnSpc>
              <a:spcAft>
                <a:spcPts val="600"/>
              </a:spcAft>
              <a:buFont typeface="Wingdings" panose="05000000000000000000" pitchFamily="2" charset="2"/>
              <a:buChar char="ü"/>
            </a:pPr>
            <a:r>
              <a:rPr lang="en-US" sz="1400" dirty="0">
                <a:effectLst/>
                <a:latin typeface="Open Sans" panose="020B0606030504020204" pitchFamily="34" charset="0"/>
                <a:ea typeface="Open Sans" panose="020B0606030504020204" pitchFamily="34" charset="0"/>
                <a:cs typeface="Open Sans" panose="020B0606030504020204" pitchFamily="34" charset="0"/>
              </a:rPr>
              <a:t>Through the digestive system, microplastics can enter the body and accumulate in it, creating potential health problems.</a:t>
            </a:r>
          </a:p>
          <a:p>
            <a:pPr indent="-228600">
              <a:lnSpc>
                <a:spcPct val="90000"/>
              </a:lnSpc>
              <a:spcAft>
                <a:spcPts val="800"/>
              </a:spcAft>
              <a:buFont typeface="Arial" panose="020B0604020202020204" pitchFamily="34" charset="0"/>
              <a:buChar char="•"/>
            </a:pPr>
            <a:endParaRPr lang="en-US" sz="2000" dirty="0">
              <a:effectLst/>
            </a:endParaRPr>
          </a:p>
        </p:txBody>
      </p:sp>
      <p:pic>
        <p:nvPicPr>
          <p:cNvPr id="3" name="Εικόνα 2"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E8F7E234-AD5C-DD95-4F91-F858C72FC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9048" y="1982373"/>
            <a:ext cx="5458968" cy="2893253"/>
          </a:xfrm>
          <a:prstGeom prst="rect">
            <a:avLst/>
          </a:prstGeom>
          <a:noFill/>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Aufnahme</a:t>
            </a:r>
            <a:r>
              <a:rPr lang="en-US" sz="1800" b="1" i="1" dirty="0">
                <a:effectLst/>
                <a:latin typeface="Open Sans" panose="020B0606030504020204" pitchFamily="34" charset="0"/>
                <a:ea typeface="Calibri" panose="020F0502020204030204" pitchFamily="34" charset="0"/>
                <a:cs typeface="Times New Roman" panose="02020603050405020304" pitchFamily="18" charset="0"/>
              </a:rPr>
              <a:t> von </a:t>
            </a:r>
            <a:r>
              <a:rPr lang="en-US" sz="1800" b="1" i="1" dirty="0" err="1">
                <a:effectLst/>
                <a:latin typeface="Open Sans" panose="020B0606030504020204" pitchFamily="34" charset="0"/>
                <a:ea typeface="Calibri" panose="020F0502020204030204" pitchFamily="34" charset="0"/>
                <a:cs typeface="Times New Roman" panose="02020603050405020304" pitchFamily="18" charset="0"/>
              </a:rPr>
              <a:t>Mikroplastik</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0A5C1F-3DB9-369C-C295-B0385B8349E0}"/>
              </a:ext>
            </a:extLst>
          </p:cNvPr>
          <p:cNvSpPr txBox="1"/>
          <p:nvPr/>
        </p:nvSpPr>
        <p:spPr>
          <a:xfrm>
            <a:off x="5997011" y="4909544"/>
            <a:ext cx="6097424" cy="258725"/>
          </a:xfrm>
          <a:prstGeom prst="rect">
            <a:avLst/>
          </a:prstGeom>
          <a:noFill/>
        </p:spPr>
        <p:txBody>
          <a:bodyPr wrap="square">
            <a:spAutoFit/>
          </a:bodyPr>
          <a:lstStyle/>
          <a:p>
            <a:pPr algn="ctr">
              <a:lnSpc>
                <a:spcPct val="115000"/>
              </a:lnSpc>
              <a:spcAft>
                <a:spcPts val="600"/>
              </a:spcAft>
            </a:pPr>
            <a:r>
              <a:rPr lang="en-US" sz="1000" dirty="0">
                <a:effectLst/>
                <a:latin typeface="Open Sans" panose="020B0606030504020204" pitchFamily="34" charset="0"/>
                <a:ea typeface="Calibri" panose="020F0502020204030204" pitchFamily="34" charset="0"/>
                <a:cs typeface="Times New Roman" panose="02020603050405020304" pitchFamily="18" charset="0"/>
              </a:rPr>
              <a:t>Source: Wright &amp; Kelly (2017)</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Τίτλος 1">
            <a:extLst>
              <a:ext uri="{FF2B5EF4-FFF2-40B4-BE49-F238E27FC236}">
                <a16:creationId xmlns:a16="http://schemas.microsoft.com/office/drawing/2014/main" id="{9ACD44DE-1F6F-6B8C-A174-28585F1BB894}"/>
              </a:ext>
            </a:extLst>
          </p:cNvPr>
          <p:cNvSpPr>
            <a:spLocks noGrp="1"/>
          </p:cNvSpPr>
          <p:nvPr>
            <p:ph type="title"/>
          </p:nvPr>
        </p:nvSpPr>
        <p:spPr>
          <a:xfrm>
            <a:off x="994316" y="567232"/>
            <a:ext cx="10563699" cy="977900"/>
          </a:xfrm>
        </p:spPr>
        <p:txBody>
          <a:bodyPr>
            <a:normAutofit/>
          </a:body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1. Mikroplastik in der Nahrungskette: Wie schädlich ist es?</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8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5ABA98-EF72-F298-9137-C9C754F5037F}"/>
              </a:ext>
            </a:extLst>
          </p:cNvPr>
          <p:cNvSpPr txBox="1"/>
          <p:nvPr/>
        </p:nvSpPr>
        <p:spPr>
          <a:xfrm>
            <a:off x="838200" y="1688044"/>
            <a:ext cx="6209514" cy="4729598"/>
          </a:xfrm>
          <a:prstGeom prst="rect">
            <a:avLst/>
          </a:prstGeom>
        </p:spPr>
        <p:txBody>
          <a:bodyPr vert="horz" lIns="91440" tIns="45720" rIns="91440" bIns="45720" rtlCol="0">
            <a:noAutofit/>
          </a:bodyPr>
          <a:lstStyle/>
          <a:p>
            <a:pPr>
              <a:lnSpc>
                <a:spcPct val="90000"/>
              </a:lnSpc>
              <a:spcBef>
                <a:spcPts val="200"/>
              </a:spcBef>
              <a:spcAft>
                <a:spcPts val="600"/>
              </a:spcAft>
            </a:pPr>
            <a:r>
              <a:rPr lang="de-DE" sz="1400" b="1" i="1" dirty="0">
                <a:latin typeface="Open Sans" panose="020B0606030504020204" pitchFamily="34" charset="0"/>
                <a:ea typeface="Open Sans" panose="020B0606030504020204" pitchFamily="34" charset="0"/>
                <a:cs typeface="Open Sans" panose="020B0606030504020204" pitchFamily="34" charset="0"/>
              </a:rPr>
              <a:t>Ist Mikroplastik schädlich für die menschliche Gesundheit?</a:t>
            </a:r>
          </a:p>
          <a:p>
            <a:pPr>
              <a:lnSpc>
                <a:spcPct val="90000"/>
              </a:lnSpc>
              <a:spcBef>
                <a:spcPts val="200"/>
              </a:spcBef>
              <a:spcAft>
                <a:spcPts val="600"/>
              </a:spcAft>
            </a:pPr>
            <a:endParaRPr lang="en-US" sz="1400" b="1" dirty="0">
              <a:effectLst/>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800"/>
              </a:spcAft>
            </a:pPr>
            <a:r>
              <a:rPr lang="de-DE" sz="1400" dirty="0">
                <a:latin typeface="Open Sans" panose="020B0606030504020204" pitchFamily="34" charset="0"/>
                <a:ea typeface="Open Sans" panose="020B0606030504020204" pitchFamily="34" charset="0"/>
                <a:cs typeface="Open Sans" panose="020B0606030504020204" pitchFamily="34" charset="0"/>
              </a:rPr>
              <a:t>Die langfristigen gesundheitlichen Auswirkungen von Mikroplastik auf den Menschen sind noch weitgehend unbekannt. Jüngste Studien deuten jedoch darauf hin, dass Mikroplastik eine Reihe von Gesundheitsproblemen verursachen kann, darunter:</a:t>
            </a:r>
          </a:p>
          <a:p>
            <a:pPr marL="285750" indent="-285750">
              <a:lnSpc>
                <a:spcPct val="90000"/>
              </a:lnSpc>
              <a:spcAft>
                <a:spcPts val="800"/>
              </a:spcAft>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Entzündungen:  Es wurde festgestellt, dass Mikroplastik in menschlichen Zellen Entzündungen auslösen kann, die zu verschiedenen Krankheiten, einschließlich Krebs, führen.</a:t>
            </a:r>
          </a:p>
          <a:p>
            <a:pPr marL="285750" indent="-285750">
              <a:lnSpc>
                <a:spcPct val="90000"/>
              </a:lnSpc>
              <a:spcAft>
                <a:spcPts val="800"/>
              </a:spcAft>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Störung des Hormonsystems: Das endokrine System kann durch Mikroplastik gestört werden, das die Wirkung von Hormonen im Körper nachahmen kann. Dies kann zu Fortpflanzungsproblemen und anderen Gesundheitsproblemen führen, indem der Hormonspiegel verändert wird.    </a:t>
            </a:r>
          </a:p>
          <a:p>
            <a:pPr marL="285750" indent="-285750">
              <a:lnSpc>
                <a:spcPct val="90000"/>
              </a:lnSpc>
              <a:spcAft>
                <a:spcPts val="800"/>
              </a:spcAft>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Neurologische Schäden: Mikroplastik ist in der Lage, die Blut-Hirn-Schranke zu überwinden, was zu neurologischen Schäden führen kann.</a:t>
            </a:r>
          </a:p>
          <a:p>
            <a:pPr marL="285750" indent="-285750">
              <a:lnSpc>
                <a:spcPct val="90000"/>
              </a:lnSpc>
              <a:spcAft>
                <a:spcPts val="800"/>
              </a:spcAft>
              <a:buFont typeface="Arial" panose="020B0604020202020204" pitchFamily="34" charset="0"/>
              <a:buChar char="•"/>
            </a:pPr>
            <a:r>
              <a:rPr lang="de-DE" sz="1400" dirty="0" err="1">
                <a:latin typeface="Open Sans" panose="020B0606030504020204" pitchFamily="34" charset="0"/>
                <a:ea typeface="Open Sans" panose="020B0606030504020204" pitchFamily="34" charset="0"/>
                <a:cs typeface="Open Sans" panose="020B0606030504020204" pitchFamily="34" charset="0"/>
              </a:rPr>
              <a:t>Immunotoxizität</a:t>
            </a:r>
            <a:r>
              <a:rPr lang="de-DE" sz="1400" dirty="0">
                <a:latin typeface="Open Sans" panose="020B0606030504020204" pitchFamily="34" charset="0"/>
                <a:ea typeface="Open Sans" panose="020B0606030504020204" pitchFamily="34" charset="0"/>
                <a:cs typeface="Open Sans" panose="020B0606030504020204" pitchFamily="34" charset="0"/>
              </a:rPr>
              <a:t>: Das Immunsystem kann durch Mikroplastik beeinträchtigt und die Anfälligkeit für Infektionen und andere Krankheiten erhöht werden.</a:t>
            </a:r>
          </a:p>
          <a:p>
            <a:pPr marL="285750" indent="-285750">
              <a:lnSpc>
                <a:spcPct val="90000"/>
              </a:lnSpc>
              <a:spcAft>
                <a:spcPts val="800"/>
              </a:spcAft>
              <a:buFont typeface="Arial" panose="020B0604020202020204" pitchFamily="34" charset="0"/>
              <a:buChar char="•"/>
            </a:pPr>
            <a:r>
              <a:rPr lang="de-DE" sz="1400" dirty="0" err="1">
                <a:latin typeface="Open Sans" panose="020B0606030504020204" pitchFamily="34" charset="0"/>
                <a:ea typeface="Open Sans" panose="020B0606030504020204" pitchFamily="34" charset="0"/>
                <a:cs typeface="Open Sans" panose="020B0606030504020204" pitchFamily="34" charset="0"/>
              </a:rPr>
              <a:t>Genotoxizität</a:t>
            </a:r>
            <a:r>
              <a:rPr lang="de-DE" sz="1400" dirty="0">
                <a:latin typeface="Open Sans" panose="020B0606030504020204" pitchFamily="34" charset="0"/>
                <a:ea typeface="Open Sans" panose="020B0606030504020204" pitchFamily="34" charset="0"/>
                <a:cs typeface="Open Sans" panose="020B0606030504020204" pitchFamily="34" charset="0"/>
              </a:rPr>
              <a:t>: Mikroplastik führt nachweislich zu DNA-Schäden, die das Risiko von Krebs und anderen Krankheiten erhöhen können.</a:t>
            </a:r>
          </a:p>
          <a:p>
            <a:pPr>
              <a:lnSpc>
                <a:spcPct val="90000"/>
              </a:lnSpc>
              <a:spcAft>
                <a:spcPts val="800"/>
              </a:spcAft>
            </a:pPr>
            <a:endParaRPr lang="en-US" sz="1400" dirty="0">
              <a:effectLst/>
            </a:endParaRPr>
          </a:p>
        </p:txBody>
      </p:sp>
      <p:sp>
        <p:nvSpPr>
          <p:cNvPr id="41" name="Freeform: Shape 4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5" name="Picture 14" descr="Pattern created by river delta taken from above">
            <a:extLst>
              <a:ext uri="{FF2B5EF4-FFF2-40B4-BE49-F238E27FC236}">
                <a16:creationId xmlns:a16="http://schemas.microsoft.com/office/drawing/2014/main" id="{9D2901A4-B041-28B2-3610-462B88DFB461}"/>
              </a:ext>
            </a:extLst>
          </p:cNvPr>
          <p:cNvPicPr>
            <a:picLocks noChangeAspect="1"/>
          </p:cNvPicPr>
          <p:nvPr/>
        </p:nvPicPr>
        <p:blipFill rotWithShape="1">
          <a:blip r:embed="rId2">
            <a:alphaModFix amt="54000"/>
            <a:extLst>
              <a:ext uri="{BEBA8EAE-BF5A-486C-A8C5-ECC9F3942E4B}">
                <a14:imgProps xmlns:a14="http://schemas.microsoft.com/office/drawing/2010/main">
                  <a14:imgLayer r:embed="rId3">
                    <a14:imgEffect>
                      <a14:colorTemperature colorTemp="10700"/>
                    </a14:imgEffect>
                    <a14:imgEffect>
                      <a14:saturation sat="256000"/>
                    </a14:imgEffect>
                  </a14:imgLayer>
                </a14:imgProps>
              </a:ext>
            </a:extLst>
          </a:blip>
          <a:srcRect l="18680" r="24387"/>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5" name="Freeform: Shape 4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Τίτλος 1">
            <a:extLst>
              <a:ext uri="{FF2B5EF4-FFF2-40B4-BE49-F238E27FC236}">
                <a16:creationId xmlns:a16="http://schemas.microsoft.com/office/drawing/2014/main" id="{9ACD44DE-1F6F-6B8C-A174-28585F1BB894}"/>
              </a:ext>
            </a:extLst>
          </p:cNvPr>
          <p:cNvSpPr txBox="1">
            <a:spLocks/>
          </p:cNvSpPr>
          <p:nvPr/>
        </p:nvSpPr>
        <p:spPr>
          <a:xfrm>
            <a:off x="994317" y="567232"/>
            <a:ext cx="6918042" cy="9779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600"/>
              </a:spcAft>
            </a:pPr>
            <a:r>
              <a:rPr lang="de-DE" sz="2800" b="1" dirty="0">
                <a:latin typeface="Open Sans" panose="020B0606030504020204" pitchFamily="34" charset="0"/>
                <a:ea typeface="Calibri" panose="020F0502020204030204" pitchFamily="34" charset="0"/>
                <a:cs typeface="Times New Roman" panose="02020603050405020304" pitchFamily="18" charset="0"/>
              </a:rPr>
              <a:t>1. Mikroplastik in der Nahrungskette: Wie schädlich ist es?</a:t>
            </a:r>
            <a:endParaRPr lang="el-GR"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25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197" y="284489"/>
            <a:ext cx="7437585" cy="1325563"/>
          </a:xfrm>
        </p:spPr>
        <p:txBody>
          <a:bodyPr>
            <a:normAutofit/>
          </a:bodyPr>
          <a:lstStyle/>
          <a:p>
            <a:pPr>
              <a:lnSpc>
                <a:spcPct val="115000"/>
              </a:lnSpc>
              <a:spcAft>
                <a:spcPts val="600"/>
              </a:spcAft>
            </a:pPr>
            <a:r>
              <a:rPr lang="en-US" sz="2800" b="1" dirty="0">
                <a:latin typeface="Open Sans" panose="020B0606030504020204" pitchFamily="34" charset="0"/>
                <a:ea typeface="Calibri" panose="020F0502020204030204" pitchFamily="34" charset="0"/>
                <a:cs typeface="Times New Roman" panose="02020603050405020304" pitchFamily="18" charset="0"/>
              </a:rPr>
              <a:t>2. </a:t>
            </a:r>
            <a:r>
              <a:rPr lang="en-US" sz="2800" b="1" dirty="0" err="1">
                <a:latin typeface="Open Sans" panose="020B0606030504020204" pitchFamily="34" charset="0"/>
                <a:ea typeface="Calibri" panose="020F0502020204030204" pitchFamily="34" charset="0"/>
                <a:cs typeface="Times New Roman" panose="02020603050405020304" pitchFamily="18" charset="0"/>
              </a:rPr>
              <a:t>Chemische</a:t>
            </a:r>
            <a:r>
              <a:rPr lang="en-US" sz="2800" b="1" dirty="0">
                <a:latin typeface="Open Sans" panose="020B0606030504020204" pitchFamily="34" charset="0"/>
                <a:ea typeface="Calibri" panose="020F0502020204030204" pitchFamily="34" charset="0"/>
                <a:cs typeface="Times New Roman" panose="02020603050405020304" pitchFamily="18" charset="0"/>
              </a:rPr>
              <a:t> </a:t>
            </a:r>
            <a:r>
              <a:rPr lang="en-US" sz="2800" b="1" dirty="0" err="1">
                <a:latin typeface="Open Sans" panose="020B0606030504020204" pitchFamily="34" charset="0"/>
                <a:ea typeface="Calibri" panose="020F0502020204030204" pitchFamily="34" charset="0"/>
                <a:cs typeface="Times New Roman" panose="02020603050405020304" pitchFamily="18" charset="0"/>
              </a:rPr>
              <a:t>Zusatzstoffe</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1498571"/>
            <a:ext cx="9917039" cy="690447"/>
          </a:xfrm>
        </p:spPr>
        <p:txBody>
          <a:bodyPr>
            <a:normAutofit/>
          </a:bodyPr>
          <a:lstStyle/>
          <a:p>
            <a:pPr marL="0" indent="0">
              <a:lnSpc>
                <a:spcPct val="115000"/>
              </a:lnSpc>
              <a:spcAft>
                <a:spcPts val="600"/>
              </a:spcAft>
              <a:buNone/>
            </a:pPr>
            <a:r>
              <a:rPr lang="en-US" sz="1800" b="1" i="1" dirty="0"/>
              <a:t>Was </a:t>
            </a:r>
            <a:r>
              <a:rPr lang="en-US" sz="1800" b="1" i="1" dirty="0" err="1"/>
              <a:t>sind</a:t>
            </a:r>
            <a:r>
              <a:rPr lang="en-US" sz="1800" b="1" i="1" dirty="0"/>
              <a:t> </a:t>
            </a:r>
            <a:r>
              <a:rPr lang="en-US" sz="1800" b="1" i="1" dirty="0" err="1"/>
              <a:t>Kunststoffadditive</a:t>
            </a:r>
            <a:r>
              <a:rPr lang="en-US" sz="1800" b="1" i="1" dirty="0"/>
              <a:t>? </a:t>
            </a:r>
            <a:endParaRPr lang="el-GR" sz="1800" b="1" i="1"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6039336" y="1192395"/>
            <a:ext cx="5563285" cy="4473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600"/>
              </a:spcAft>
              <a:buNone/>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Kunststoffe bestehen aber nicht nur aus absichtlich hinzugefügten Chemikalien, sondern auch aus nicht absichtlich hinzugefügten Stoffen (NIAS), bei denen es sich um Abbauprodukte von Fertigungszusätzen, Nebenprodukte oder Verunreinigungen handeln kann. </a:t>
            </a:r>
          </a:p>
          <a:p>
            <a:pPr algn="just">
              <a:lnSpc>
                <a:spcPct val="115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Laut dem Biologen Dr. Pete Myers (EHN, 2023) gibt es eine Wissenslücke bei der Bestimmung der darin enthaltenen Chemikalien und aller potenziellen gesundheitlichen Auswirkungen, die damit verbunden sein können.</a:t>
            </a:r>
          </a:p>
          <a:p>
            <a:pPr algn="just">
              <a:lnSpc>
                <a:spcPct val="115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Diese NIAS und auch ihre potenzielle Toxizität sind größtenteils unbekannt, was den Bedarf an weiterer Forschung unterstreicht.</a:t>
            </a:r>
            <a:endParaRPr lang="el-GR" sz="1400" dirty="0">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0" name="Διάγραμμα 19">
            <a:extLst>
              <a:ext uri="{FF2B5EF4-FFF2-40B4-BE49-F238E27FC236}">
                <a16:creationId xmlns:a16="http://schemas.microsoft.com/office/drawing/2014/main" id="{1607CF86-EF34-12F8-8FC5-31B73DCD32EF}"/>
              </a:ext>
            </a:extLst>
          </p:cNvPr>
          <p:cNvGraphicFramePr/>
          <p:nvPr>
            <p:extLst>
              <p:ext uri="{D42A27DB-BD31-4B8C-83A1-F6EECF244321}">
                <p14:modId xmlns:p14="http://schemas.microsoft.com/office/powerpoint/2010/main" val="3160905115"/>
              </p:ext>
            </p:extLst>
          </p:nvPr>
        </p:nvGraphicFramePr>
        <p:xfrm>
          <a:off x="333286" y="1904628"/>
          <a:ext cx="5201139" cy="4425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3912282" y="5494726"/>
            <a:ext cx="5490589" cy="954107"/>
          </a:xfrm>
          <a:prstGeom prst="rect">
            <a:avLst/>
          </a:prstGeom>
          <a:noFill/>
        </p:spPr>
        <p:txBody>
          <a:bodyPr wrap="square" rtlCol="0">
            <a:spAutoFit/>
          </a:bodyPr>
          <a:lstStyle/>
          <a:p>
            <a:r>
              <a:rPr lang="de-DE" sz="1400" i="1" dirty="0">
                <a:latin typeface="Open Sans" panose="020B0606030504020204" pitchFamily="34" charset="0"/>
                <a:ea typeface="Open Sans" panose="020B0606030504020204" pitchFamily="34" charset="0"/>
                <a:cs typeface="Open Sans" panose="020B0606030504020204" pitchFamily="34" charset="0"/>
              </a:rPr>
              <a:t>Viele chemische Substanzen werden aus verschiedenen Gründen in Kunststoffe eingearbeitet, z.B. um die Haltbarkeit zu erhöhen, eine wasserabweisende Oberfläche zu schaffen oder die Farbe des Gegenstandes zu verändern.</a:t>
            </a:r>
            <a:endParaRPr lang="de-AT" i="1" dirty="0"/>
          </a:p>
        </p:txBody>
      </p:sp>
    </p:spTree>
    <p:extLst>
      <p:ext uri="{BB962C8B-B14F-4D97-AF65-F5344CB8AC3E}">
        <p14:creationId xmlns:p14="http://schemas.microsoft.com/office/powerpoint/2010/main" val="246249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0195D0AC-96B4-E9FE-3146-9B2D2BDC9600}"/>
              </a:ext>
            </a:extLst>
          </p:cNvPr>
          <p:cNvSpPr>
            <a:spLocks noGrp="1"/>
          </p:cNvSpPr>
          <p:nvPr>
            <p:ph type="title"/>
          </p:nvPr>
        </p:nvSpPr>
        <p:spPr>
          <a:xfrm>
            <a:off x="1144937" y="583328"/>
            <a:ext cx="5206539" cy="690766"/>
          </a:xfrm>
        </p:spPr>
        <p:txBody>
          <a:bodyPr vert="horz" lIns="91440" tIns="45720" rIns="91440" bIns="45720" rtlCol="0" anchor="b">
            <a:noAutofit/>
          </a:bodyPr>
          <a:lstStyle/>
          <a:p>
            <a:pPr>
              <a:spcAft>
                <a:spcPts val="800"/>
              </a:spcAft>
            </a:pPr>
            <a:r>
              <a:rPr lang="en-US" sz="2800" b="1" dirty="0">
                <a:latin typeface="Open Sans" panose="020B0606030504020204" pitchFamily="34" charset="0"/>
                <a:ea typeface="Calibri" panose="020F0502020204030204" pitchFamily="34" charset="0"/>
                <a:cs typeface="Times New Roman" panose="02020603050405020304" pitchFamily="18" charset="0"/>
              </a:rPr>
              <a:t>2. </a:t>
            </a:r>
            <a:r>
              <a:rPr lang="en-US" sz="2800" b="1" dirty="0" err="1">
                <a:latin typeface="Open Sans" panose="020B0606030504020204" pitchFamily="34" charset="0"/>
                <a:ea typeface="Calibri" panose="020F0502020204030204" pitchFamily="34" charset="0"/>
                <a:cs typeface="Times New Roman" panose="02020603050405020304" pitchFamily="18" charset="0"/>
              </a:rPr>
              <a:t>Chemische</a:t>
            </a:r>
            <a:r>
              <a:rPr lang="en-US" sz="2800" b="1" dirty="0">
                <a:latin typeface="Open Sans" panose="020B0606030504020204" pitchFamily="34" charset="0"/>
                <a:ea typeface="Calibri" panose="020F0502020204030204" pitchFamily="34" charset="0"/>
                <a:cs typeface="Times New Roman" panose="02020603050405020304" pitchFamily="18" charset="0"/>
              </a:rPr>
              <a:t> </a:t>
            </a:r>
            <a:r>
              <a:rPr lang="en-US" sz="2800" b="1" dirty="0" err="1">
                <a:latin typeface="Open Sans" panose="020B0606030504020204" pitchFamily="34" charset="0"/>
                <a:ea typeface="Calibri" panose="020F0502020204030204" pitchFamily="34" charset="0"/>
                <a:cs typeface="Times New Roman" panose="02020603050405020304" pitchFamily="18" charset="0"/>
              </a:rPr>
              <a:t>Zusatzstoffe</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B4BE5-C53E-9D69-39EC-23FA0B23685F}"/>
              </a:ext>
            </a:extLst>
          </p:cNvPr>
          <p:cNvSpPr txBox="1"/>
          <p:nvPr/>
        </p:nvSpPr>
        <p:spPr>
          <a:xfrm>
            <a:off x="640080" y="1960531"/>
            <a:ext cx="4243589" cy="485410"/>
          </a:xfrm>
          <a:prstGeom prst="rect">
            <a:avLst/>
          </a:prstGeom>
        </p:spPr>
        <p:txBody>
          <a:bodyPr vert="horz" lIns="91440" tIns="45720" rIns="91440" bIns="45720" rtlCol="0">
            <a:normAutofit/>
          </a:bodyPr>
          <a:lstStyle/>
          <a:p>
            <a:r>
              <a:rPr lang="el-GR" b="1" i="1" dirty="0"/>
              <a:t>Toxizität von Kunststoffzusatzstoffen</a:t>
            </a:r>
            <a:endParaRPr lang="de-AT" b="1" i="1"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12583" y="731931"/>
            <a:ext cx="560871"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a:extLst>
              <a:ext uri="{FF2B5EF4-FFF2-40B4-BE49-F238E27FC236}">
                <a16:creationId xmlns:a16="http://schemas.microsoft.com/office/drawing/2014/main" id="{29AA1BEB-E80F-5874-7886-E5C38F0E26B6}"/>
              </a:ext>
            </a:extLst>
          </p:cNvPr>
          <p:cNvSpPr txBox="1"/>
          <p:nvPr/>
        </p:nvSpPr>
        <p:spPr>
          <a:xfrm>
            <a:off x="611455" y="3021477"/>
            <a:ext cx="5679965" cy="2462213"/>
          </a:xfrm>
          <a:prstGeom prst="rect">
            <a:avLst/>
          </a:prstGeom>
          <a:noFill/>
        </p:spPr>
        <p:txBody>
          <a:bodyPr wrap="square">
            <a:spAutoFit/>
          </a:bodyPr>
          <a:lstStyle/>
          <a:p>
            <a:pPr marL="285750" indent="-285750">
              <a:buFont typeface="Wingdings" panose="05000000000000000000" pitchFamily="2" charset="2"/>
              <a:buChar char="ü"/>
            </a:pPr>
            <a:r>
              <a:rPr lang="de-AT" sz="1400" dirty="0">
                <a:latin typeface="Open Sans" panose="020B0606030504020204" pitchFamily="34" charset="0"/>
                <a:ea typeface="Calibri" panose="020F0502020204030204" pitchFamily="34" charset="0"/>
              </a:rPr>
              <a:t>Endokrin wirksame Chemikalien (EDCs) können die Hormone in unserem Körper imitieren, was zu einer potenziellen Störung der Hormonregulierung führt. </a:t>
            </a:r>
            <a:endParaRPr lang="de-DE" sz="1400" dirty="0">
              <a:latin typeface="Open Sans" panose="020B0606030504020204" pitchFamily="34" charset="0"/>
              <a:ea typeface="Calibri" panose="020F0502020204030204" pitchFamily="34" charset="0"/>
            </a:endParaRPr>
          </a:p>
          <a:p>
            <a:pPr marL="285750" indent="-285750">
              <a:buFont typeface="Wingdings" panose="05000000000000000000" pitchFamily="2" charset="2"/>
              <a:buChar char="ü"/>
            </a:pPr>
            <a:endParaRPr lang="de-DE" sz="1400" dirty="0">
              <a:latin typeface="Open Sans" panose="020B0606030504020204" pitchFamily="34" charset="0"/>
              <a:ea typeface="Calibri" panose="020F0502020204030204" pitchFamily="34" charset="0"/>
            </a:endParaRPr>
          </a:p>
          <a:p>
            <a:pPr marL="285750" indent="-285750">
              <a:buFont typeface="Wingdings" panose="05000000000000000000" pitchFamily="2" charset="2"/>
              <a:buChar char="ü"/>
            </a:pPr>
            <a:r>
              <a:rPr lang="de-DE" sz="1400" dirty="0">
                <a:latin typeface="Open Sans" panose="020B0606030504020204" pitchFamily="34" charset="0"/>
                <a:ea typeface="Calibri" panose="020F0502020204030204" pitchFamily="34" charset="0"/>
              </a:rPr>
              <a:t>Es hat sich gezeigt, dass EDCs schon in geringen Konzentrationen erhebliche Auswirkungen auf unseren Körper haben, und mehrere Studien haben gezeigt, dass die Exposition gegenüber diesen Chemikalien zu verschiedenen Gesundheitsproblemen führen kann, darunter Unfruchtbarkeit, Fettleibigkeit, Diabetes, Prostatakrebs und Brustkrebs.</a:t>
            </a:r>
          </a:p>
          <a:p>
            <a:endParaRPr lang="en-US" sz="1400" dirty="0">
              <a:latin typeface="Open Sans" panose="020B0606030504020204" pitchFamily="34" charset="0"/>
              <a:ea typeface="Calibri" panose="020F0502020204030204" pitchFamily="34" charset="0"/>
            </a:endParaRPr>
          </a:p>
          <a:p>
            <a:pPr marL="285750" indent="-285750">
              <a:buFont typeface="Wingdings" panose="05000000000000000000" pitchFamily="2" charset="2"/>
              <a:buChar char="ü"/>
            </a:pPr>
            <a:r>
              <a:rPr lang="de-DE" sz="1400" dirty="0">
                <a:latin typeface="Open Sans" panose="020B0606030504020204" pitchFamily="34" charset="0"/>
                <a:ea typeface="Calibri" panose="020F0502020204030204" pitchFamily="34" charset="0"/>
              </a:rPr>
              <a:t>Kunststoffzusätze werden mit neurologischen Entwicklungsstörungen wie ADHS und Autismus in Verbindung gebracht.</a:t>
            </a:r>
            <a:endParaRPr lang="el-GR" sz="1400" dirty="0"/>
          </a:p>
        </p:txBody>
      </p:sp>
      <p:pic>
        <p:nvPicPr>
          <p:cNvPr id="1026" name="Picture 2" descr="Gesundheit: Chemie im Körper | Heinrich-Böll-Stiftu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69" t="2013" r="16132" b="1161"/>
          <a:stretch/>
        </p:blipFill>
        <p:spPr bwMode="auto">
          <a:xfrm>
            <a:off x="6244682" y="343457"/>
            <a:ext cx="5450716" cy="557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58304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2673</Words>
  <Application>Microsoft Office PowerPoint</Application>
  <PresentationFormat>Breitbild</PresentationFormat>
  <Paragraphs>150</Paragraphs>
  <Slides>20</Slides>
  <Notes>6</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Meiryo</vt:lpstr>
      <vt:lpstr>Arial</vt:lpstr>
      <vt:lpstr>Ariel</vt:lpstr>
      <vt:lpstr>Calibri</vt:lpstr>
      <vt:lpstr>Calibri Light</vt:lpstr>
      <vt:lpstr>Open Sans</vt:lpstr>
      <vt:lpstr>Wingdings</vt:lpstr>
      <vt:lpstr>Θέμα του Office</vt:lpstr>
      <vt:lpstr>Modul 2: Auswirkungen von Kunststoffen auf die menschliche Gesundheit</vt:lpstr>
      <vt:lpstr>Kurze Einführung in das Modul</vt:lpstr>
      <vt:lpstr>Einleitung</vt:lpstr>
      <vt:lpstr>Auswirkungen auf die Gesundheit</vt:lpstr>
      <vt:lpstr>PowerPoint-Präsentation</vt:lpstr>
      <vt:lpstr>1. Mikroplastik in der Nahrungskette: Wie schädlich ist es?</vt:lpstr>
      <vt:lpstr>PowerPoint-Präsentation</vt:lpstr>
      <vt:lpstr>2. Chemische Zusatzstoffe</vt:lpstr>
      <vt:lpstr>2. Chemische Zusatzstoffe</vt:lpstr>
      <vt:lpstr>3. EU-Kunststoffstrategie</vt:lpstr>
      <vt:lpstr>Aktivität 1:</vt:lpstr>
      <vt:lpstr>PowerPoint-Präsentation</vt:lpstr>
      <vt:lpstr>Step-by-step Anleitung </vt:lpstr>
      <vt:lpstr>Aktivität 2: Experiment: Giftige Chemikalien in unserer Nahrung</vt:lpstr>
      <vt:lpstr>Aktivität 2: Experiment: Giftige Chemikalien in unserer Nahrung</vt:lpstr>
      <vt:lpstr>Step-by-step Anleitung </vt:lpstr>
      <vt:lpstr>Zusätzliche Lernressourcen</vt:lpstr>
      <vt:lpstr>Quellen und Verweise</vt:lpstr>
      <vt:lpstr>Quellen und Verweise</vt:lpstr>
      <vt:lpstr>www.rescue.erasmus.site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Lois Wendrock</cp:lastModifiedBy>
  <cp:revision>61</cp:revision>
  <dcterms:created xsi:type="dcterms:W3CDTF">2023-02-20T12:16:37Z</dcterms:created>
  <dcterms:modified xsi:type="dcterms:W3CDTF">2023-09-29T08:17:14Z</dcterms:modified>
</cp:coreProperties>
</file>