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media/image33.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86" r:id="rId2"/>
    <p:sldId id="259" r:id="rId3"/>
    <p:sldId id="260" r:id="rId4"/>
    <p:sldId id="275" r:id="rId5"/>
    <p:sldId id="261" r:id="rId6"/>
    <p:sldId id="273" r:id="rId7"/>
    <p:sldId id="265" r:id="rId8"/>
    <p:sldId id="266" r:id="rId9"/>
    <p:sldId id="274" r:id="rId10"/>
    <p:sldId id="269" r:id="rId11"/>
    <p:sldId id="277" r:id="rId12"/>
    <p:sldId id="284" r:id="rId13"/>
    <p:sldId id="282" r:id="rId14"/>
    <p:sldId id="283" r:id="rId15"/>
    <p:sldId id="281" r:id="rId16"/>
    <p:sldId id="285" r:id="rId17"/>
    <p:sldId id="289" r:id="rId18"/>
    <p:sldId id="280" r:id="rId19"/>
    <p:sldId id="287" r:id="rId20"/>
    <p:sldId id="257" r:id="rId21"/>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6A2E"/>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6" d="100"/>
          <a:sy n="106" d="100"/>
        </p:scale>
        <p:origin x="792"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diagrams/_rels/data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diagrams/_rels/data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ata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image" Target="../media/image5.jpeg"/></Relationships>
</file>

<file path=ppt/diagrams/_rels/drawing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_rels/drawing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FD1BCA-5EAC-40AB-BC86-269B5FC80C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1127CB1C-7FA9-42BA-A946-7166899C9E19}">
      <dgm:prSet custT="1"/>
      <dgm:spPr/>
      <dgm:t>
        <a:bodyPr/>
        <a:lstStyle/>
        <a:p>
          <a:r>
            <a:rPr lang="el-GR" sz="1600" dirty="0"/>
            <a:t>Τις τελευταίες δεκαετίες, το πλαστικό έχει αντικαταστήσει τα φυσικά υλικά όπως το χαρτί, το γυαλί και το βαμβάκι στην κατασκευή, με αποτέλεσμα την ακραία πλαστική ρύπανση του περιβάλλοντός μας.</a:t>
          </a:r>
          <a:endParaRPr lang="en-US" sz="1600" dirty="0"/>
        </a:p>
      </dgm:t>
    </dgm:pt>
    <dgm:pt modelId="{CC996108-72BF-4658-92D2-88B514D153FC}" type="parTrans" cxnId="{DA3827EA-5ADB-4424-B4F4-9BED1D073614}">
      <dgm:prSet/>
      <dgm:spPr/>
      <dgm:t>
        <a:bodyPr/>
        <a:lstStyle/>
        <a:p>
          <a:endParaRPr lang="en-US"/>
        </a:p>
      </dgm:t>
    </dgm:pt>
    <dgm:pt modelId="{834971A1-CB09-44F2-9BE8-03A6A3E5B9D7}" type="sibTrans" cxnId="{DA3827EA-5ADB-4424-B4F4-9BED1D073614}">
      <dgm:prSet/>
      <dgm:spPr/>
      <dgm:t>
        <a:bodyPr/>
        <a:lstStyle/>
        <a:p>
          <a:endParaRPr lang="en-US"/>
        </a:p>
      </dgm:t>
    </dgm:pt>
    <dgm:pt modelId="{27A4813A-02EB-4C1F-8E32-5E2BA7A91462}" type="pres">
      <dgm:prSet presAssocID="{52FD1BCA-5EAC-40AB-BC86-269B5FC80C14}" presName="hierChild1" presStyleCnt="0">
        <dgm:presLayoutVars>
          <dgm:chPref val="1"/>
          <dgm:dir/>
          <dgm:animOne val="branch"/>
          <dgm:animLvl val="lvl"/>
          <dgm:resizeHandles/>
        </dgm:presLayoutVars>
      </dgm:prSet>
      <dgm:spPr/>
    </dgm:pt>
    <dgm:pt modelId="{E81A2B58-B554-43D0-B187-0E007CD917A1}" type="pres">
      <dgm:prSet presAssocID="{1127CB1C-7FA9-42BA-A946-7166899C9E19}" presName="hierRoot1" presStyleCnt="0"/>
      <dgm:spPr/>
    </dgm:pt>
    <dgm:pt modelId="{F47A16A5-3647-45D8-98ED-379ED1D95C03}" type="pres">
      <dgm:prSet presAssocID="{1127CB1C-7FA9-42BA-A946-7166899C9E19}" presName="composite" presStyleCnt="0"/>
      <dgm:spPr/>
    </dgm:pt>
    <dgm:pt modelId="{E92F5389-9086-4CD6-9CBF-244CC0C01348}" type="pres">
      <dgm:prSet presAssocID="{1127CB1C-7FA9-42BA-A946-7166899C9E19}" presName="background" presStyleLbl="node0" presStyleIdx="0" presStyleCnt="1"/>
      <dgm:spPr/>
    </dgm:pt>
    <dgm:pt modelId="{0EB48D04-05DA-4949-82CE-A785F7E33987}" type="pres">
      <dgm:prSet presAssocID="{1127CB1C-7FA9-42BA-A946-7166899C9E19}" presName="text" presStyleLbl="fgAcc0" presStyleIdx="0" presStyleCnt="1" custLinFactNeighborX="-30232" custLinFactNeighborY="-7735">
        <dgm:presLayoutVars>
          <dgm:chPref val="3"/>
        </dgm:presLayoutVars>
      </dgm:prSet>
      <dgm:spPr/>
    </dgm:pt>
    <dgm:pt modelId="{E98D9C87-982C-48B2-BB7B-1DB6EEFFA0F4}" type="pres">
      <dgm:prSet presAssocID="{1127CB1C-7FA9-42BA-A946-7166899C9E19}" presName="hierChild2" presStyleCnt="0"/>
      <dgm:spPr/>
    </dgm:pt>
  </dgm:ptLst>
  <dgm:cxnLst>
    <dgm:cxn modelId="{253D3755-19D1-4642-9294-90210ABE8C58}" type="presOf" srcId="{52FD1BCA-5EAC-40AB-BC86-269B5FC80C14}" destId="{27A4813A-02EB-4C1F-8E32-5E2BA7A91462}" srcOrd="0" destOrd="0" presId="urn:microsoft.com/office/officeart/2005/8/layout/hierarchy1"/>
    <dgm:cxn modelId="{C8D91ABC-F42D-4E8D-AD90-5898F8119181}" type="presOf" srcId="{1127CB1C-7FA9-42BA-A946-7166899C9E19}" destId="{0EB48D04-05DA-4949-82CE-A785F7E33987}" srcOrd="0" destOrd="0" presId="urn:microsoft.com/office/officeart/2005/8/layout/hierarchy1"/>
    <dgm:cxn modelId="{DA3827EA-5ADB-4424-B4F4-9BED1D073614}" srcId="{52FD1BCA-5EAC-40AB-BC86-269B5FC80C14}" destId="{1127CB1C-7FA9-42BA-A946-7166899C9E19}" srcOrd="0" destOrd="0" parTransId="{CC996108-72BF-4658-92D2-88B514D153FC}" sibTransId="{834971A1-CB09-44F2-9BE8-03A6A3E5B9D7}"/>
    <dgm:cxn modelId="{42BC5AC3-09AC-4BA3-99E7-A005F2D71DB4}" type="presParOf" srcId="{27A4813A-02EB-4C1F-8E32-5E2BA7A91462}" destId="{E81A2B58-B554-43D0-B187-0E007CD917A1}" srcOrd="0" destOrd="0" presId="urn:microsoft.com/office/officeart/2005/8/layout/hierarchy1"/>
    <dgm:cxn modelId="{8ADE04A2-4F0C-414C-B52E-E8F32ACAC19A}" type="presParOf" srcId="{E81A2B58-B554-43D0-B187-0E007CD917A1}" destId="{F47A16A5-3647-45D8-98ED-379ED1D95C03}" srcOrd="0" destOrd="0" presId="urn:microsoft.com/office/officeart/2005/8/layout/hierarchy1"/>
    <dgm:cxn modelId="{76EB77D0-37AC-4DDC-A29F-DE4A66F6399B}" type="presParOf" srcId="{F47A16A5-3647-45D8-98ED-379ED1D95C03}" destId="{E92F5389-9086-4CD6-9CBF-244CC0C01348}" srcOrd="0" destOrd="0" presId="urn:microsoft.com/office/officeart/2005/8/layout/hierarchy1"/>
    <dgm:cxn modelId="{AB01A7EB-C266-4F17-9CDE-C8F297C0F771}" type="presParOf" srcId="{F47A16A5-3647-45D8-98ED-379ED1D95C03}" destId="{0EB48D04-05DA-4949-82CE-A785F7E33987}" srcOrd="1" destOrd="0" presId="urn:microsoft.com/office/officeart/2005/8/layout/hierarchy1"/>
    <dgm:cxn modelId="{FD0EFCB8-72B7-4951-B536-99F1DA31780C}" type="presParOf" srcId="{E81A2B58-B554-43D0-B187-0E007CD917A1}" destId="{E98D9C87-982C-48B2-BB7B-1DB6EEFFA0F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FD1BCA-5EAC-40AB-BC86-269B5FC80C1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092B5FBF-C851-44ED-9171-553C48414BA6}">
      <dgm:prSet custT="1"/>
      <dgm:spPr/>
      <dgm:t>
        <a:bodyPr/>
        <a:lstStyle/>
        <a:p>
          <a:r>
            <a:rPr lang="el-GR" sz="1600" dirty="0"/>
            <a:t>Κάθε στάδιο του κύκλου ζωής (εξόρυξη, κατασκευή, κατανάλωση και απόρριψη) ενέχει σημαντικούς κινδύνους για την ανθρώπινη υγεία, και όταν εξετάζεται συνολικά, η εικόνα γίνεται ακόμη πιο ανησυχητική.</a:t>
          </a:r>
          <a:endParaRPr lang="en-US" sz="1600" dirty="0"/>
        </a:p>
      </dgm:t>
    </dgm:pt>
    <dgm:pt modelId="{FF1D42C4-DB59-4096-A0F5-9EBF44EE5516}" type="parTrans" cxnId="{AB194F9D-A5A1-43D0-A5EB-24EE904B6F5D}">
      <dgm:prSet/>
      <dgm:spPr/>
      <dgm:t>
        <a:bodyPr/>
        <a:lstStyle/>
        <a:p>
          <a:endParaRPr lang="en-US"/>
        </a:p>
      </dgm:t>
    </dgm:pt>
    <dgm:pt modelId="{77AA9397-018B-4162-9B34-AA6E030481E5}" type="sibTrans" cxnId="{AB194F9D-A5A1-43D0-A5EB-24EE904B6F5D}">
      <dgm:prSet/>
      <dgm:spPr/>
      <dgm:t>
        <a:bodyPr/>
        <a:lstStyle/>
        <a:p>
          <a:endParaRPr lang="en-US"/>
        </a:p>
      </dgm:t>
    </dgm:pt>
    <dgm:pt modelId="{27A4813A-02EB-4C1F-8E32-5E2BA7A91462}" type="pres">
      <dgm:prSet presAssocID="{52FD1BCA-5EAC-40AB-BC86-269B5FC80C14}" presName="hierChild1" presStyleCnt="0">
        <dgm:presLayoutVars>
          <dgm:chPref val="1"/>
          <dgm:dir/>
          <dgm:animOne val="branch"/>
          <dgm:animLvl val="lvl"/>
          <dgm:resizeHandles/>
        </dgm:presLayoutVars>
      </dgm:prSet>
      <dgm:spPr/>
    </dgm:pt>
    <dgm:pt modelId="{05EA18D2-065C-4E53-B3F8-EB839432D3D5}" type="pres">
      <dgm:prSet presAssocID="{092B5FBF-C851-44ED-9171-553C48414BA6}" presName="hierRoot1" presStyleCnt="0"/>
      <dgm:spPr/>
    </dgm:pt>
    <dgm:pt modelId="{9B4D014E-1C6E-49A3-9EE7-75B84ED628C7}" type="pres">
      <dgm:prSet presAssocID="{092B5FBF-C851-44ED-9171-553C48414BA6}" presName="composite" presStyleCnt="0"/>
      <dgm:spPr/>
    </dgm:pt>
    <dgm:pt modelId="{38688209-ABFE-46E1-9CEE-0094E251ECD9}" type="pres">
      <dgm:prSet presAssocID="{092B5FBF-C851-44ED-9171-553C48414BA6}" presName="background" presStyleLbl="node0" presStyleIdx="0" presStyleCnt="1"/>
      <dgm:spPr/>
    </dgm:pt>
    <dgm:pt modelId="{CB2F733F-5BC8-4636-9766-D6E1281EF690}" type="pres">
      <dgm:prSet presAssocID="{092B5FBF-C851-44ED-9171-553C48414BA6}" presName="text" presStyleLbl="fgAcc0" presStyleIdx="0" presStyleCnt="1" custLinFactNeighborX="11094" custLinFactNeighborY="-396">
        <dgm:presLayoutVars>
          <dgm:chPref val="3"/>
        </dgm:presLayoutVars>
      </dgm:prSet>
      <dgm:spPr/>
    </dgm:pt>
    <dgm:pt modelId="{9D5716D6-D3F2-449A-B55C-ECFBE4B7F548}" type="pres">
      <dgm:prSet presAssocID="{092B5FBF-C851-44ED-9171-553C48414BA6}" presName="hierChild2" presStyleCnt="0"/>
      <dgm:spPr/>
    </dgm:pt>
  </dgm:ptLst>
  <dgm:cxnLst>
    <dgm:cxn modelId="{253D3755-19D1-4642-9294-90210ABE8C58}" type="presOf" srcId="{52FD1BCA-5EAC-40AB-BC86-269B5FC80C14}" destId="{27A4813A-02EB-4C1F-8E32-5E2BA7A91462}" srcOrd="0" destOrd="0" presId="urn:microsoft.com/office/officeart/2005/8/layout/hierarchy1"/>
    <dgm:cxn modelId="{AB194F9D-A5A1-43D0-A5EB-24EE904B6F5D}" srcId="{52FD1BCA-5EAC-40AB-BC86-269B5FC80C14}" destId="{092B5FBF-C851-44ED-9171-553C48414BA6}" srcOrd="0" destOrd="0" parTransId="{FF1D42C4-DB59-4096-A0F5-9EBF44EE5516}" sibTransId="{77AA9397-018B-4162-9B34-AA6E030481E5}"/>
    <dgm:cxn modelId="{5C5511D6-4FD1-4AA8-82BA-8B832C3D019E}" type="presOf" srcId="{092B5FBF-C851-44ED-9171-553C48414BA6}" destId="{CB2F733F-5BC8-4636-9766-D6E1281EF690}" srcOrd="0" destOrd="0" presId="urn:microsoft.com/office/officeart/2005/8/layout/hierarchy1"/>
    <dgm:cxn modelId="{297C5898-AD88-4CA9-A893-34992D39F63F}" type="presParOf" srcId="{27A4813A-02EB-4C1F-8E32-5E2BA7A91462}" destId="{05EA18D2-065C-4E53-B3F8-EB839432D3D5}" srcOrd="0" destOrd="0" presId="urn:microsoft.com/office/officeart/2005/8/layout/hierarchy1"/>
    <dgm:cxn modelId="{7C9607C3-48D4-4F1F-9AF3-D27274DCD518}" type="presParOf" srcId="{05EA18D2-065C-4E53-B3F8-EB839432D3D5}" destId="{9B4D014E-1C6E-49A3-9EE7-75B84ED628C7}" srcOrd="0" destOrd="0" presId="urn:microsoft.com/office/officeart/2005/8/layout/hierarchy1"/>
    <dgm:cxn modelId="{0E9FCA9C-FD1A-4911-B085-25BB700EACFB}" type="presParOf" srcId="{9B4D014E-1C6E-49A3-9EE7-75B84ED628C7}" destId="{38688209-ABFE-46E1-9CEE-0094E251ECD9}" srcOrd="0" destOrd="0" presId="urn:microsoft.com/office/officeart/2005/8/layout/hierarchy1"/>
    <dgm:cxn modelId="{E89D3AF6-266A-4474-84B6-DDD52F18A7EB}" type="presParOf" srcId="{9B4D014E-1C6E-49A3-9EE7-75B84ED628C7}" destId="{CB2F733F-5BC8-4636-9766-D6E1281EF690}" srcOrd="1" destOrd="0" presId="urn:microsoft.com/office/officeart/2005/8/layout/hierarchy1"/>
    <dgm:cxn modelId="{5567649E-768E-49ED-A755-7810FD7B685A}" type="presParOf" srcId="{05EA18D2-065C-4E53-B3F8-EB839432D3D5}" destId="{9D5716D6-D3F2-449A-B55C-ECFBE4B7F548}" srcOrd="1" destOrd="0" presId="urn:microsoft.com/office/officeart/2005/8/layout/hierarchy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DE16B6F-C7F5-406A-ACD2-4D52BB437D02}" type="doc">
      <dgm:prSet loTypeId="urn:microsoft.com/office/officeart/2005/8/layout/vList2" loCatId="list" qsTypeId="urn:microsoft.com/office/officeart/2005/8/quickstyle/simple5" qsCatId="simple" csTypeId="urn:microsoft.com/office/officeart/2005/8/colors/accent5_2" csCatId="accent5" phldr="1"/>
      <dgm:spPr/>
      <dgm:t>
        <a:bodyPr/>
        <a:lstStyle/>
        <a:p>
          <a:endParaRPr lang="en-US"/>
        </a:p>
      </dgm:t>
    </dgm:pt>
    <dgm:pt modelId="{F4B681AA-FC0A-403C-80B0-36D596867D55}">
      <dgm:prSet custT="1"/>
      <dgm:spPr/>
      <dgm:t>
        <a:bodyPr/>
        <a:lstStyle/>
        <a:p>
          <a:r>
            <a:rPr lang="el-GR" sz="1400" dirty="0">
              <a:latin typeface="Open Sans" panose="020B0606030504020204" pitchFamily="34" charset="0"/>
              <a:ea typeface="Open Sans" panose="020B0606030504020204" pitchFamily="34" charset="0"/>
              <a:cs typeface="Open Sans" panose="020B0606030504020204" pitchFamily="34" charset="0"/>
            </a:rPr>
            <a:t>Σύμφωνα με τους </a:t>
          </a:r>
          <a:r>
            <a:rPr lang="el-GR" sz="1400" dirty="0" err="1">
              <a:latin typeface="Open Sans" panose="020B0606030504020204" pitchFamily="34" charset="0"/>
              <a:ea typeface="Open Sans" panose="020B0606030504020204" pitchFamily="34" charset="0"/>
              <a:cs typeface="Open Sans" panose="020B0606030504020204" pitchFamily="34" charset="0"/>
            </a:rPr>
            <a:t>Yee</a:t>
          </a:r>
          <a:r>
            <a:rPr lang="el-GR" sz="1400" dirty="0">
              <a:latin typeface="Open Sans" panose="020B0606030504020204" pitchFamily="34" charset="0"/>
              <a:ea typeface="Open Sans" panose="020B0606030504020204" pitchFamily="34" charset="0"/>
              <a:cs typeface="Open Sans" panose="020B0606030504020204" pitchFamily="34" charset="0"/>
            </a:rPr>
            <a:t> </a:t>
          </a:r>
          <a:r>
            <a:rPr lang="el-GR" sz="1400" dirty="0" err="1">
              <a:latin typeface="Open Sans" panose="020B0606030504020204" pitchFamily="34" charset="0"/>
              <a:ea typeface="Open Sans" panose="020B0606030504020204" pitchFamily="34" charset="0"/>
              <a:cs typeface="Open Sans" panose="020B0606030504020204" pitchFamily="34" charset="0"/>
            </a:rPr>
            <a:t>et</a:t>
          </a:r>
          <a:r>
            <a:rPr lang="el-GR" sz="1400" dirty="0">
              <a:latin typeface="Open Sans" panose="020B0606030504020204" pitchFamily="34" charset="0"/>
              <a:ea typeface="Open Sans" panose="020B0606030504020204" pitchFamily="34" charset="0"/>
              <a:cs typeface="Open Sans" panose="020B0606030504020204" pitchFamily="34" charset="0"/>
            </a:rPr>
            <a:t> </a:t>
          </a:r>
          <a:r>
            <a:rPr lang="el-GR" sz="1400" dirty="0" err="1">
              <a:latin typeface="Open Sans" panose="020B0606030504020204" pitchFamily="34" charset="0"/>
              <a:ea typeface="Open Sans" panose="020B0606030504020204" pitchFamily="34" charset="0"/>
              <a:cs typeface="Open Sans" panose="020B0606030504020204" pitchFamily="34" charset="0"/>
            </a:rPr>
            <a:t>al</a:t>
          </a:r>
          <a:r>
            <a:rPr lang="el-GR" sz="1400" dirty="0">
              <a:latin typeface="Open Sans" panose="020B0606030504020204" pitchFamily="34" charset="0"/>
              <a:ea typeface="Open Sans" panose="020B0606030504020204" pitchFamily="34" charset="0"/>
              <a:cs typeface="Open Sans" panose="020B0606030504020204" pitchFamily="34" charset="0"/>
            </a:rPr>
            <a:t>. (2021), υπάρχουν τρεις κύριες οδοί μέσω των οποίων τα πλαστικά μπορούν να επηρεάσουν την ανθρώπινη υγεία:</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3146A0AF-EEEC-46D5-B1BE-487D497EE9DF}" type="parTrans" cxnId="{9C629F59-AA75-49D6-8CB0-F0855445F255}">
      <dgm:prSet/>
      <dgm:spPr/>
      <dgm:t>
        <a:bodyPr/>
        <a:lstStyle/>
        <a:p>
          <a:endParaRPr lang="en-US"/>
        </a:p>
      </dgm:t>
    </dgm:pt>
    <dgm:pt modelId="{11018B57-FD16-43A6-A37B-7FF6FF9BB810}" type="sibTrans" cxnId="{9C629F59-AA75-49D6-8CB0-F0855445F255}">
      <dgm:prSet/>
      <dgm:spPr/>
      <dgm:t>
        <a:bodyPr/>
        <a:lstStyle/>
        <a:p>
          <a:endParaRPr lang="en-US"/>
        </a:p>
      </dgm:t>
    </dgm:pt>
    <dgm:pt modelId="{E8012EAE-EBF6-419C-8C2C-0F6610A37007}">
      <dgm:prSet custT="1"/>
      <dgm:spPr/>
      <dgm:t>
        <a:bodyPr/>
        <a:lstStyle/>
        <a:p>
          <a:r>
            <a:rPr lang="el-GR" sz="1400" dirty="0">
              <a:latin typeface="Open Sans" panose="020B0606030504020204" pitchFamily="34" charset="0"/>
              <a:ea typeface="Open Sans" panose="020B0606030504020204" pitchFamily="34" charset="0"/>
              <a:cs typeface="Open Sans" panose="020B0606030504020204" pitchFamily="34" charset="0"/>
            </a:rPr>
            <a:t>Πρώτον, καθημερινά καταπίνουμε, εισπνέουμε και καταναλώνουμε μικροπλαστικά, τα οποία δυνητικά βλάπτουν την υγεία μας μόλις εισέλθουν στον οργανισμό μας.</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15987747-D2A2-40AE-94E8-864F86CCC4C7}" type="parTrans" cxnId="{E6FCD66F-EC8D-45F4-8E69-3C36A59BDDB3}">
      <dgm:prSet/>
      <dgm:spPr/>
      <dgm:t>
        <a:bodyPr/>
        <a:lstStyle/>
        <a:p>
          <a:endParaRPr lang="en-US"/>
        </a:p>
      </dgm:t>
    </dgm:pt>
    <dgm:pt modelId="{1A855D4F-916D-44AB-867E-DE699D634AAC}" type="sibTrans" cxnId="{E6FCD66F-EC8D-45F4-8E69-3C36A59BDDB3}">
      <dgm:prSet/>
      <dgm:spPr/>
      <dgm:t>
        <a:bodyPr/>
        <a:lstStyle/>
        <a:p>
          <a:endParaRPr lang="en-US"/>
        </a:p>
      </dgm:t>
    </dgm:pt>
    <dgm:pt modelId="{58FB28FD-9E73-42F0-A737-497B005E5171}">
      <dgm:prSet custT="1"/>
      <dgm:spPr/>
      <dgm:t>
        <a:bodyPr/>
        <a:lstStyle/>
        <a:p>
          <a:r>
            <a:rPr lang="el-GR" sz="1400" dirty="0">
              <a:latin typeface="Open Sans" panose="020B0606030504020204" pitchFamily="34" charset="0"/>
              <a:ea typeface="Open Sans" panose="020B0606030504020204" pitchFamily="34" charset="0"/>
              <a:cs typeface="Open Sans" panose="020B0606030504020204" pitchFamily="34" charset="0"/>
            </a:rPr>
            <a:t>Δεύτερον, τα πλαστικά προϊόντα περιέχουν χημικά πρόσθετα που έχουν συνδεθεί με σοβαρά προβλήματα υγείας, όπως καρκίνους που σχετίζονται με ορμόνες, στειρότητα και </a:t>
          </a:r>
          <a:r>
            <a:rPr lang="el-GR" sz="1400" dirty="0" err="1">
              <a:latin typeface="Open Sans" panose="020B0606030504020204" pitchFamily="34" charset="0"/>
              <a:ea typeface="Open Sans" panose="020B0606030504020204" pitchFamily="34" charset="0"/>
              <a:cs typeface="Open Sans" panose="020B0606030504020204" pitchFamily="34" charset="0"/>
            </a:rPr>
            <a:t>νευροαναπτυξιακές</a:t>
          </a:r>
          <a:r>
            <a:rPr lang="el-GR" sz="1400" dirty="0">
              <a:latin typeface="Open Sans" panose="020B0606030504020204" pitchFamily="34" charset="0"/>
              <a:ea typeface="Open Sans" panose="020B0606030504020204" pitchFamily="34" charset="0"/>
              <a:cs typeface="Open Sans" panose="020B0606030504020204" pitchFamily="34" charset="0"/>
            </a:rPr>
            <a:t> διαταραχές όπως η ΔΕΠΥ και ο αυτισμός.</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9160FB75-16C2-42CD-8440-89596DDBDA04}" type="parTrans" cxnId="{DC6A51B9-0C06-4489-80FD-704823CDAAFD}">
      <dgm:prSet/>
      <dgm:spPr/>
      <dgm:t>
        <a:bodyPr/>
        <a:lstStyle/>
        <a:p>
          <a:endParaRPr lang="en-US"/>
        </a:p>
      </dgm:t>
    </dgm:pt>
    <dgm:pt modelId="{3B2050CF-1321-4977-A7F2-E6461755B882}" type="sibTrans" cxnId="{DC6A51B9-0C06-4489-80FD-704823CDAAFD}">
      <dgm:prSet/>
      <dgm:spPr/>
      <dgm:t>
        <a:bodyPr/>
        <a:lstStyle/>
        <a:p>
          <a:endParaRPr lang="en-US"/>
        </a:p>
      </dgm:t>
    </dgm:pt>
    <dgm:pt modelId="{8BBE2573-FF13-4A0D-9C9F-A0348D03D1D6}">
      <dgm:prSet custT="1"/>
      <dgm:spPr/>
      <dgm:t>
        <a:bodyPr/>
        <a:lstStyle/>
        <a:p>
          <a:r>
            <a:rPr lang="el-GR" sz="1400" dirty="0">
              <a:latin typeface="Open Sans" panose="020B0606030504020204" pitchFamily="34" charset="0"/>
              <a:ea typeface="Open Sans" panose="020B0606030504020204" pitchFamily="34" charset="0"/>
              <a:cs typeface="Open Sans" panose="020B0606030504020204" pitchFamily="34" charset="0"/>
            </a:rPr>
            <a:t>Τέλος, τα πλαστικά και τα μικροπλαστικά που καταλήγουν στο περιβάλλον προσελκύουν επιβλαβείς μικροοργανισμούς, όπως βακτήρια και παθογόνα, τα οποία μπορούν να αυξήσουν τον κίνδυνο μόλυνσης εάν εισέλθουν στον οργανισμό μας.</a:t>
          </a:r>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454A3DCD-6013-4E33-8C6A-2BB0C84E4F35}" type="parTrans" cxnId="{E3AC8D30-C76E-4225-9312-8468BF605C63}">
      <dgm:prSet/>
      <dgm:spPr/>
      <dgm:t>
        <a:bodyPr/>
        <a:lstStyle/>
        <a:p>
          <a:endParaRPr lang="en-US"/>
        </a:p>
      </dgm:t>
    </dgm:pt>
    <dgm:pt modelId="{DAC2B536-3EEF-463E-95F2-D2E8B12A17E3}" type="sibTrans" cxnId="{E3AC8D30-C76E-4225-9312-8468BF605C63}">
      <dgm:prSet/>
      <dgm:spPr/>
      <dgm:t>
        <a:bodyPr/>
        <a:lstStyle/>
        <a:p>
          <a:endParaRPr lang="en-US"/>
        </a:p>
      </dgm:t>
    </dgm:pt>
    <dgm:pt modelId="{C4BF641A-D532-4542-81ED-DEC3CAA16233}">
      <dgm:prSet/>
      <dgm:spPr/>
      <dgm:t>
        <a:bodyPr/>
        <a:lstStyle/>
        <a:p>
          <a:endParaRPr lang="en-US" sz="1200" dirty="0"/>
        </a:p>
      </dgm:t>
    </dgm:pt>
    <dgm:pt modelId="{3947E7FB-6E43-4830-8AB6-7B53309F8921}" type="parTrans" cxnId="{9CBEDDE0-7ECB-4517-9529-C9EBE9EFA2F9}">
      <dgm:prSet/>
      <dgm:spPr/>
      <dgm:t>
        <a:bodyPr/>
        <a:lstStyle/>
        <a:p>
          <a:endParaRPr lang="el-GR"/>
        </a:p>
      </dgm:t>
    </dgm:pt>
    <dgm:pt modelId="{27EF96BE-9CFE-42BC-8C36-4FD177D8F42C}" type="sibTrans" cxnId="{9CBEDDE0-7ECB-4517-9529-C9EBE9EFA2F9}">
      <dgm:prSet/>
      <dgm:spPr/>
      <dgm:t>
        <a:bodyPr/>
        <a:lstStyle/>
        <a:p>
          <a:endParaRPr lang="el-GR"/>
        </a:p>
      </dgm:t>
    </dgm:pt>
    <dgm:pt modelId="{65EB0438-BF71-4E88-A425-3278528E32EE}">
      <dgm:prSet custT="1"/>
      <dgm:spPr/>
      <dgm:t>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762A64B1-E374-469D-B75E-BCAA3B4619E6}" type="parTrans" cxnId="{3E4D8A81-235B-452B-9E45-90392F2D7ADA}">
      <dgm:prSet/>
      <dgm:spPr/>
      <dgm:t>
        <a:bodyPr/>
        <a:lstStyle/>
        <a:p>
          <a:endParaRPr lang="el-GR"/>
        </a:p>
      </dgm:t>
    </dgm:pt>
    <dgm:pt modelId="{2E9A6527-BF83-4B53-B14B-4E37317D0284}" type="sibTrans" cxnId="{3E4D8A81-235B-452B-9E45-90392F2D7ADA}">
      <dgm:prSet/>
      <dgm:spPr/>
      <dgm:t>
        <a:bodyPr/>
        <a:lstStyle/>
        <a:p>
          <a:endParaRPr lang="el-GR"/>
        </a:p>
      </dgm:t>
    </dgm:pt>
    <dgm:pt modelId="{DC3084BC-F433-4C0E-A209-6BF4847D59AA}">
      <dgm:prSet custT="1"/>
      <dgm:spPr/>
      <dgm:t>
        <a:bodyPr/>
        <a:lstStyle/>
        <a:p>
          <a:endParaRPr lang="en-US" sz="1400" dirty="0">
            <a:latin typeface="Open Sans" panose="020B0606030504020204" pitchFamily="34" charset="0"/>
            <a:ea typeface="Open Sans" panose="020B0606030504020204" pitchFamily="34" charset="0"/>
            <a:cs typeface="Open Sans" panose="020B0606030504020204" pitchFamily="34" charset="0"/>
          </a:endParaRPr>
        </a:p>
      </dgm:t>
    </dgm:pt>
    <dgm:pt modelId="{A66578A1-6855-4008-8559-EB00826B4762}" type="parTrans" cxnId="{ECC1AD7F-1DD9-4DDB-86F4-5829566E53DB}">
      <dgm:prSet/>
      <dgm:spPr/>
      <dgm:t>
        <a:bodyPr/>
        <a:lstStyle/>
        <a:p>
          <a:endParaRPr lang="el-GR"/>
        </a:p>
      </dgm:t>
    </dgm:pt>
    <dgm:pt modelId="{CF288D94-F378-4673-AA7B-E494D5440430}" type="sibTrans" cxnId="{ECC1AD7F-1DD9-4DDB-86F4-5829566E53DB}">
      <dgm:prSet/>
      <dgm:spPr/>
      <dgm:t>
        <a:bodyPr/>
        <a:lstStyle/>
        <a:p>
          <a:endParaRPr lang="el-GR"/>
        </a:p>
      </dgm:t>
    </dgm:pt>
    <dgm:pt modelId="{9B76AF20-1D4B-40C5-9FE7-9591BA287494}" type="pres">
      <dgm:prSet presAssocID="{BDE16B6F-C7F5-406A-ACD2-4D52BB437D02}" presName="linear" presStyleCnt="0">
        <dgm:presLayoutVars>
          <dgm:animLvl val="lvl"/>
          <dgm:resizeHandles val="exact"/>
        </dgm:presLayoutVars>
      </dgm:prSet>
      <dgm:spPr/>
    </dgm:pt>
    <dgm:pt modelId="{ABF687CE-F8D4-48B5-B9B3-AAA231D2D0E3}" type="pres">
      <dgm:prSet presAssocID="{F4B681AA-FC0A-403C-80B0-36D596867D55}" presName="parentText" presStyleLbl="node1" presStyleIdx="0" presStyleCnt="1">
        <dgm:presLayoutVars>
          <dgm:chMax val="0"/>
          <dgm:bulletEnabled val="1"/>
        </dgm:presLayoutVars>
      </dgm:prSet>
      <dgm:spPr/>
    </dgm:pt>
    <dgm:pt modelId="{8B017B0D-03A8-4DF2-8A10-3B59B6907226}" type="pres">
      <dgm:prSet presAssocID="{F4B681AA-FC0A-403C-80B0-36D596867D55}" presName="childText" presStyleLbl="revTx" presStyleIdx="0" presStyleCnt="1">
        <dgm:presLayoutVars>
          <dgm:bulletEnabled val="1"/>
        </dgm:presLayoutVars>
      </dgm:prSet>
      <dgm:spPr/>
    </dgm:pt>
  </dgm:ptLst>
  <dgm:cxnLst>
    <dgm:cxn modelId="{E3AC8D30-C76E-4225-9312-8468BF605C63}" srcId="{F4B681AA-FC0A-403C-80B0-36D596867D55}" destId="{8BBE2573-FF13-4A0D-9C9F-A0348D03D1D6}" srcOrd="5" destOrd="0" parTransId="{454A3DCD-6013-4E33-8C6A-2BB0C84E4F35}" sibTransId="{DAC2B536-3EEF-463E-95F2-D2E8B12A17E3}"/>
    <dgm:cxn modelId="{168DE43A-BCCB-49F0-9CF8-B9D97659AEF1}" type="presOf" srcId="{58FB28FD-9E73-42F0-A737-497B005E5171}" destId="{8B017B0D-03A8-4DF2-8A10-3B59B6907226}" srcOrd="0" destOrd="3" presId="urn:microsoft.com/office/officeart/2005/8/layout/vList2"/>
    <dgm:cxn modelId="{E6FCD66F-EC8D-45F4-8E69-3C36A59BDDB3}" srcId="{F4B681AA-FC0A-403C-80B0-36D596867D55}" destId="{E8012EAE-EBF6-419C-8C2C-0F6610A37007}" srcOrd="1" destOrd="0" parTransId="{15987747-D2A2-40AE-94E8-864F86CCC4C7}" sibTransId="{1A855D4F-916D-44AB-867E-DE699D634AAC}"/>
    <dgm:cxn modelId="{447A9175-3688-4B1C-AA6E-50973B81ADE1}" type="presOf" srcId="{BDE16B6F-C7F5-406A-ACD2-4D52BB437D02}" destId="{9B76AF20-1D4B-40C5-9FE7-9591BA287494}" srcOrd="0" destOrd="0" presId="urn:microsoft.com/office/officeart/2005/8/layout/vList2"/>
    <dgm:cxn modelId="{9C629F59-AA75-49D6-8CB0-F0855445F255}" srcId="{BDE16B6F-C7F5-406A-ACD2-4D52BB437D02}" destId="{F4B681AA-FC0A-403C-80B0-36D596867D55}" srcOrd="0" destOrd="0" parTransId="{3146A0AF-EEEC-46D5-B1BE-487D497EE9DF}" sibTransId="{11018B57-FD16-43A6-A37B-7FF6FF9BB810}"/>
    <dgm:cxn modelId="{ECC1AD7F-1DD9-4DDB-86F4-5829566E53DB}" srcId="{F4B681AA-FC0A-403C-80B0-36D596867D55}" destId="{DC3084BC-F433-4C0E-A209-6BF4847D59AA}" srcOrd="4" destOrd="0" parTransId="{A66578A1-6855-4008-8559-EB00826B4762}" sibTransId="{CF288D94-F378-4673-AA7B-E494D5440430}"/>
    <dgm:cxn modelId="{3E4D8A81-235B-452B-9E45-90392F2D7ADA}" srcId="{F4B681AA-FC0A-403C-80B0-36D596867D55}" destId="{65EB0438-BF71-4E88-A425-3278528E32EE}" srcOrd="2" destOrd="0" parTransId="{762A64B1-E374-469D-B75E-BCAA3B4619E6}" sibTransId="{2E9A6527-BF83-4B53-B14B-4E37317D0284}"/>
    <dgm:cxn modelId="{B377DC8D-514D-4ADF-B240-353D564A9E33}" type="presOf" srcId="{DC3084BC-F433-4C0E-A209-6BF4847D59AA}" destId="{8B017B0D-03A8-4DF2-8A10-3B59B6907226}" srcOrd="0" destOrd="4" presId="urn:microsoft.com/office/officeart/2005/8/layout/vList2"/>
    <dgm:cxn modelId="{42B11AA4-4304-4489-A678-B0F86297F3CC}" type="presOf" srcId="{C4BF641A-D532-4542-81ED-DEC3CAA16233}" destId="{8B017B0D-03A8-4DF2-8A10-3B59B6907226}" srcOrd="0" destOrd="0" presId="urn:microsoft.com/office/officeart/2005/8/layout/vList2"/>
    <dgm:cxn modelId="{DC6A51B9-0C06-4489-80FD-704823CDAAFD}" srcId="{F4B681AA-FC0A-403C-80B0-36D596867D55}" destId="{58FB28FD-9E73-42F0-A737-497B005E5171}" srcOrd="3" destOrd="0" parTransId="{9160FB75-16C2-42CD-8440-89596DDBDA04}" sibTransId="{3B2050CF-1321-4977-A7F2-E6461755B882}"/>
    <dgm:cxn modelId="{09093ECA-B045-4B8D-AF2E-3C53608D670A}" type="presOf" srcId="{65EB0438-BF71-4E88-A425-3278528E32EE}" destId="{8B017B0D-03A8-4DF2-8A10-3B59B6907226}" srcOrd="0" destOrd="2" presId="urn:microsoft.com/office/officeart/2005/8/layout/vList2"/>
    <dgm:cxn modelId="{9CBEDDE0-7ECB-4517-9529-C9EBE9EFA2F9}" srcId="{F4B681AA-FC0A-403C-80B0-36D596867D55}" destId="{C4BF641A-D532-4542-81ED-DEC3CAA16233}" srcOrd="0" destOrd="0" parTransId="{3947E7FB-6E43-4830-8AB6-7B53309F8921}" sibTransId="{27EF96BE-9CFE-42BC-8C36-4FD177D8F42C}"/>
    <dgm:cxn modelId="{6C706BE2-22A6-4FA7-8570-9CC4CC103504}" type="presOf" srcId="{8BBE2573-FF13-4A0D-9C9F-A0348D03D1D6}" destId="{8B017B0D-03A8-4DF2-8A10-3B59B6907226}" srcOrd="0" destOrd="5" presId="urn:microsoft.com/office/officeart/2005/8/layout/vList2"/>
    <dgm:cxn modelId="{85516DE6-726D-45B8-81DD-A2C95558699E}" type="presOf" srcId="{F4B681AA-FC0A-403C-80B0-36D596867D55}" destId="{ABF687CE-F8D4-48B5-B9B3-AAA231D2D0E3}" srcOrd="0" destOrd="0" presId="urn:microsoft.com/office/officeart/2005/8/layout/vList2"/>
    <dgm:cxn modelId="{7F3423F8-012B-457E-AAFF-4AA6941B76C7}" type="presOf" srcId="{E8012EAE-EBF6-419C-8C2C-0F6610A37007}" destId="{8B017B0D-03A8-4DF2-8A10-3B59B6907226}" srcOrd="0" destOrd="1" presId="urn:microsoft.com/office/officeart/2005/8/layout/vList2"/>
    <dgm:cxn modelId="{8367E0C8-1F7F-47FA-BDF9-B6CE87E1F1C7}" type="presParOf" srcId="{9B76AF20-1D4B-40C5-9FE7-9591BA287494}" destId="{ABF687CE-F8D4-48B5-B9B3-AAA231D2D0E3}" srcOrd="0" destOrd="0" presId="urn:microsoft.com/office/officeart/2005/8/layout/vList2"/>
    <dgm:cxn modelId="{EBB68FE2-2C1F-4BAD-808A-F89984EE96C3}" type="presParOf" srcId="{9B76AF20-1D4B-40C5-9FE7-9591BA287494}" destId="{8B017B0D-03A8-4DF2-8A10-3B59B6907226}"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C3330E7-E53C-4C4E-99BC-47DBB24BA785}"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02B0683F-C045-4294-9280-25490E5F1091}">
      <dgm:prSet/>
      <dgm:spPr/>
      <dgm:t>
        <a:bodyPr/>
        <a:lstStyle/>
        <a:p>
          <a:r>
            <a:rPr lang="el-GR" dirty="0">
              <a:latin typeface="Open Sans" panose="020B0606030504020204" pitchFamily="34" charset="0"/>
              <a:ea typeface="Open Sans" panose="020B0606030504020204" pitchFamily="34" charset="0"/>
              <a:cs typeface="Open Sans" panose="020B0606030504020204" pitchFamily="34" charset="0"/>
            </a:rPr>
            <a:t>Μικροπλαστικά βρέθηκαν σε γαλάζια μύδια κοντά στις ακτές της Αυστραλίας </a:t>
          </a:r>
          <a:r>
            <a:rPr lang="el-GR" dirty="0" err="1">
              <a:latin typeface="Open Sans" panose="020B0606030504020204" pitchFamily="34" charset="0"/>
              <a:ea typeface="Open Sans" panose="020B0606030504020204" pitchFamily="34" charset="0"/>
              <a:cs typeface="Open Sans" panose="020B0606030504020204" pitchFamily="34" charset="0"/>
            </a:rPr>
            <a:t>Klein</a:t>
          </a:r>
          <a:r>
            <a:rPr lang="el-GR" dirty="0">
              <a:latin typeface="Open Sans" panose="020B0606030504020204" pitchFamily="34" charset="0"/>
              <a:ea typeface="Open Sans" panose="020B0606030504020204" pitchFamily="34" charset="0"/>
              <a:cs typeface="Open Sans" panose="020B0606030504020204" pitchFamily="34" charset="0"/>
            </a:rPr>
            <a:t> </a:t>
          </a:r>
          <a:r>
            <a:rPr lang="el-GR" dirty="0" err="1">
              <a:latin typeface="Open Sans" panose="020B0606030504020204" pitchFamily="34" charset="0"/>
              <a:ea typeface="Open Sans" panose="020B0606030504020204" pitchFamily="34" charset="0"/>
              <a:cs typeface="Open Sans" panose="020B0606030504020204" pitchFamily="34" charset="0"/>
            </a:rPr>
            <a:t>et</a:t>
          </a:r>
          <a:r>
            <a:rPr lang="el-GR" dirty="0">
              <a:latin typeface="Open Sans" panose="020B0606030504020204" pitchFamily="34" charset="0"/>
              <a:ea typeface="Open Sans" panose="020B0606030504020204" pitchFamily="34" charset="0"/>
              <a:cs typeface="Open Sans" panose="020B0606030504020204" pitchFamily="34" charset="0"/>
            </a:rPr>
            <a:t> </a:t>
          </a:r>
          <a:r>
            <a:rPr lang="el-GR" dirty="0" err="1">
              <a:latin typeface="Open Sans" panose="020B0606030504020204" pitchFamily="34" charset="0"/>
              <a:ea typeface="Open Sans" panose="020B0606030504020204" pitchFamily="34" charset="0"/>
              <a:cs typeface="Open Sans" panose="020B0606030504020204" pitchFamily="34" charset="0"/>
            </a:rPr>
            <a:t>al</a:t>
          </a:r>
          <a:r>
            <a:rPr lang="el-GR" dirty="0">
              <a:latin typeface="Open Sans" panose="020B0606030504020204" pitchFamily="34" charset="0"/>
              <a:ea typeface="Open Sans" panose="020B0606030504020204" pitchFamily="34" charset="0"/>
              <a:cs typeface="Open Sans" panose="020B0606030504020204" pitchFamily="34" charset="0"/>
            </a:rPr>
            <a:t>. (2022) , γεγονός που αναδεικνύει τον πιθανό κίνδυνο της ρύπανσης από μικροπλαστικά για τα μοναδικά θαλάσσια οικοσυστήματα της Νότιας Αυστραλίας και την τοπική ανθρώπινη τροφική αλυσίδα</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C7B28459-E84F-47B2-B87D-4B1872D15D62}" type="parTrans" cxnId="{E9C0DAB2-6866-474B-979F-1EEBCB0D0CFE}">
      <dgm:prSet/>
      <dgm:spPr/>
      <dgm:t>
        <a:bodyPr/>
        <a:lstStyle/>
        <a:p>
          <a:endParaRPr lang="en-US"/>
        </a:p>
      </dgm:t>
    </dgm:pt>
    <dgm:pt modelId="{AE797478-448B-422A-8720-C067FEDF0C33}" type="sibTrans" cxnId="{E9C0DAB2-6866-474B-979F-1EEBCB0D0CFE}">
      <dgm:prSet/>
      <dgm:spPr/>
      <dgm:t>
        <a:bodyPr/>
        <a:lstStyle/>
        <a:p>
          <a:endParaRPr lang="en-US"/>
        </a:p>
      </dgm:t>
    </dgm:pt>
    <dgm:pt modelId="{F631388E-4611-4123-9A60-F6444FFFA637}">
      <dgm:prSet/>
      <dgm:spPr/>
      <dgm:t>
        <a:bodyPr/>
        <a:lstStyle/>
        <a:p>
          <a:r>
            <a:rPr lang="el-GR" dirty="0">
              <a:latin typeface="Open Sans" panose="020B0606030504020204" pitchFamily="34" charset="0"/>
              <a:ea typeface="Open Sans" panose="020B0606030504020204" pitchFamily="34" charset="0"/>
              <a:cs typeface="Open Sans" panose="020B0606030504020204" pitchFamily="34" charset="0"/>
            </a:rPr>
            <a:t>Μια πρόσφατη μελέτη του Πανεπιστημίου του </a:t>
          </a:r>
          <a:r>
            <a:rPr lang="el-GR" dirty="0" err="1">
              <a:latin typeface="Open Sans" panose="020B0606030504020204" pitchFamily="34" charset="0"/>
              <a:ea typeface="Open Sans" panose="020B0606030504020204" pitchFamily="34" charset="0"/>
              <a:cs typeface="Open Sans" panose="020B0606030504020204" pitchFamily="34" charset="0"/>
            </a:rPr>
            <a:t>Κάρντιφ</a:t>
          </a:r>
          <a:r>
            <a:rPr lang="el-GR" dirty="0">
              <a:latin typeface="Open Sans" panose="020B0606030504020204" pitchFamily="34" charset="0"/>
              <a:ea typeface="Open Sans" panose="020B0606030504020204" pitchFamily="34" charset="0"/>
              <a:cs typeface="Open Sans" panose="020B0606030504020204" pitchFamily="34" charset="0"/>
            </a:rPr>
            <a:t> διαπίστωσε επίσης ότι η χρήση της λυματολάσπης ως λίπασμα σε γεωργικές εκτάσεις μπορεί να εισάγει μικροπλαστικά στο γεωργικό έδαφος, τα οποία στη συνέχεια μπορεί να καταλήξουν στις υδάτινες οδούς λόγω της απορροής.</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8658D0FA-BF0C-4173-B5C3-937D73E24524}" type="parTrans" cxnId="{B7CA4E4B-C888-4A4F-849B-718BD029CE88}">
      <dgm:prSet/>
      <dgm:spPr/>
      <dgm:t>
        <a:bodyPr/>
        <a:lstStyle/>
        <a:p>
          <a:endParaRPr lang="en-US"/>
        </a:p>
      </dgm:t>
    </dgm:pt>
    <dgm:pt modelId="{47C1757D-3444-4BF0-AAA5-872423EA13C8}" type="sibTrans" cxnId="{B7CA4E4B-C888-4A4F-849B-718BD029CE88}">
      <dgm:prSet/>
      <dgm:spPr/>
      <dgm:t>
        <a:bodyPr/>
        <a:lstStyle/>
        <a:p>
          <a:endParaRPr lang="en-US"/>
        </a:p>
      </dgm:t>
    </dgm:pt>
    <dgm:pt modelId="{D2F7B997-E3BC-4F02-97EA-210324672522}">
      <dgm:prSet/>
      <dgm:spPr/>
      <dgm:t>
        <a:bodyPr/>
        <a:lstStyle/>
        <a:p>
          <a:r>
            <a:rPr lang="el-GR" dirty="0">
              <a:latin typeface="Open Sans" panose="020B0606030504020204" pitchFamily="34" charset="0"/>
              <a:ea typeface="Open Sans" panose="020B0606030504020204" pitchFamily="34" charset="0"/>
              <a:cs typeface="Open Sans" panose="020B0606030504020204" pitchFamily="34" charset="0"/>
            </a:rPr>
            <a:t>Μικροπλαστικά έχουν ανιχνευθεί σε διάφορα τρόφιμα, όπως το τσάι, η ζάχαρη, το μέλι, ακόμη και το αλάτι, εγείροντας ανησυχίες για τις επιπτώσεις τους στην ανθρώπινη υγεία.</a:t>
          </a:r>
          <a:endParaRPr lang="en-US" dirty="0">
            <a:latin typeface="Open Sans" panose="020B0606030504020204" pitchFamily="34" charset="0"/>
            <a:ea typeface="Open Sans" panose="020B0606030504020204" pitchFamily="34" charset="0"/>
            <a:cs typeface="Open Sans" panose="020B0606030504020204" pitchFamily="34" charset="0"/>
          </a:endParaRPr>
        </a:p>
      </dgm:t>
    </dgm:pt>
    <dgm:pt modelId="{AD04D614-779D-4B79-85A5-055415FA467F}" type="parTrans" cxnId="{B0CBF58C-80C9-4A73-99B4-6D61C2E9CEC7}">
      <dgm:prSet/>
      <dgm:spPr/>
      <dgm:t>
        <a:bodyPr/>
        <a:lstStyle/>
        <a:p>
          <a:endParaRPr lang="en-US"/>
        </a:p>
      </dgm:t>
    </dgm:pt>
    <dgm:pt modelId="{7EF8F9B2-70EA-4C4F-B139-50DFD24E6E88}" type="sibTrans" cxnId="{B0CBF58C-80C9-4A73-99B4-6D61C2E9CEC7}">
      <dgm:prSet/>
      <dgm:spPr/>
      <dgm:t>
        <a:bodyPr/>
        <a:lstStyle/>
        <a:p>
          <a:endParaRPr lang="en-US"/>
        </a:p>
      </dgm:t>
    </dgm:pt>
    <dgm:pt modelId="{412828F2-9045-4713-A863-3D76234DAFBC}" type="pres">
      <dgm:prSet presAssocID="{6C3330E7-E53C-4C4E-99BC-47DBB24BA785}" presName="Name0" presStyleCnt="0">
        <dgm:presLayoutVars>
          <dgm:dir/>
          <dgm:resizeHandles val="exact"/>
        </dgm:presLayoutVars>
      </dgm:prSet>
      <dgm:spPr/>
    </dgm:pt>
    <dgm:pt modelId="{3D1B7A91-19F7-4622-8267-A8CF2BB93BA1}" type="pres">
      <dgm:prSet presAssocID="{02B0683F-C045-4294-9280-25490E5F1091}" presName="composite" presStyleCnt="0"/>
      <dgm:spPr/>
    </dgm:pt>
    <dgm:pt modelId="{04F68263-D8FD-4FA0-9201-C3CF78456889}" type="pres">
      <dgm:prSet presAssocID="{02B0683F-C045-4294-9280-25490E5F1091}" presName="imagSh" presStyleLbl="bgImgPlace1" presStyleIdx="0" presStyleCnt="3" custLinFactNeighborX="347" custLinFactNeighborY="-21063"/>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9F8A876B-86B1-4EB7-BFFD-438960870C25}" type="pres">
      <dgm:prSet presAssocID="{02B0683F-C045-4294-9280-25490E5F1091}" presName="txNode" presStyleLbl="node1" presStyleIdx="0" presStyleCnt="3">
        <dgm:presLayoutVars>
          <dgm:bulletEnabled val="1"/>
        </dgm:presLayoutVars>
      </dgm:prSet>
      <dgm:spPr/>
    </dgm:pt>
    <dgm:pt modelId="{FA1F3EA9-0DA4-42A9-AA7A-16FA8CDBF11E}" type="pres">
      <dgm:prSet presAssocID="{AE797478-448B-422A-8720-C067FEDF0C33}" presName="sibTrans" presStyleLbl="sibTrans2D1" presStyleIdx="0" presStyleCnt="2"/>
      <dgm:spPr/>
    </dgm:pt>
    <dgm:pt modelId="{A4FEED1D-12EF-47C7-ABF9-1FAAE0C9CF7B}" type="pres">
      <dgm:prSet presAssocID="{AE797478-448B-422A-8720-C067FEDF0C33}" presName="connTx" presStyleLbl="sibTrans2D1" presStyleIdx="0" presStyleCnt="2"/>
      <dgm:spPr/>
    </dgm:pt>
    <dgm:pt modelId="{10464B91-E691-4340-807F-8FC22B278A26}" type="pres">
      <dgm:prSet presAssocID="{F631388E-4611-4123-9A60-F6444FFFA637}" presName="composite" presStyleCnt="0"/>
      <dgm:spPr/>
    </dgm:pt>
    <dgm:pt modelId="{9D446C15-B8D7-4689-9034-83FBFB948487}" type="pres">
      <dgm:prSet presAssocID="{F631388E-4611-4123-9A60-F6444FFFA637}" presName="imagSh" presStyleLbl="b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68000" r="-68000"/>
          </a:stretch>
        </a:blipFill>
      </dgm:spPr>
    </dgm:pt>
    <dgm:pt modelId="{62591383-510B-4E12-A9E8-E201F3846097}" type="pres">
      <dgm:prSet presAssocID="{F631388E-4611-4123-9A60-F6444FFFA637}" presName="txNode" presStyleLbl="node1" presStyleIdx="1" presStyleCnt="3">
        <dgm:presLayoutVars>
          <dgm:bulletEnabled val="1"/>
        </dgm:presLayoutVars>
      </dgm:prSet>
      <dgm:spPr/>
    </dgm:pt>
    <dgm:pt modelId="{7695DE55-877C-402F-9D86-A4662633D0A7}" type="pres">
      <dgm:prSet presAssocID="{47C1757D-3444-4BF0-AAA5-872423EA13C8}" presName="sibTrans" presStyleLbl="sibTrans2D1" presStyleIdx="1" presStyleCnt="2"/>
      <dgm:spPr/>
    </dgm:pt>
    <dgm:pt modelId="{B87505C7-C314-4935-80FC-E7BF09CD9507}" type="pres">
      <dgm:prSet presAssocID="{47C1757D-3444-4BF0-AAA5-872423EA13C8}" presName="connTx" presStyleLbl="sibTrans2D1" presStyleIdx="1" presStyleCnt="2"/>
      <dgm:spPr/>
    </dgm:pt>
    <dgm:pt modelId="{694749F2-ABE9-41FD-9C9C-648932FEF558}" type="pres">
      <dgm:prSet presAssocID="{D2F7B997-E3BC-4F02-97EA-210324672522}" presName="composite" presStyleCnt="0"/>
      <dgm:spPr/>
    </dgm:pt>
    <dgm:pt modelId="{C384282B-0E16-4055-95B7-A97AFC7ED53F}" type="pres">
      <dgm:prSet presAssocID="{D2F7B997-E3BC-4F02-97EA-210324672522}" presName="imagSh" presStyleLbl="b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dgm:spPr>
    </dgm:pt>
    <dgm:pt modelId="{15455946-7383-401C-958B-7C042B1DE304}" type="pres">
      <dgm:prSet presAssocID="{D2F7B997-E3BC-4F02-97EA-210324672522}" presName="txNode" presStyleLbl="node1" presStyleIdx="2" presStyleCnt="3">
        <dgm:presLayoutVars>
          <dgm:bulletEnabled val="1"/>
        </dgm:presLayoutVars>
      </dgm:prSet>
      <dgm:spPr/>
    </dgm:pt>
  </dgm:ptLst>
  <dgm:cxnLst>
    <dgm:cxn modelId="{FF545137-C351-4704-AD66-DD5DE8C7BBCE}" type="presOf" srcId="{F631388E-4611-4123-9A60-F6444FFFA637}" destId="{62591383-510B-4E12-A9E8-E201F3846097}" srcOrd="0" destOrd="0" presId="urn:microsoft.com/office/officeart/2005/8/layout/hProcess10"/>
    <dgm:cxn modelId="{A307EE3E-9BE1-4705-927E-F6C3FE374E8D}" type="presOf" srcId="{AE797478-448B-422A-8720-C067FEDF0C33}" destId="{FA1F3EA9-0DA4-42A9-AA7A-16FA8CDBF11E}" srcOrd="0" destOrd="0" presId="urn:microsoft.com/office/officeart/2005/8/layout/hProcess10"/>
    <dgm:cxn modelId="{9C11A36A-8AC2-4EED-A112-BBA885844219}" type="presOf" srcId="{47C1757D-3444-4BF0-AAA5-872423EA13C8}" destId="{7695DE55-877C-402F-9D86-A4662633D0A7}" srcOrd="0" destOrd="0" presId="urn:microsoft.com/office/officeart/2005/8/layout/hProcess10"/>
    <dgm:cxn modelId="{B7CA4E4B-C888-4A4F-849B-718BD029CE88}" srcId="{6C3330E7-E53C-4C4E-99BC-47DBB24BA785}" destId="{F631388E-4611-4123-9A60-F6444FFFA637}" srcOrd="1" destOrd="0" parTransId="{8658D0FA-BF0C-4173-B5C3-937D73E24524}" sibTransId="{47C1757D-3444-4BF0-AAA5-872423EA13C8}"/>
    <dgm:cxn modelId="{A381FB59-6314-4EAD-A6CD-AD7E068BAF43}" type="presOf" srcId="{6C3330E7-E53C-4C4E-99BC-47DBB24BA785}" destId="{412828F2-9045-4713-A863-3D76234DAFBC}" srcOrd="0" destOrd="0" presId="urn:microsoft.com/office/officeart/2005/8/layout/hProcess10"/>
    <dgm:cxn modelId="{B0CBF58C-80C9-4A73-99B4-6D61C2E9CEC7}" srcId="{6C3330E7-E53C-4C4E-99BC-47DBB24BA785}" destId="{D2F7B997-E3BC-4F02-97EA-210324672522}" srcOrd="2" destOrd="0" parTransId="{AD04D614-779D-4B79-85A5-055415FA467F}" sibTransId="{7EF8F9B2-70EA-4C4F-B139-50DFD24E6E88}"/>
    <dgm:cxn modelId="{9A626893-1D33-43E5-9780-040B1D77E1EC}" type="presOf" srcId="{AE797478-448B-422A-8720-C067FEDF0C33}" destId="{A4FEED1D-12EF-47C7-ABF9-1FAAE0C9CF7B}" srcOrd="1" destOrd="0" presId="urn:microsoft.com/office/officeart/2005/8/layout/hProcess10"/>
    <dgm:cxn modelId="{ADC369A8-AFFD-446D-90AE-55947159E8BF}" type="presOf" srcId="{47C1757D-3444-4BF0-AAA5-872423EA13C8}" destId="{B87505C7-C314-4935-80FC-E7BF09CD9507}" srcOrd="1" destOrd="0" presId="urn:microsoft.com/office/officeart/2005/8/layout/hProcess10"/>
    <dgm:cxn modelId="{E9C0DAB2-6866-474B-979F-1EEBCB0D0CFE}" srcId="{6C3330E7-E53C-4C4E-99BC-47DBB24BA785}" destId="{02B0683F-C045-4294-9280-25490E5F1091}" srcOrd="0" destOrd="0" parTransId="{C7B28459-E84F-47B2-B87D-4B1872D15D62}" sibTransId="{AE797478-448B-422A-8720-C067FEDF0C33}"/>
    <dgm:cxn modelId="{F7EC32E8-84C3-4782-B293-5FACA680F274}" type="presOf" srcId="{D2F7B997-E3BC-4F02-97EA-210324672522}" destId="{15455946-7383-401C-958B-7C042B1DE304}" srcOrd="0" destOrd="0" presId="urn:microsoft.com/office/officeart/2005/8/layout/hProcess10"/>
    <dgm:cxn modelId="{7C20B8F3-91A6-4A45-9E73-0FCCB548A100}" type="presOf" srcId="{02B0683F-C045-4294-9280-25490E5F1091}" destId="{9F8A876B-86B1-4EB7-BFFD-438960870C25}" srcOrd="0" destOrd="0" presId="urn:microsoft.com/office/officeart/2005/8/layout/hProcess10"/>
    <dgm:cxn modelId="{8FB87179-234E-406B-8968-111CBBE33522}" type="presParOf" srcId="{412828F2-9045-4713-A863-3D76234DAFBC}" destId="{3D1B7A91-19F7-4622-8267-A8CF2BB93BA1}" srcOrd="0" destOrd="0" presId="urn:microsoft.com/office/officeart/2005/8/layout/hProcess10"/>
    <dgm:cxn modelId="{662AFDBD-FD1F-45C8-87BB-335A28F6789B}" type="presParOf" srcId="{3D1B7A91-19F7-4622-8267-A8CF2BB93BA1}" destId="{04F68263-D8FD-4FA0-9201-C3CF78456889}" srcOrd="0" destOrd="0" presId="urn:microsoft.com/office/officeart/2005/8/layout/hProcess10"/>
    <dgm:cxn modelId="{3ACF3801-38C0-438D-A78F-64D7A6CF1CF6}" type="presParOf" srcId="{3D1B7A91-19F7-4622-8267-A8CF2BB93BA1}" destId="{9F8A876B-86B1-4EB7-BFFD-438960870C25}" srcOrd="1" destOrd="0" presId="urn:microsoft.com/office/officeart/2005/8/layout/hProcess10"/>
    <dgm:cxn modelId="{1DA0882E-2AB7-49CD-AAF8-6E0AAE8C2E45}" type="presParOf" srcId="{412828F2-9045-4713-A863-3D76234DAFBC}" destId="{FA1F3EA9-0DA4-42A9-AA7A-16FA8CDBF11E}" srcOrd="1" destOrd="0" presId="urn:microsoft.com/office/officeart/2005/8/layout/hProcess10"/>
    <dgm:cxn modelId="{55AE2F5B-C63E-4325-AFC0-A64E5F2B6B11}" type="presParOf" srcId="{FA1F3EA9-0DA4-42A9-AA7A-16FA8CDBF11E}" destId="{A4FEED1D-12EF-47C7-ABF9-1FAAE0C9CF7B}" srcOrd="0" destOrd="0" presId="urn:microsoft.com/office/officeart/2005/8/layout/hProcess10"/>
    <dgm:cxn modelId="{EAF91E93-006F-4E4C-BCE2-C3ECDB30255E}" type="presParOf" srcId="{412828F2-9045-4713-A863-3D76234DAFBC}" destId="{10464B91-E691-4340-807F-8FC22B278A26}" srcOrd="2" destOrd="0" presId="urn:microsoft.com/office/officeart/2005/8/layout/hProcess10"/>
    <dgm:cxn modelId="{58A30252-5933-4683-A33F-D434EAD4EC53}" type="presParOf" srcId="{10464B91-E691-4340-807F-8FC22B278A26}" destId="{9D446C15-B8D7-4689-9034-83FBFB948487}" srcOrd="0" destOrd="0" presId="urn:microsoft.com/office/officeart/2005/8/layout/hProcess10"/>
    <dgm:cxn modelId="{2429EE17-200C-476F-BBA1-D7689A0F7DF4}" type="presParOf" srcId="{10464B91-E691-4340-807F-8FC22B278A26}" destId="{62591383-510B-4E12-A9E8-E201F3846097}" srcOrd="1" destOrd="0" presId="urn:microsoft.com/office/officeart/2005/8/layout/hProcess10"/>
    <dgm:cxn modelId="{5DF96274-81E5-46F4-A538-A25EEB019A3F}" type="presParOf" srcId="{412828F2-9045-4713-A863-3D76234DAFBC}" destId="{7695DE55-877C-402F-9D86-A4662633D0A7}" srcOrd="3" destOrd="0" presId="urn:microsoft.com/office/officeart/2005/8/layout/hProcess10"/>
    <dgm:cxn modelId="{B4A0B72E-284D-4BEF-85EF-611BAF1FB7D5}" type="presParOf" srcId="{7695DE55-877C-402F-9D86-A4662633D0A7}" destId="{B87505C7-C314-4935-80FC-E7BF09CD9507}" srcOrd="0" destOrd="0" presId="urn:microsoft.com/office/officeart/2005/8/layout/hProcess10"/>
    <dgm:cxn modelId="{69CAD17F-8BD9-4DEC-B994-6AE95FF9A405}" type="presParOf" srcId="{412828F2-9045-4713-A863-3D76234DAFBC}" destId="{694749F2-ABE9-41FD-9C9C-648932FEF558}" srcOrd="4" destOrd="0" presId="urn:microsoft.com/office/officeart/2005/8/layout/hProcess10"/>
    <dgm:cxn modelId="{5B53C3C0-C09D-4858-B084-8FC67F3ADD97}" type="presParOf" srcId="{694749F2-ABE9-41FD-9C9C-648932FEF558}" destId="{C384282B-0E16-4055-95B7-A97AFC7ED53F}" srcOrd="0" destOrd="0" presId="urn:microsoft.com/office/officeart/2005/8/layout/hProcess10"/>
    <dgm:cxn modelId="{FD613808-2752-49DD-AF3B-A51809BF4A8B}" type="presParOf" srcId="{694749F2-ABE9-41FD-9C9C-648932FEF558}" destId="{15455946-7383-401C-958B-7C042B1DE304}" srcOrd="1" destOrd="0" presId="urn:microsoft.com/office/officeart/2005/8/layout/hProcess10"/>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75C8C85-11F2-4573-BFF5-282AAE71D4BF}" type="doc">
      <dgm:prSet loTypeId="urn:microsoft.com/office/officeart/2005/8/layout/funnel1" loCatId="process" qsTypeId="urn:microsoft.com/office/officeart/2005/8/quickstyle/3d1" qsCatId="3D" csTypeId="urn:microsoft.com/office/officeart/2005/8/colors/colorful2" csCatId="colorful" phldr="1"/>
      <dgm:spPr/>
      <dgm:t>
        <a:bodyPr/>
        <a:lstStyle/>
        <a:p>
          <a:endParaRPr lang="el-GR"/>
        </a:p>
      </dgm:t>
    </dgm:pt>
    <dgm:pt modelId="{93E90638-A17A-45F3-8233-C5B775D7D939}">
      <dgm:prSet phldrT="[Κείμενο]" custT="1"/>
      <dgm:spPr/>
      <dgm:t>
        <a:bodyPr/>
        <a:lstStyle/>
        <a:p>
          <a:r>
            <a:rPr lang="el-GR" sz="1200" dirty="0">
              <a:effectLst/>
              <a:latin typeface="Open Sans" panose="020B0606030504020204" pitchFamily="34" charset="0"/>
              <a:ea typeface="Open Sans" panose="020B0606030504020204" pitchFamily="34" charset="0"/>
              <a:cs typeface="Open Sans" panose="020B0606030504020204" pitchFamily="34" charset="0"/>
            </a:rPr>
            <a:t>τα επιβραδυντικά φλόγας προστίθενται συχνά σε έπιπλα και ηλεκτρονικά είδη για να αυξήσουν την αντοχή τους στη φωτιά</a:t>
          </a:r>
          <a:endParaRPr lang="el-GR" sz="1200" dirty="0"/>
        </a:p>
      </dgm:t>
    </dgm:pt>
    <dgm:pt modelId="{CB67167F-5DB9-4317-A5A1-4459EF59D6C1}" type="parTrans" cxnId="{CCEFF780-2FD4-4069-B815-9AE022706A14}">
      <dgm:prSet/>
      <dgm:spPr/>
      <dgm:t>
        <a:bodyPr/>
        <a:lstStyle/>
        <a:p>
          <a:endParaRPr lang="el-GR"/>
        </a:p>
      </dgm:t>
    </dgm:pt>
    <dgm:pt modelId="{0CB36F37-8058-49C5-AB89-03082D258404}" type="sibTrans" cxnId="{CCEFF780-2FD4-4069-B815-9AE022706A14}">
      <dgm:prSet/>
      <dgm:spPr/>
      <dgm:t>
        <a:bodyPr/>
        <a:lstStyle/>
        <a:p>
          <a:endParaRPr lang="el-GR"/>
        </a:p>
      </dgm:t>
    </dgm:pt>
    <dgm:pt modelId="{59E8EB4B-7660-4840-9849-FB803FC6C8E8}">
      <dgm:prSet phldrT="[Κείμενο]" custT="1"/>
      <dgm:spPr/>
      <dgm:t>
        <a:bodyPr/>
        <a:lstStyle/>
        <a:p>
          <a:r>
            <a:rPr lang="el-GR" sz="1200" dirty="0">
              <a:effectLst/>
              <a:latin typeface="Open Sans" panose="020B0606030504020204" pitchFamily="34" charset="0"/>
              <a:ea typeface="Open Sans" panose="020B0606030504020204" pitchFamily="34" charset="0"/>
              <a:cs typeface="Open Sans" panose="020B0606030504020204" pitchFamily="34" charset="0"/>
            </a:rPr>
            <a:t>περιλαμβάνονται πλαστικοποιητές, όπως οι </a:t>
          </a:r>
          <a:r>
            <a:rPr lang="el-GR" sz="1200" dirty="0" err="1">
              <a:effectLst/>
              <a:latin typeface="Open Sans" panose="020B0606030504020204" pitchFamily="34" charset="0"/>
              <a:ea typeface="Open Sans" panose="020B0606030504020204" pitchFamily="34" charset="0"/>
              <a:cs typeface="Open Sans" panose="020B0606030504020204" pitchFamily="34" charset="0"/>
            </a:rPr>
            <a:t>φθαλικές</a:t>
          </a:r>
          <a:r>
            <a:rPr lang="el-GR" sz="1200" dirty="0">
              <a:effectLst/>
              <a:latin typeface="Open Sans" panose="020B0606030504020204" pitchFamily="34" charset="0"/>
              <a:ea typeface="Open Sans" panose="020B0606030504020204" pitchFamily="34" charset="0"/>
              <a:cs typeface="Open Sans" panose="020B0606030504020204" pitchFamily="34" charset="0"/>
            </a:rPr>
            <a:t> ενώσεις, για να γίνει το παραγόμενο προϊόν πιο εύκαμπτο</a:t>
          </a:r>
          <a:endParaRPr lang="el-GR" sz="1200" dirty="0"/>
        </a:p>
      </dgm:t>
    </dgm:pt>
    <dgm:pt modelId="{99DC222E-EDCD-42A5-BB2F-DCCBD87550AD}" type="parTrans" cxnId="{13985BAE-415D-4F56-B751-12239D6638DD}">
      <dgm:prSet/>
      <dgm:spPr/>
      <dgm:t>
        <a:bodyPr/>
        <a:lstStyle/>
        <a:p>
          <a:endParaRPr lang="el-GR"/>
        </a:p>
      </dgm:t>
    </dgm:pt>
    <dgm:pt modelId="{8F916A89-C36A-43F0-8479-5EDC4FFD6278}" type="sibTrans" cxnId="{13985BAE-415D-4F56-B751-12239D6638DD}">
      <dgm:prSet/>
      <dgm:spPr/>
      <dgm:t>
        <a:bodyPr/>
        <a:lstStyle/>
        <a:p>
          <a:endParaRPr lang="el-GR"/>
        </a:p>
      </dgm:t>
    </dgm:pt>
    <dgm:pt modelId="{DC8DF639-7500-4B62-A455-D260F8B3F5FB}">
      <dgm:prSet phldrT="[Κείμενο]" custT="1"/>
      <dgm:spPr/>
      <dgm:t>
        <a:bodyPr/>
        <a:lstStyle/>
        <a:p>
          <a:r>
            <a:rPr lang="el-GR" sz="1200" dirty="0"/>
            <a:t>τουλάχιστον 4000 χημικές ουσίες, με 63 από αυτές να έχουν ταξινομηθεί ως επικίνδυνες για την ανθρώπινη υγεία</a:t>
          </a:r>
        </a:p>
      </dgm:t>
    </dgm:pt>
    <dgm:pt modelId="{9B4A4D25-ACF6-4001-8D0A-14CB149DF508}" type="parTrans" cxnId="{3FBB5CA3-4414-47BB-BE13-AF3F9D978A14}">
      <dgm:prSet/>
      <dgm:spPr/>
      <dgm:t>
        <a:bodyPr/>
        <a:lstStyle/>
        <a:p>
          <a:endParaRPr lang="el-GR"/>
        </a:p>
      </dgm:t>
    </dgm:pt>
    <dgm:pt modelId="{0D390E69-0FB7-4660-9864-9732AC771141}" type="sibTrans" cxnId="{3FBB5CA3-4414-47BB-BE13-AF3F9D978A14}">
      <dgm:prSet/>
      <dgm:spPr/>
      <dgm:t>
        <a:bodyPr/>
        <a:lstStyle/>
        <a:p>
          <a:endParaRPr lang="el-GR"/>
        </a:p>
      </dgm:t>
    </dgm:pt>
    <dgm:pt modelId="{7E49BBFA-8EA4-4697-98FB-498BA9F9B7C1}">
      <dgm:prSet phldrT="[Κείμενο]"/>
      <dgm:spPr/>
      <dgm:t>
        <a:bodyPr/>
        <a:lstStyle/>
        <a:p>
          <a:r>
            <a:rPr lang="en-US" dirty="0"/>
            <a:t> </a:t>
          </a:r>
          <a:endParaRPr lang="el-GR" dirty="0"/>
        </a:p>
      </dgm:t>
    </dgm:pt>
    <dgm:pt modelId="{6D632AE6-9C87-409A-BF0F-D91FCF0D25BF}" type="sibTrans" cxnId="{FB3BDCC0-B90C-4991-9F9A-D20B61B68A93}">
      <dgm:prSet/>
      <dgm:spPr/>
      <dgm:t>
        <a:bodyPr/>
        <a:lstStyle/>
        <a:p>
          <a:endParaRPr lang="el-GR"/>
        </a:p>
      </dgm:t>
    </dgm:pt>
    <dgm:pt modelId="{A7CBBEDA-D429-4E75-A5F4-17266AFEA2B2}" type="parTrans" cxnId="{FB3BDCC0-B90C-4991-9F9A-D20B61B68A93}">
      <dgm:prSet/>
      <dgm:spPr/>
      <dgm:t>
        <a:bodyPr/>
        <a:lstStyle/>
        <a:p>
          <a:endParaRPr lang="el-GR"/>
        </a:p>
      </dgm:t>
    </dgm:pt>
    <dgm:pt modelId="{6F54DD25-EC12-4343-869D-F95235C36AF9}" type="pres">
      <dgm:prSet presAssocID="{675C8C85-11F2-4573-BFF5-282AAE71D4BF}" presName="Name0" presStyleCnt="0">
        <dgm:presLayoutVars>
          <dgm:chMax val="4"/>
          <dgm:resizeHandles val="exact"/>
        </dgm:presLayoutVars>
      </dgm:prSet>
      <dgm:spPr/>
    </dgm:pt>
    <dgm:pt modelId="{95E67963-53C2-46DE-B43A-1BFEA7E0EDEB}" type="pres">
      <dgm:prSet presAssocID="{675C8C85-11F2-4573-BFF5-282AAE71D4BF}" presName="ellipse" presStyleLbl="trBgShp" presStyleIdx="0" presStyleCnt="1" custScaleX="116136" custLinFactNeighborX="-1646" custLinFactNeighborY="-1175"/>
      <dgm:spPr/>
    </dgm:pt>
    <dgm:pt modelId="{E45ADCF4-CC7B-498E-99B0-D2D699A52B1B}" type="pres">
      <dgm:prSet presAssocID="{675C8C85-11F2-4573-BFF5-282AAE71D4BF}" presName="arrow1" presStyleLbl="fgShp" presStyleIdx="0" presStyleCnt="1" custAng="10800000" custFlipVert="1" custFlipHor="1" custScaleX="40453" custScaleY="93515" custLinFactY="37919" custLinFactNeighborX="-1481" custLinFactNeighborY="100000"/>
      <dgm:spPr/>
    </dgm:pt>
    <dgm:pt modelId="{8499DE82-E517-40EC-A258-B9F1817A9A33}" type="pres">
      <dgm:prSet presAssocID="{675C8C85-11F2-4573-BFF5-282AAE71D4BF}" presName="rectangle" presStyleLbl="revTx" presStyleIdx="0" presStyleCnt="1">
        <dgm:presLayoutVars>
          <dgm:bulletEnabled val="1"/>
        </dgm:presLayoutVars>
      </dgm:prSet>
      <dgm:spPr/>
    </dgm:pt>
    <dgm:pt modelId="{D7AE11B9-ED1B-4F6F-94E6-5C676EB6350B}" type="pres">
      <dgm:prSet presAssocID="{59E8EB4B-7660-4840-9849-FB803FC6C8E8}" presName="item1" presStyleLbl="node1" presStyleIdx="0" presStyleCnt="3" custScaleX="119794" custScaleY="123084" custLinFactNeighborX="-5641" custLinFactNeighborY="32548">
        <dgm:presLayoutVars>
          <dgm:bulletEnabled val="1"/>
        </dgm:presLayoutVars>
      </dgm:prSet>
      <dgm:spPr/>
    </dgm:pt>
    <dgm:pt modelId="{374741B0-25DB-47FA-B220-2DEF7C10DBBA}" type="pres">
      <dgm:prSet presAssocID="{DC8DF639-7500-4B62-A455-D260F8B3F5FB}" presName="item2" presStyleLbl="node1" presStyleIdx="1" presStyleCnt="3" custScaleX="151409" custScaleY="123084" custLinFactNeighborX="-11588" custLinFactNeighborY="-27883">
        <dgm:presLayoutVars>
          <dgm:bulletEnabled val="1"/>
        </dgm:presLayoutVars>
      </dgm:prSet>
      <dgm:spPr/>
    </dgm:pt>
    <dgm:pt modelId="{A836B470-DC52-4A33-9A58-9CB6B3B94DCB}" type="pres">
      <dgm:prSet presAssocID="{7E49BBFA-8EA4-4697-98FB-498BA9F9B7C1}" presName="item3" presStyleLbl="node1" presStyleIdx="2" presStyleCnt="3" custScaleX="153868" custScaleY="123084" custLinFactNeighborX="35303" custLinFactNeighborY="-6290">
        <dgm:presLayoutVars>
          <dgm:bulletEnabled val="1"/>
        </dgm:presLayoutVars>
      </dgm:prSet>
      <dgm:spPr/>
    </dgm:pt>
    <dgm:pt modelId="{32065033-4AE0-4B11-A5C8-8032BC6731C5}" type="pres">
      <dgm:prSet presAssocID="{675C8C85-11F2-4573-BFF5-282AAE71D4BF}" presName="funnel" presStyleLbl="trAlignAcc1" presStyleIdx="0" presStyleCnt="1" custFlipVert="0" custScaleX="142857" custScaleY="136632" custLinFactNeighborX="-11706" custLinFactNeighborY="10225"/>
      <dgm:spPr/>
    </dgm:pt>
  </dgm:ptLst>
  <dgm:cxnLst>
    <dgm:cxn modelId="{9721AE05-FF05-4AA3-B971-5756F555097F}" type="presOf" srcId="{93E90638-A17A-45F3-8233-C5B775D7D939}" destId="{A836B470-DC52-4A33-9A58-9CB6B3B94DCB}" srcOrd="0" destOrd="0" presId="urn:microsoft.com/office/officeart/2005/8/layout/funnel1"/>
    <dgm:cxn modelId="{EDA70746-B1F0-4C94-8915-ED3E1D0AD0F7}" type="presOf" srcId="{675C8C85-11F2-4573-BFF5-282AAE71D4BF}" destId="{6F54DD25-EC12-4343-869D-F95235C36AF9}" srcOrd="0" destOrd="0" presId="urn:microsoft.com/office/officeart/2005/8/layout/funnel1"/>
    <dgm:cxn modelId="{23B0586D-042E-420B-9EB9-E7D83F7694B7}" type="presOf" srcId="{59E8EB4B-7660-4840-9849-FB803FC6C8E8}" destId="{374741B0-25DB-47FA-B220-2DEF7C10DBBA}" srcOrd="0" destOrd="0" presId="urn:microsoft.com/office/officeart/2005/8/layout/funnel1"/>
    <dgm:cxn modelId="{CCEFF780-2FD4-4069-B815-9AE022706A14}" srcId="{675C8C85-11F2-4573-BFF5-282AAE71D4BF}" destId="{93E90638-A17A-45F3-8233-C5B775D7D939}" srcOrd="0" destOrd="0" parTransId="{CB67167F-5DB9-4317-A5A1-4459EF59D6C1}" sibTransId="{0CB36F37-8058-49C5-AB89-03082D258404}"/>
    <dgm:cxn modelId="{3FBB5CA3-4414-47BB-BE13-AF3F9D978A14}" srcId="{675C8C85-11F2-4573-BFF5-282AAE71D4BF}" destId="{DC8DF639-7500-4B62-A455-D260F8B3F5FB}" srcOrd="2" destOrd="0" parTransId="{9B4A4D25-ACF6-4001-8D0A-14CB149DF508}" sibTransId="{0D390E69-0FB7-4660-9864-9732AC771141}"/>
    <dgm:cxn modelId="{23AA79AB-8EF4-4FFB-86B5-53E7F7D71A11}" type="presOf" srcId="{DC8DF639-7500-4B62-A455-D260F8B3F5FB}" destId="{D7AE11B9-ED1B-4F6F-94E6-5C676EB6350B}" srcOrd="0" destOrd="0" presId="urn:microsoft.com/office/officeart/2005/8/layout/funnel1"/>
    <dgm:cxn modelId="{13985BAE-415D-4F56-B751-12239D6638DD}" srcId="{675C8C85-11F2-4573-BFF5-282AAE71D4BF}" destId="{59E8EB4B-7660-4840-9849-FB803FC6C8E8}" srcOrd="1" destOrd="0" parTransId="{99DC222E-EDCD-42A5-BB2F-DCCBD87550AD}" sibTransId="{8F916A89-C36A-43F0-8479-5EDC4FFD6278}"/>
    <dgm:cxn modelId="{59F9FDBE-7D8E-4E48-9EA6-A1706210571F}" type="presOf" srcId="{7E49BBFA-8EA4-4697-98FB-498BA9F9B7C1}" destId="{8499DE82-E517-40EC-A258-B9F1817A9A33}" srcOrd="0" destOrd="0" presId="urn:microsoft.com/office/officeart/2005/8/layout/funnel1"/>
    <dgm:cxn modelId="{FB3BDCC0-B90C-4991-9F9A-D20B61B68A93}" srcId="{675C8C85-11F2-4573-BFF5-282AAE71D4BF}" destId="{7E49BBFA-8EA4-4697-98FB-498BA9F9B7C1}" srcOrd="3" destOrd="0" parTransId="{A7CBBEDA-D429-4E75-A5F4-17266AFEA2B2}" sibTransId="{6D632AE6-9C87-409A-BF0F-D91FCF0D25BF}"/>
    <dgm:cxn modelId="{05359715-1123-48AC-ADB3-BF082242F73F}" type="presParOf" srcId="{6F54DD25-EC12-4343-869D-F95235C36AF9}" destId="{95E67963-53C2-46DE-B43A-1BFEA7E0EDEB}" srcOrd="0" destOrd="0" presId="urn:microsoft.com/office/officeart/2005/8/layout/funnel1"/>
    <dgm:cxn modelId="{36A4AEC5-57CB-4A40-9D2F-E7C7C22EAF91}" type="presParOf" srcId="{6F54DD25-EC12-4343-869D-F95235C36AF9}" destId="{E45ADCF4-CC7B-498E-99B0-D2D699A52B1B}" srcOrd="1" destOrd="0" presId="urn:microsoft.com/office/officeart/2005/8/layout/funnel1"/>
    <dgm:cxn modelId="{A437992D-F88E-4273-AA47-854C95B9905F}" type="presParOf" srcId="{6F54DD25-EC12-4343-869D-F95235C36AF9}" destId="{8499DE82-E517-40EC-A258-B9F1817A9A33}" srcOrd="2" destOrd="0" presId="urn:microsoft.com/office/officeart/2005/8/layout/funnel1"/>
    <dgm:cxn modelId="{519BE24B-04D1-48AE-94FF-3C55DCFE729E}" type="presParOf" srcId="{6F54DD25-EC12-4343-869D-F95235C36AF9}" destId="{D7AE11B9-ED1B-4F6F-94E6-5C676EB6350B}" srcOrd="3" destOrd="0" presId="urn:microsoft.com/office/officeart/2005/8/layout/funnel1"/>
    <dgm:cxn modelId="{E3BF16B5-D595-429D-B86D-125EC0E2369E}" type="presParOf" srcId="{6F54DD25-EC12-4343-869D-F95235C36AF9}" destId="{374741B0-25DB-47FA-B220-2DEF7C10DBBA}" srcOrd="4" destOrd="0" presId="urn:microsoft.com/office/officeart/2005/8/layout/funnel1"/>
    <dgm:cxn modelId="{B6C70CBB-7911-46E2-B82E-E99D06FFDBDB}" type="presParOf" srcId="{6F54DD25-EC12-4343-869D-F95235C36AF9}" destId="{A836B470-DC52-4A33-9A58-9CB6B3B94DCB}" srcOrd="5" destOrd="0" presId="urn:microsoft.com/office/officeart/2005/8/layout/funnel1"/>
    <dgm:cxn modelId="{66CFC0F9-FE8C-448B-BB00-E0F43CA1906A}" type="presParOf" srcId="{6F54DD25-EC12-4343-869D-F95235C36AF9}" destId="{32065033-4AE0-4B11-A5C8-8032BC6731C5}"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FF5E581-704A-4257-B7D1-9B4A8C0B35E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1B2A657-930C-4883-8D76-9D469B133F35}">
      <dgm:prSet custT="1"/>
      <dgm:spPr/>
      <dgm:t>
        <a:bodyPr/>
        <a:lstStyle/>
        <a:p>
          <a:pPr>
            <a:lnSpc>
              <a:spcPct val="100000"/>
            </a:lnSpc>
          </a:pPr>
          <a:r>
            <a:rPr lang="el-GR" sz="1800" b="1" cap="none" dirty="0">
              <a:latin typeface="Open Sans" panose="020B0606030504020204" pitchFamily="34" charset="0"/>
              <a:ea typeface="Open Sans" panose="020B0606030504020204" pitchFamily="34" charset="0"/>
              <a:cs typeface="Open Sans" panose="020B0606030504020204" pitchFamily="34" charset="0"/>
            </a:rPr>
            <a:t>Απαιτούμενα υλικά για τη δραστηριότητα</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7561AA66-7C30-461B-B3BE-F8B5706FB698}" type="parTrans" cxnId="{5C94E1C5-9351-4A73-A285-83430B3AB69F}">
      <dgm:prSet/>
      <dgm:spPr/>
      <dgm:t>
        <a:bodyPr/>
        <a:lstStyle/>
        <a:p>
          <a:endParaRPr lang="en-US"/>
        </a:p>
      </dgm:t>
    </dgm:pt>
    <dgm:pt modelId="{F2995897-8937-4D6C-A08F-4F06C7DF08E2}" type="sibTrans" cxnId="{5C94E1C5-9351-4A73-A285-83430B3AB69F}">
      <dgm:prSet/>
      <dgm:spPr/>
      <dgm:t>
        <a:bodyPr/>
        <a:lstStyle/>
        <a:p>
          <a:pPr>
            <a:lnSpc>
              <a:spcPct val="100000"/>
            </a:lnSpc>
          </a:pPr>
          <a:endParaRPr lang="en-US"/>
        </a:p>
      </dgm:t>
    </dgm:pt>
    <dgm:pt modelId="{C6B878CC-A1D9-4CB1-A7D2-DCE53B37B04C}">
      <dgm:prSet custT="1"/>
      <dgm:spPr/>
      <dgm:t>
        <a:bodyPr/>
        <a:lstStyle/>
        <a:p>
          <a:pPr>
            <a:lnSpc>
              <a:spcPct val="100000"/>
            </a:lnSpc>
          </a:pPr>
          <a:r>
            <a:rPr lang="el-GR" sz="1800" dirty="0"/>
            <a:t>Προσωπικοί υπολογιστές</a:t>
          </a:r>
        </a:p>
        <a:p>
          <a:pPr>
            <a:lnSpc>
              <a:spcPct val="100000"/>
            </a:lnSpc>
          </a:pPr>
          <a:r>
            <a:rPr lang="en-US" sz="1800" dirty="0"/>
            <a:t>Tablets</a:t>
          </a:r>
        </a:p>
        <a:p>
          <a:pPr>
            <a:lnSpc>
              <a:spcPct val="100000"/>
            </a:lnSpc>
          </a:pPr>
          <a:r>
            <a:rPr lang="el-GR" sz="1800" dirty="0"/>
            <a:t>Κινητά τηλέφωνα</a:t>
          </a:r>
          <a:endParaRPr lang="en-US" sz="1800" dirty="0"/>
        </a:p>
        <a:p>
          <a:pPr>
            <a:lnSpc>
              <a:spcPct val="100000"/>
            </a:lnSpc>
          </a:pPr>
          <a:r>
            <a:rPr lang="el-GR" sz="1800" dirty="0"/>
            <a:t>Σχετικά Βιβλία</a:t>
          </a:r>
          <a:endParaRPr lang="en-US" sz="1800" dirty="0"/>
        </a:p>
        <a:p>
          <a:pPr>
            <a:lnSpc>
              <a:spcPct val="100000"/>
            </a:lnSpc>
          </a:pPr>
          <a:r>
            <a:rPr lang="el-GR" sz="1800" dirty="0"/>
            <a:t>Περιοδικά</a:t>
          </a:r>
          <a:endParaRPr lang="en-US" sz="1800" dirty="0"/>
        </a:p>
        <a:p>
          <a:pPr>
            <a:lnSpc>
              <a:spcPct val="100000"/>
            </a:lnSpc>
          </a:pPr>
          <a:r>
            <a:rPr lang="el-GR" sz="1800" dirty="0"/>
            <a:t>Φυλλάδια</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9EC91AB5-F2B6-4DEE-94CB-3CE06348B1CC}" type="parTrans" cxnId="{4C05F33B-677B-4526-AF8A-4612893F11BE}">
      <dgm:prSet/>
      <dgm:spPr/>
      <dgm:t>
        <a:bodyPr/>
        <a:lstStyle/>
        <a:p>
          <a:endParaRPr lang="en-US"/>
        </a:p>
      </dgm:t>
    </dgm:pt>
    <dgm:pt modelId="{58A6F6A6-BD9D-42BA-8DC6-E95353E64C83}" type="sibTrans" cxnId="{4C05F33B-677B-4526-AF8A-4612893F11BE}">
      <dgm:prSet/>
      <dgm:spPr/>
      <dgm:t>
        <a:bodyPr/>
        <a:lstStyle/>
        <a:p>
          <a:endParaRPr lang="en-US"/>
        </a:p>
      </dgm:t>
    </dgm:pt>
    <dgm:pt modelId="{99C294A4-B686-4E42-8C87-79433072CA1A}" type="pres">
      <dgm:prSet presAssocID="{AFF5E581-704A-4257-B7D1-9B4A8C0B35E2}" presName="root" presStyleCnt="0">
        <dgm:presLayoutVars>
          <dgm:dir/>
          <dgm:resizeHandles val="exact"/>
        </dgm:presLayoutVars>
      </dgm:prSet>
      <dgm:spPr/>
    </dgm:pt>
    <dgm:pt modelId="{60DCC71B-E757-4DE2-BD00-A162D53731D3}" type="pres">
      <dgm:prSet presAssocID="{AFF5E581-704A-4257-B7D1-9B4A8C0B35E2}" presName="container" presStyleCnt="0">
        <dgm:presLayoutVars>
          <dgm:dir/>
          <dgm:resizeHandles val="exact"/>
        </dgm:presLayoutVars>
      </dgm:prSet>
      <dgm:spPr/>
    </dgm:pt>
    <dgm:pt modelId="{2464D756-A3B5-40B5-AB9D-E97CFB6C37EF}" type="pres">
      <dgm:prSet presAssocID="{31B2A657-930C-4883-8D76-9D469B133F35}" presName="compNode" presStyleCnt="0"/>
      <dgm:spPr/>
    </dgm:pt>
    <dgm:pt modelId="{C554F8DC-F9D8-4B1F-94F9-38CE0E239B86}" type="pres">
      <dgm:prSet presAssocID="{31B2A657-930C-4883-8D76-9D469B133F35}" presName="iconBgRect" presStyleLbl="bgShp" presStyleIdx="0" presStyleCnt="2" custLinFactY="-100000" custLinFactNeighborX="-47433" custLinFactNeighborY="-154497"/>
      <dgm:spPr/>
    </dgm:pt>
    <dgm:pt modelId="{DCF610D6-5809-4222-B6C1-348952F97313}" type="pres">
      <dgm:prSet presAssocID="{31B2A657-930C-4883-8D76-9D469B133F35}" presName="iconRect" presStyleLbl="node1" presStyleIdx="0" presStyleCnt="2" custLinFactY="-200000" custLinFactNeighborX="-81781" custLinFactNeighborY="-2411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Σημάδι ελέγχου"/>
        </a:ext>
      </dgm:extLst>
    </dgm:pt>
    <dgm:pt modelId="{FDE4B85E-A534-4495-AC9C-1C1213D6D03A}" type="pres">
      <dgm:prSet presAssocID="{31B2A657-930C-4883-8D76-9D469B133F35}" presName="spaceRect" presStyleCnt="0"/>
      <dgm:spPr/>
    </dgm:pt>
    <dgm:pt modelId="{ADD0123C-A965-40B3-9B70-F7DF127E78C6}" type="pres">
      <dgm:prSet presAssocID="{31B2A657-930C-4883-8D76-9D469B133F35}" presName="textRect" presStyleLbl="revTx" presStyleIdx="0" presStyleCnt="2" custScaleX="367238" custScaleY="235783" custLinFactX="28170" custLinFactY="-100000" custLinFactNeighborX="100000" custLinFactNeighborY="-156470">
        <dgm:presLayoutVars>
          <dgm:chMax val="1"/>
          <dgm:chPref val="1"/>
        </dgm:presLayoutVars>
      </dgm:prSet>
      <dgm:spPr/>
    </dgm:pt>
    <dgm:pt modelId="{016647AB-7D3C-4C16-9AA2-13585FDDB376}" type="pres">
      <dgm:prSet presAssocID="{F2995897-8937-4D6C-A08F-4F06C7DF08E2}" presName="sibTrans" presStyleLbl="sibTrans2D1" presStyleIdx="0" presStyleCnt="0"/>
      <dgm:spPr/>
    </dgm:pt>
    <dgm:pt modelId="{6AE8D861-6AB4-41C6-A421-08EBFF483763}" type="pres">
      <dgm:prSet presAssocID="{C6B878CC-A1D9-4CB1-A7D2-DCE53B37B04C}" presName="compNode" presStyleCnt="0"/>
      <dgm:spPr/>
    </dgm:pt>
    <dgm:pt modelId="{32D843BD-75C3-45BF-B983-FBCA7063C1A6}" type="pres">
      <dgm:prSet presAssocID="{C6B878CC-A1D9-4CB1-A7D2-DCE53B37B04C}" presName="iconBgRect" presStyleLbl="bgShp" presStyleIdx="1" presStyleCnt="2" custLinFactX="-368287" custLinFactY="38564" custLinFactNeighborX="-400000" custLinFactNeighborY="100000"/>
      <dgm:spPr/>
    </dgm:pt>
    <dgm:pt modelId="{90499279-C68D-4A8E-938A-60DC6CA432A0}" type="pres">
      <dgm:prSet presAssocID="{C6B878CC-A1D9-4CB1-A7D2-DCE53B37B04C}" presName="iconRect" presStyleLbl="node1" presStyleIdx="1" presStyleCnt="2" custLinFactX="-624633" custLinFactY="100000" custLinFactNeighborX="-700000" custLinFactNeighborY="1389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Φορητός υπολογιστής"/>
        </a:ext>
      </dgm:extLst>
    </dgm:pt>
    <dgm:pt modelId="{A75BB72A-0273-4BDF-A9E3-205F75106A51}" type="pres">
      <dgm:prSet presAssocID="{C6B878CC-A1D9-4CB1-A7D2-DCE53B37B04C}" presName="spaceRect" presStyleCnt="0"/>
      <dgm:spPr/>
    </dgm:pt>
    <dgm:pt modelId="{F8A6EF0E-6D28-43CD-92F6-8A01E7A3B3FD}" type="pres">
      <dgm:prSet presAssocID="{C6B878CC-A1D9-4CB1-A7D2-DCE53B37B04C}" presName="textRect" presStyleLbl="revTx" presStyleIdx="1" presStyleCnt="2" custScaleX="210584" custScaleY="216075" custLinFactX="-100000" custLinFactY="59403" custLinFactNeighborX="-150171" custLinFactNeighborY="100000">
        <dgm:presLayoutVars>
          <dgm:chMax val="1"/>
          <dgm:chPref val="1"/>
        </dgm:presLayoutVars>
      </dgm:prSet>
      <dgm:spPr/>
    </dgm:pt>
  </dgm:ptLst>
  <dgm:cxnLst>
    <dgm:cxn modelId="{84612B21-9C52-4D13-9C99-66F2AFC811A6}" type="presOf" srcId="{31B2A657-930C-4883-8D76-9D469B133F35}" destId="{ADD0123C-A965-40B3-9B70-F7DF127E78C6}" srcOrd="0" destOrd="0" presId="urn:microsoft.com/office/officeart/2018/2/layout/IconCircleList"/>
    <dgm:cxn modelId="{5C91152C-F18B-4DC1-A859-8000B1143C80}" type="presOf" srcId="{C6B878CC-A1D9-4CB1-A7D2-DCE53B37B04C}" destId="{F8A6EF0E-6D28-43CD-92F6-8A01E7A3B3FD}" srcOrd="0" destOrd="0" presId="urn:microsoft.com/office/officeart/2018/2/layout/IconCircleList"/>
    <dgm:cxn modelId="{4C05F33B-677B-4526-AF8A-4612893F11BE}" srcId="{AFF5E581-704A-4257-B7D1-9B4A8C0B35E2}" destId="{C6B878CC-A1D9-4CB1-A7D2-DCE53B37B04C}" srcOrd="1" destOrd="0" parTransId="{9EC91AB5-F2B6-4DEE-94CB-3CE06348B1CC}" sibTransId="{58A6F6A6-BD9D-42BA-8DC6-E95353E64C83}"/>
    <dgm:cxn modelId="{3D587FA3-E469-496D-AD79-55EA18B51170}" type="presOf" srcId="{AFF5E581-704A-4257-B7D1-9B4A8C0B35E2}" destId="{99C294A4-B686-4E42-8C87-79433072CA1A}" srcOrd="0" destOrd="0" presId="urn:microsoft.com/office/officeart/2018/2/layout/IconCircleList"/>
    <dgm:cxn modelId="{5C94E1C5-9351-4A73-A285-83430B3AB69F}" srcId="{AFF5E581-704A-4257-B7D1-9B4A8C0B35E2}" destId="{31B2A657-930C-4883-8D76-9D469B133F35}" srcOrd="0" destOrd="0" parTransId="{7561AA66-7C30-461B-B3BE-F8B5706FB698}" sibTransId="{F2995897-8937-4D6C-A08F-4F06C7DF08E2}"/>
    <dgm:cxn modelId="{C8E5AED7-7956-4608-947A-6A9C53F442D3}" type="presOf" srcId="{F2995897-8937-4D6C-A08F-4F06C7DF08E2}" destId="{016647AB-7D3C-4C16-9AA2-13585FDDB376}" srcOrd="0" destOrd="0" presId="urn:microsoft.com/office/officeart/2018/2/layout/IconCircleList"/>
    <dgm:cxn modelId="{2DA36D6E-E05A-4768-A860-EF87A936F973}" type="presParOf" srcId="{99C294A4-B686-4E42-8C87-79433072CA1A}" destId="{60DCC71B-E757-4DE2-BD00-A162D53731D3}" srcOrd="0" destOrd="0" presId="urn:microsoft.com/office/officeart/2018/2/layout/IconCircleList"/>
    <dgm:cxn modelId="{C45444BA-EE52-4874-AA50-A56836D22F09}" type="presParOf" srcId="{60DCC71B-E757-4DE2-BD00-A162D53731D3}" destId="{2464D756-A3B5-40B5-AB9D-E97CFB6C37EF}" srcOrd="0" destOrd="0" presId="urn:microsoft.com/office/officeart/2018/2/layout/IconCircleList"/>
    <dgm:cxn modelId="{12EB225B-DDB4-4911-9252-69D38AFC32B9}" type="presParOf" srcId="{2464D756-A3B5-40B5-AB9D-E97CFB6C37EF}" destId="{C554F8DC-F9D8-4B1F-94F9-38CE0E239B86}" srcOrd="0" destOrd="0" presId="urn:microsoft.com/office/officeart/2018/2/layout/IconCircleList"/>
    <dgm:cxn modelId="{9D3E4C95-CB07-43CE-AE38-BC0F03684EFB}" type="presParOf" srcId="{2464D756-A3B5-40B5-AB9D-E97CFB6C37EF}" destId="{DCF610D6-5809-4222-B6C1-348952F97313}" srcOrd="1" destOrd="0" presId="urn:microsoft.com/office/officeart/2018/2/layout/IconCircleList"/>
    <dgm:cxn modelId="{8D6A3662-4383-4C76-9B37-129FE61D8D14}" type="presParOf" srcId="{2464D756-A3B5-40B5-AB9D-E97CFB6C37EF}" destId="{FDE4B85E-A534-4495-AC9C-1C1213D6D03A}" srcOrd="2" destOrd="0" presId="urn:microsoft.com/office/officeart/2018/2/layout/IconCircleList"/>
    <dgm:cxn modelId="{507CFD19-B5C7-4A91-A35D-4262F0D459D2}" type="presParOf" srcId="{2464D756-A3B5-40B5-AB9D-E97CFB6C37EF}" destId="{ADD0123C-A965-40B3-9B70-F7DF127E78C6}" srcOrd="3" destOrd="0" presId="urn:microsoft.com/office/officeart/2018/2/layout/IconCircleList"/>
    <dgm:cxn modelId="{F2CF2B4E-2786-41EC-95E5-28B03C449E74}" type="presParOf" srcId="{60DCC71B-E757-4DE2-BD00-A162D53731D3}" destId="{016647AB-7D3C-4C16-9AA2-13585FDDB376}" srcOrd="1" destOrd="0" presId="urn:microsoft.com/office/officeart/2018/2/layout/IconCircleList"/>
    <dgm:cxn modelId="{CF1326F4-6A0C-413D-94DB-25947E2A642D}" type="presParOf" srcId="{60DCC71B-E757-4DE2-BD00-A162D53731D3}" destId="{6AE8D861-6AB4-41C6-A421-08EBFF483763}" srcOrd="2" destOrd="0" presId="urn:microsoft.com/office/officeart/2018/2/layout/IconCircleList"/>
    <dgm:cxn modelId="{200B3B0C-D6C6-4625-9902-57DC54A646C4}" type="presParOf" srcId="{6AE8D861-6AB4-41C6-A421-08EBFF483763}" destId="{32D843BD-75C3-45BF-B983-FBCA7063C1A6}" srcOrd="0" destOrd="0" presId="urn:microsoft.com/office/officeart/2018/2/layout/IconCircleList"/>
    <dgm:cxn modelId="{3AAB0048-3733-49A8-8790-4C904155DE3F}" type="presParOf" srcId="{6AE8D861-6AB4-41C6-A421-08EBFF483763}" destId="{90499279-C68D-4A8E-938A-60DC6CA432A0}" srcOrd="1" destOrd="0" presId="urn:microsoft.com/office/officeart/2018/2/layout/IconCircleList"/>
    <dgm:cxn modelId="{4CF5C543-7CD6-450F-BE7C-CCA927D4B5AE}" type="presParOf" srcId="{6AE8D861-6AB4-41C6-A421-08EBFF483763}" destId="{A75BB72A-0273-4BDF-A9E3-205F75106A51}" srcOrd="2" destOrd="0" presId="urn:microsoft.com/office/officeart/2018/2/layout/IconCircleList"/>
    <dgm:cxn modelId="{2B0F28D4-6EE0-4244-A28A-AA6F2A801EFB}" type="presParOf" srcId="{6AE8D861-6AB4-41C6-A421-08EBFF483763}" destId="{F8A6EF0E-6D28-43CD-92F6-8A01E7A3B3FD}"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702C741-B34E-4B39-BA3F-2EE082CC7AB2}"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US"/>
        </a:p>
      </dgm:t>
    </dgm:pt>
    <dgm:pt modelId="{52E7FA42-AADF-4040-9573-56495BF8E0EF}">
      <dgm:prSet/>
      <dgm:spPr/>
      <dgm:t>
        <a:bodyPr/>
        <a:lstStyle/>
        <a:p>
          <a:r>
            <a:rPr lang="el-GR" dirty="0"/>
            <a:t>Σχηματίστε μικρές ομάδες συμμετεχόντων</a:t>
          </a:r>
          <a:endParaRPr lang="en-US" dirty="0"/>
        </a:p>
      </dgm:t>
    </dgm:pt>
    <dgm:pt modelId="{0351E6C0-8735-43B5-BE5E-9446FB91E477}" type="parTrans" cxnId="{D004461B-0933-4A58-9AB0-FC644352154A}">
      <dgm:prSet/>
      <dgm:spPr/>
      <dgm:t>
        <a:bodyPr/>
        <a:lstStyle/>
        <a:p>
          <a:endParaRPr lang="en-US"/>
        </a:p>
      </dgm:t>
    </dgm:pt>
    <dgm:pt modelId="{97FB0397-95FF-4EE2-A6CE-DE35C165481D}" type="sibTrans" cxnId="{D004461B-0933-4A58-9AB0-FC644352154A}">
      <dgm:prSet/>
      <dgm:spPr/>
      <dgm:t>
        <a:bodyPr/>
        <a:lstStyle/>
        <a:p>
          <a:endParaRPr lang="en-US"/>
        </a:p>
      </dgm:t>
    </dgm:pt>
    <dgm:pt modelId="{7AFC1DC3-5E1B-48FD-9484-23AE88F7736F}">
      <dgm:prSet/>
      <dgm:spPr/>
      <dgm:t>
        <a:bodyPr/>
        <a:lstStyle/>
        <a:p>
          <a:r>
            <a:rPr lang="el-GR" dirty="0"/>
            <a:t>Μοιραστείτε το διαθέσιμο υλικό με τις ομάδες και δώστε τους πρόσβαση σε ηλεκτρονικές συσκευές για έρευνα</a:t>
          </a:r>
          <a:endParaRPr lang="en-US" dirty="0"/>
        </a:p>
      </dgm:t>
    </dgm:pt>
    <dgm:pt modelId="{ADC8586B-7C60-4C84-8FE2-43385E8FA61F}" type="parTrans" cxnId="{FF611B08-8765-466C-AD78-338007B96F5A}">
      <dgm:prSet/>
      <dgm:spPr/>
      <dgm:t>
        <a:bodyPr/>
        <a:lstStyle/>
        <a:p>
          <a:endParaRPr lang="en-US"/>
        </a:p>
      </dgm:t>
    </dgm:pt>
    <dgm:pt modelId="{1C0A8F34-2AA7-44E3-B0D8-536E2FA2B055}" type="sibTrans" cxnId="{FF611B08-8765-466C-AD78-338007B96F5A}">
      <dgm:prSet/>
      <dgm:spPr/>
      <dgm:t>
        <a:bodyPr/>
        <a:lstStyle/>
        <a:p>
          <a:endParaRPr lang="en-US"/>
        </a:p>
      </dgm:t>
    </dgm:pt>
    <dgm:pt modelId="{1C77504C-600E-4035-B828-F30E7885E2BF}">
      <dgm:prSet/>
      <dgm:spPr/>
      <dgm:t>
        <a:bodyPr/>
        <a:lstStyle/>
        <a:p>
          <a:r>
            <a:rPr lang="el-GR" dirty="0"/>
            <a:t>Για </a:t>
          </a:r>
          <a:r>
            <a:rPr lang="en-US" dirty="0"/>
            <a:t>60’</a:t>
          </a:r>
          <a:r>
            <a:rPr lang="el-GR" dirty="0"/>
            <a:t> οι συμμετέχοντες καλούνται να ανακαλύψουν την επίδραση/επιπτώσεις των </a:t>
          </a:r>
          <a:r>
            <a:rPr lang="el-GR" dirty="0" err="1"/>
            <a:t>μικροπλαστικών</a:t>
          </a:r>
          <a:r>
            <a:rPr lang="el-GR" dirty="0"/>
            <a:t> στην ανθρώπινη υγεία</a:t>
          </a:r>
          <a:endParaRPr lang="en-US" dirty="0"/>
        </a:p>
      </dgm:t>
    </dgm:pt>
    <dgm:pt modelId="{8DBBB45E-AC5C-40B2-9C87-2D9676BEB6AC}" type="parTrans" cxnId="{3DC060B3-6220-4FF8-92E0-FD4A148B4E14}">
      <dgm:prSet/>
      <dgm:spPr/>
      <dgm:t>
        <a:bodyPr/>
        <a:lstStyle/>
        <a:p>
          <a:endParaRPr lang="en-US"/>
        </a:p>
      </dgm:t>
    </dgm:pt>
    <dgm:pt modelId="{876736B7-D0AE-40DE-9630-B8B27E598065}" type="sibTrans" cxnId="{3DC060B3-6220-4FF8-92E0-FD4A148B4E14}">
      <dgm:prSet/>
      <dgm:spPr/>
      <dgm:t>
        <a:bodyPr/>
        <a:lstStyle/>
        <a:p>
          <a:endParaRPr lang="en-US"/>
        </a:p>
      </dgm:t>
    </dgm:pt>
    <dgm:pt modelId="{F2BF86C5-224F-4E03-B7F5-D01A63D3E99B}">
      <dgm:prSet/>
      <dgm:spPr/>
      <dgm:t>
        <a:bodyPr/>
        <a:lstStyle/>
        <a:p>
          <a:r>
            <a:rPr lang="el-GR" dirty="0"/>
            <a:t>Μετά την έρευνα, οι συμμετέχοντες θα σχεδιάσουν </a:t>
          </a:r>
          <a:r>
            <a:rPr lang="el-GR" dirty="0" err="1"/>
            <a:t>infographics</a:t>
          </a:r>
          <a:r>
            <a:rPr lang="el-GR" dirty="0"/>
            <a:t>, αυτοκόλλητα και αφίσες ανά ομάδα χρησιμοποιώντας διαδικτυακά εργαλεία για το σχεδιασμό </a:t>
          </a:r>
          <a:r>
            <a:rPr lang="el-GR" dirty="0" err="1"/>
            <a:t>infographics</a:t>
          </a:r>
          <a:r>
            <a:rPr lang="el-GR" dirty="0"/>
            <a:t> (όπως το </a:t>
          </a:r>
          <a:r>
            <a:rPr lang="el-GR" dirty="0" err="1"/>
            <a:t>Canva</a:t>
          </a:r>
          <a:r>
            <a:rPr lang="el-GR" dirty="0"/>
            <a:t>).</a:t>
          </a:r>
          <a:endParaRPr lang="en-US" dirty="0"/>
        </a:p>
      </dgm:t>
    </dgm:pt>
    <dgm:pt modelId="{FBF79AC0-1010-41AB-A904-1174A65E4B3A}" type="parTrans" cxnId="{397B5ACB-4284-4E90-BF88-0D4A5E5F8B78}">
      <dgm:prSet/>
      <dgm:spPr/>
      <dgm:t>
        <a:bodyPr/>
        <a:lstStyle/>
        <a:p>
          <a:endParaRPr lang="en-US"/>
        </a:p>
      </dgm:t>
    </dgm:pt>
    <dgm:pt modelId="{666571E1-6FEB-4E55-A9B5-53696993E4A2}" type="sibTrans" cxnId="{397B5ACB-4284-4E90-BF88-0D4A5E5F8B78}">
      <dgm:prSet/>
      <dgm:spPr/>
      <dgm:t>
        <a:bodyPr/>
        <a:lstStyle/>
        <a:p>
          <a:endParaRPr lang="en-US"/>
        </a:p>
      </dgm:t>
    </dgm:pt>
    <dgm:pt modelId="{89ED585E-C348-43FD-BDB7-071846B6C81B}">
      <dgm:prSet/>
      <dgm:spPr/>
      <dgm:t>
        <a:bodyPr/>
        <a:lstStyle/>
        <a:p>
          <a:r>
            <a:rPr lang="el-GR" dirty="0"/>
            <a:t>Τα σχεδιαζόμενα </a:t>
          </a:r>
          <a:r>
            <a:rPr lang="el-GR" dirty="0" err="1"/>
            <a:t>infographics</a:t>
          </a:r>
          <a:r>
            <a:rPr lang="el-GR" dirty="0"/>
            <a:t> θα εκτυπωθούν και θα διανεμηθούν στην τοπική κοινότητα (σχολεία, καταστήματα, αγορές κ.λπ.).</a:t>
          </a:r>
          <a:endParaRPr lang="en-US" dirty="0"/>
        </a:p>
      </dgm:t>
    </dgm:pt>
    <dgm:pt modelId="{E0E3CCF8-6F3C-4844-A312-8D6C03503BDD}" type="parTrans" cxnId="{45B40F34-8546-459A-92F6-70947AF9629E}">
      <dgm:prSet/>
      <dgm:spPr/>
      <dgm:t>
        <a:bodyPr/>
        <a:lstStyle/>
        <a:p>
          <a:endParaRPr lang="en-US"/>
        </a:p>
      </dgm:t>
    </dgm:pt>
    <dgm:pt modelId="{35FA9599-663D-4117-870E-27DAB0967AC7}" type="sibTrans" cxnId="{45B40F34-8546-459A-92F6-70947AF9629E}">
      <dgm:prSet/>
      <dgm:spPr/>
      <dgm:t>
        <a:bodyPr/>
        <a:lstStyle/>
        <a:p>
          <a:endParaRPr lang="en-US"/>
        </a:p>
      </dgm:t>
    </dgm:pt>
    <dgm:pt modelId="{DA676074-6EA3-44F2-B1B5-52941728BA3A}">
      <dgm:prSet/>
      <dgm:spPr/>
      <dgm:t>
        <a:bodyPr/>
        <a:lstStyle/>
        <a:p>
          <a:r>
            <a:rPr lang="el-GR" dirty="0"/>
            <a:t>Μην ξεχάσετε να μοιραστείτε τη δραστηριότητα και τα αποτελέσματα στα μέσα κοινωνικής δικτύωσης χρησιμοποιώντας σχετικά </a:t>
          </a:r>
          <a:r>
            <a:rPr lang="el-GR" dirty="0" err="1"/>
            <a:t>hashtags</a:t>
          </a:r>
          <a:r>
            <a:rPr lang="el-GR" dirty="0"/>
            <a:t> (#reduceplastics, #noplastic, #</a:t>
          </a:r>
          <a:r>
            <a:rPr lang="el-GR"/>
            <a:t>campaign). Ζητείται </a:t>
          </a:r>
          <a:r>
            <a:rPr lang="el-GR" dirty="0"/>
            <a:t>να μάθετε το αποτέλεσμα/επιπτώσεις</a:t>
          </a:r>
          <a:endParaRPr lang="en-US" dirty="0"/>
        </a:p>
      </dgm:t>
    </dgm:pt>
    <dgm:pt modelId="{342D7BB6-B94A-4CD0-A209-C73C1380444A}" type="parTrans" cxnId="{C0F8AADE-7A62-42D8-A930-7B2EEBC95BC6}">
      <dgm:prSet/>
      <dgm:spPr/>
      <dgm:t>
        <a:bodyPr/>
        <a:lstStyle/>
        <a:p>
          <a:endParaRPr lang="en-US"/>
        </a:p>
      </dgm:t>
    </dgm:pt>
    <dgm:pt modelId="{08B16804-A8C1-466A-956C-5CDB3BBFE85C}" type="sibTrans" cxnId="{C0F8AADE-7A62-42D8-A930-7B2EEBC95BC6}">
      <dgm:prSet/>
      <dgm:spPr/>
      <dgm:t>
        <a:bodyPr/>
        <a:lstStyle/>
        <a:p>
          <a:endParaRPr lang="en-US"/>
        </a:p>
      </dgm:t>
    </dgm:pt>
    <dgm:pt modelId="{11597635-980F-450A-A354-CAC16A4E0904}" type="pres">
      <dgm:prSet presAssocID="{C702C741-B34E-4B39-BA3F-2EE082CC7AB2}" presName="Name0" presStyleCnt="0">
        <dgm:presLayoutVars>
          <dgm:dir/>
          <dgm:resizeHandles val="exact"/>
        </dgm:presLayoutVars>
      </dgm:prSet>
      <dgm:spPr/>
    </dgm:pt>
    <dgm:pt modelId="{8041F7DD-2090-4790-989C-69A535FDAF37}" type="pres">
      <dgm:prSet presAssocID="{52E7FA42-AADF-4040-9573-56495BF8E0EF}" presName="node" presStyleLbl="node1" presStyleIdx="0" presStyleCnt="6">
        <dgm:presLayoutVars>
          <dgm:bulletEnabled val="1"/>
        </dgm:presLayoutVars>
      </dgm:prSet>
      <dgm:spPr/>
    </dgm:pt>
    <dgm:pt modelId="{9EA0B265-EEB7-4888-9E35-01EEA547748C}" type="pres">
      <dgm:prSet presAssocID="{97FB0397-95FF-4EE2-A6CE-DE35C165481D}" presName="sibTrans" presStyleLbl="sibTrans1D1" presStyleIdx="0" presStyleCnt="5"/>
      <dgm:spPr/>
    </dgm:pt>
    <dgm:pt modelId="{09421738-8168-4CCF-9F38-AD7236D0B75B}" type="pres">
      <dgm:prSet presAssocID="{97FB0397-95FF-4EE2-A6CE-DE35C165481D}" presName="connectorText" presStyleLbl="sibTrans1D1" presStyleIdx="0" presStyleCnt="5"/>
      <dgm:spPr/>
    </dgm:pt>
    <dgm:pt modelId="{2CAD48C9-68EF-4193-866F-104218151460}" type="pres">
      <dgm:prSet presAssocID="{7AFC1DC3-5E1B-48FD-9484-23AE88F7736F}" presName="node" presStyleLbl="node1" presStyleIdx="1" presStyleCnt="6">
        <dgm:presLayoutVars>
          <dgm:bulletEnabled val="1"/>
        </dgm:presLayoutVars>
      </dgm:prSet>
      <dgm:spPr/>
    </dgm:pt>
    <dgm:pt modelId="{2344B521-35FD-424F-BBF6-81CC3387F517}" type="pres">
      <dgm:prSet presAssocID="{1C0A8F34-2AA7-44E3-B0D8-536E2FA2B055}" presName="sibTrans" presStyleLbl="sibTrans1D1" presStyleIdx="1" presStyleCnt="5"/>
      <dgm:spPr/>
    </dgm:pt>
    <dgm:pt modelId="{C191FA8C-A553-4F5C-A5A3-A0118779207F}" type="pres">
      <dgm:prSet presAssocID="{1C0A8F34-2AA7-44E3-B0D8-536E2FA2B055}" presName="connectorText" presStyleLbl="sibTrans1D1" presStyleIdx="1" presStyleCnt="5"/>
      <dgm:spPr/>
    </dgm:pt>
    <dgm:pt modelId="{C0C077D0-8945-4089-A536-14808E08D47B}" type="pres">
      <dgm:prSet presAssocID="{1C77504C-600E-4035-B828-F30E7885E2BF}" presName="node" presStyleLbl="node1" presStyleIdx="2" presStyleCnt="6">
        <dgm:presLayoutVars>
          <dgm:bulletEnabled val="1"/>
        </dgm:presLayoutVars>
      </dgm:prSet>
      <dgm:spPr/>
    </dgm:pt>
    <dgm:pt modelId="{BCE9E398-CC5C-403D-B1C2-8B408A7DBDF4}" type="pres">
      <dgm:prSet presAssocID="{876736B7-D0AE-40DE-9630-B8B27E598065}" presName="sibTrans" presStyleLbl="sibTrans1D1" presStyleIdx="2" presStyleCnt="5"/>
      <dgm:spPr/>
    </dgm:pt>
    <dgm:pt modelId="{90B9CDCC-59E3-4F8C-8E9C-547439433FA7}" type="pres">
      <dgm:prSet presAssocID="{876736B7-D0AE-40DE-9630-B8B27E598065}" presName="connectorText" presStyleLbl="sibTrans1D1" presStyleIdx="2" presStyleCnt="5"/>
      <dgm:spPr/>
    </dgm:pt>
    <dgm:pt modelId="{CA50743E-1040-407B-94EB-7A792467D3DF}" type="pres">
      <dgm:prSet presAssocID="{F2BF86C5-224F-4E03-B7F5-D01A63D3E99B}" presName="node" presStyleLbl="node1" presStyleIdx="3" presStyleCnt="6">
        <dgm:presLayoutVars>
          <dgm:bulletEnabled val="1"/>
        </dgm:presLayoutVars>
      </dgm:prSet>
      <dgm:spPr/>
    </dgm:pt>
    <dgm:pt modelId="{784B796B-B094-44F2-AE5F-1EFC69500CDE}" type="pres">
      <dgm:prSet presAssocID="{666571E1-6FEB-4E55-A9B5-53696993E4A2}" presName="sibTrans" presStyleLbl="sibTrans1D1" presStyleIdx="3" presStyleCnt="5"/>
      <dgm:spPr/>
    </dgm:pt>
    <dgm:pt modelId="{73177E07-5238-413B-94FC-FA769233D69B}" type="pres">
      <dgm:prSet presAssocID="{666571E1-6FEB-4E55-A9B5-53696993E4A2}" presName="connectorText" presStyleLbl="sibTrans1D1" presStyleIdx="3" presStyleCnt="5"/>
      <dgm:spPr/>
    </dgm:pt>
    <dgm:pt modelId="{5B0B4F15-EE54-41CD-8999-EC73BFD12073}" type="pres">
      <dgm:prSet presAssocID="{89ED585E-C348-43FD-BDB7-071846B6C81B}" presName="node" presStyleLbl="node1" presStyleIdx="4" presStyleCnt="6">
        <dgm:presLayoutVars>
          <dgm:bulletEnabled val="1"/>
        </dgm:presLayoutVars>
      </dgm:prSet>
      <dgm:spPr/>
    </dgm:pt>
    <dgm:pt modelId="{98593873-3B3E-4718-8BD4-28DD2CE6EE55}" type="pres">
      <dgm:prSet presAssocID="{35FA9599-663D-4117-870E-27DAB0967AC7}" presName="sibTrans" presStyleLbl="sibTrans1D1" presStyleIdx="4" presStyleCnt="5"/>
      <dgm:spPr/>
    </dgm:pt>
    <dgm:pt modelId="{C2C91D3E-F88C-4812-93A1-40E97DC29585}" type="pres">
      <dgm:prSet presAssocID="{35FA9599-663D-4117-870E-27DAB0967AC7}" presName="connectorText" presStyleLbl="sibTrans1D1" presStyleIdx="4" presStyleCnt="5"/>
      <dgm:spPr/>
    </dgm:pt>
    <dgm:pt modelId="{3F2ADCE2-E0E7-458F-B09E-5149869B1ECC}" type="pres">
      <dgm:prSet presAssocID="{DA676074-6EA3-44F2-B1B5-52941728BA3A}" presName="node" presStyleLbl="node1" presStyleIdx="5" presStyleCnt="6" custScaleY="155535">
        <dgm:presLayoutVars>
          <dgm:bulletEnabled val="1"/>
        </dgm:presLayoutVars>
      </dgm:prSet>
      <dgm:spPr/>
    </dgm:pt>
  </dgm:ptLst>
  <dgm:cxnLst>
    <dgm:cxn modelId="{F4B2B002-45FE-44D6-A069-F254952F35CF}" type="presOf" srcId="{C702C741-B34E-4B39-BA3F-2EE082CC7AB2}" destId="{11597635-980F-450A-A354-CAC16A4E0904}" srcOrd="0" destOrd="0" presId="urn:microsoft.com/office/officeart/2016/7/layout/RepeatingBendingProcessNew"/>
    <dgm:cxn modelId="{FF611B08-8765-466C-AD78-338007B96F5A}" srcId="{C702C741-B34E-4B39-BA3F-2EE082CC7AB2}" destId="{7AFC1DC3-5E1B-48FD-9484-23AE88F7736F}" srcOrd="1" destOrd="0" parTransId="{ADC8586B-7C60-4C84-8FE2-43385E8FA61F}" sibTransId="{1C0A8F34-2AA7-44E3-B0D8-536E2FA2B055}"/>
    <dgm:cxn modelId="{D004461B-0933-4A58-9AB0-FC644352154A}" srcId="{C702C741-B34E-4B39-BA3F-2EE082CC7AB2}" destId="{52E7FA42-AADF-4040-9573-56495BF8E0EF}" srcOrd="0" destOrd="0" parTransId="{0351E6C0-8735-43B5-BE5E-9446FB91E477}" sibTransId="{97FB0397-95FF-4EE2-A6CE-DE35C165481D}"/>
    <dgm:cxn modelId="{FFDCB727-33CE-437B-962F-4814A2D320CA}" type="presOf" srcId="{7AFC1DC3-5E1B-48FD-9484-23AE88F7736F}" destId="{2CAD48C9-68EF-4193-866F-104218151460}" srcOrd="0" destOrd="0" presId="urn:microsoft.com/office/officeart/2016/7/layout/RepeatingBendingProcessNew"/>
    <dgm:cxn modelId="{45B40F34-8546-459A-92F6-70947AF9629E}" srcId="{C702C741-B34E-4B39-BA3F-2EE082CC7AB2}" destId="{89ED585E-C348-43FD-BDB7-071846B6C81B}" srcOrd="4" destOrd="0" parTransId="{E0E3CCF8-6F3C-4844-A312-8D6C03503BDD}" sibTransId="{35FA9599-663D-4117-870E-27DAB0967AC7}"/>
    <dgm:cxn modelId="{4D5E4B40-75EC-472D-9C97-3ADEBD993F10}" type="presOf" srcId="{97FB0397-95FF-4EE2-A6CE-DE35C165481D}" destId="{9EA0B265-EEB7-4888-9E35-01EEA547748C}" srcOrd="0" destOrd="0" presId="urn:microsoft.com/office/officeart/2016/7/layout/RepeatingBendingProcessNew"/>
    <dgm:cxn modelId="{49D74D47-583F-4EE2-8524-1D298B32C288}" type="presOf" srcId="{DA676074-6EA3-44F2-B1B5-52941728BA3A}" destId="{3F2ADCE2-E0E7-458F-B09E-5149869B1ECC}" srcOrd="0" destOrd="0" presId="urn:microsoft.com/office/officeart/2016/7/layout/RepeatingBendingProcessNew"/>
    <dgm:cxn modelId="{841C806C-B1B8-4D1D-988F-A4E463F12B56}" type="presOf" srcId="{F2BF86C5-224F-4E03-B7F5-D01A63D3E99B}" destId="{CA50743E-1040-407B-94EB-7A792467D3DF}" srcOrd="0" destOrd="0" presId="urn:microsoft.com/office/officeart/2016/7/layout/RepeatingBendingProcessNew"/>
    <dgm:cxn modelId="{74FFD94C-9538-4815-B348-01F9781A6FEA}" type="presOf" srcId="{876736B7-D0AE-40DE-9630-B8B27E598065}" destId="{BCE9E398-CC5C-403D-B1C2-8B408A7DBDF4}" srcOrd="0" destOrd="0" presId="urn:microsoft.com/office/officeart/2016/7/layout/RepeatingBendingProcessNew"/>
    <dgm:cxn modelId="{5F10AC75-F55F-4D5D-93EC-430FBF4442FE}" type="presOf" srcId="{1C77504C-600E-4035-B828-F30E7885E2BF}" destId="{C0C077D0-8945-4089-A536-14808E08D47B}" srcOrd="0" destOrd="0" presId="urn:microsoft.com/office/officeart/2016/7/layout/RepeatingBendingProcessNew"/>
    <dgm:cxn modelId="{A5938356-7E5D-49FE-8070-367DD7DA6EE7}" type="presOf" srcId="{666571E1-6FEB-4E55-A9B5-53696993E4A2}" destId="{784B796B-B094-44F2-AE5F-1EFC69500CDE}" srcOrd="0" destOrd="0" presId="urn:microsoft.com/office/officeart/2016/7/layout/RepeatingBendingProcessNew"/>
    <dgm:cxn modelId="{B166F877-D9DB-4C16-8F15-1F02A51D9627}" type="presOf" srcId="{89ED585E-C348-43FD-BDB7-071846B6C81B}" destId="{5B0B4F15-EE54-41CD-8999-EC73BFD12073}" srcOrd="0" destOrd="0" presId="urn:microsoft.com/office/officeart/2016/7/layout/RepeatingBendingProcessNew"/>
    <dgm:cxn modelId="{1730C096-4B7D-423E-BABE-48E7EBC6DF97}" type="presOf" srcId="{1C0A8F34-2AA7-44E3-B0D8-536E2FA2B055}" destId="{C191FA8C-A553-4F5C-A5A3-A0118779207F}" srcOrd="1" destOrd="0" presId="urn:microsoft.com/office/officeart/2016/7/layout/RepeatingBendingProcessNew"/>
    <dgm:cxn modelId="{BEC6BA9A-7561-460A-B57E-80434BD1C287}" type="presOf" srcId="{97FB0397-95FF-4EE2-A6CE-DE35C165481D}" destId="{09421738-8168-4CCF-9F38-AD7236D0B75B}" srcOrd="1" destOrd="0" presId="urn:microsoft.com/office/officeart/2016/7/layout/RepeatingBendingProcessNew"/>
    <dgm:cxn modelId="{3DC060B3-6220-4FF8-92E0-FD4A148B4E14}" srcId="{C702C741-B34E-4B39-BA3F-2EE082CC7AB2}" destId="{1C77504C-600E-4035-B828-F30E7885E2BF}" srcOrd="2" destOrd="0" parTransId="{8DBBB45E-AC5C-40B2-9C87-2D9676BEB6AC}" sibTransId="{876736B7-D0AE-40DE-9630-B8B27E598065}"/>
    <dgm:cxn modelId="{0DBA2BBB-06DC-4ACE-9C44-662996FB542A}" type="presOf" srcId="{876736B7-D0AE-40DE-9630-B8B27E598065}" destId="{90B9CDCC-59E3-4F8C-8E9C-547439433FA7}" srcOrd="1" destOrd="0" presId="urn:microsoft.com/office/officeart/2016/7/layout/RepeatingBendingProcessNew"/>
    <dgm:cxn modelId="{7317C9BD-B8AF-4859-A6F6-06E9092631DE}" type="presOf" srcId="{52E7FA42-AADF-4040-9573-56495BF8E0EF}" destId="{8041F7DD-2090-4790-989C-69A535FDAF37}" srcOrd="0" destOrd="0" presId="urn:microsoft.com/office/officeart/2016/7/layout/RepeatingBendingProcessNew"/>
    <dgm:cxn modelId="{5F7679C4-7BA7-4210-8F27-B76F38AEF84E}" type="presOf" srcId="{666571E1-6FEB-4E55-A9B5-53696993E4A2}" destId="{73177E07-5238-413B-94FC-FA769233D69B}" srcOrd="1" destOrd="0" presId="urn:microsoft.com/office/officeart/2016/7/layout/RepeatingBendingProcessNew"/>
    <dgm:cxn modelId="{397B5ACB-4284-4E90-BF88-0D4A5E5F8B78}" srcId="{C702C741-B34E-4B39-BA3F-2EE082CC7AB2}" destId="{F2BF86C5-224F-4E03-B7F5-D01A63D3E99B}" srcOrd="3" destOrd="0" parTransId="{FBF79AC0-1010-41AB-A904-1174A65E4B3A}" sibTransId="{666571E1-6FEB-4E55-A9B5-53696993E4A2}"/>
    <dgm:cxn modelId="{16D218D6-5A49-47AC-936A-A24156A7B92D}" type="presOf" srcId="{35FA9599-663D-4117-870E-27DAB0967AC7}" destId="{98593873-3B3E-4718-8BD4-28DD2CE6EE55}" srcOrd="0" destOrd="0" presId="urn:microsoft.com/office/officeart/2016/7/layout/RepeatingBendingProcessNew"/>
    <dgm:cxn modelId="{C0F8AADE-7A62-42D8-A930-7B2EEBC95BC6}" srcId="{C702C741-B34E-4B39-BA3F-2EE082CC7AB2}" destId="{DA676074-6EA3-44F2-B1B5-52941728BA3A}" srcOrd="5" destOrd="0" parTransId="{342D7BB6-B94A-4CD0-A209-C73C1380444A}" sibTransId="{08B16804-A8C1-466A-956C-5CDB3BBFE85C}"/>
    <dgm:cxn modelId="{B8EC02FB-180C-45EF-826B-6E56316A8713}" type="presOf" srcId="{35FA9599-663D-4117-870E-27DAB0967AC7}" destId="{C2C91D3E-F88C-4812-93A1-40E97DC29585}" srcOrd="1" destOrd="0" presId="urn:microsoft.com/office/officeart/2016/7/layout/RepeatingBendingProcessNew"/>
    <dgm:cxn modelId="{01BA4CFE-2708-4B50-8480-D45543656BC1}" type="presOf" srcId="{1C0A8F34-2AA7-44E3-B0D8-536E2FA2B055}" destId="{2344B521-35FD-424F-BBF6-81CC3387F517}" srcOrd="0" destOrd="0" presId="urn:microsoft.com/office/officeart/2016/7/layout/RepeatingBendingProcessNew"/>
    <dgm:cxn modelId="{3D16C3DF-1137-4CFD-958C-7792E29527A3}" type="presParOf" srcId="{11597635-980F-450A-A354-CAC16A4E0904}" destId="{8041F7DD-2090-4790-989C-69A535FDAF37}" srcOrd="0" destOrd="0" presId="urn:microsoft.com/office/officeart/2016/7/layout/RepeatingBendingProcessNew"/>
    <dgm:cxn modelId="{1B1277D7-711F-4EEA-A6B5-7F9C28E03F19}" type="presParOf" srcId="{11597635-980F-450A-A354-CAC16A4E0904}" destId="{9EA0B265-EEB7-4888-9E35-01EEA547748C}" srcOrd="1" destOrd="0" presId="urn:microsoft.com/office/officeart/2016/7/layout/RepeatingBendingProcessNew"/>
    <dgm:cxn modelId="{6FCDAFCF-41EB-434B-BA6F-07EB3D021E98}" type="presParOf" srcId="{9EA0B265-EEB7-4888-9E35-01EEA547748C}" destId="{09421738-8168-4CCF-9F38-AD7236D0B75B}" srcOrd="0" destOrd="0" presId="urn:microsoft.com/office/officeart/2016/7/layout/RepeatingBendingProcessNew"/>
    <dgm:cxn modelId="{C9F89E51-68BD-4B0A-BCB3-CCBEBB69EC8B}" type="presParOf" srcId="{11597635-980F-450A-A354-CAC16A4E0904}" destId="{2CAD48C9-68EF-4193-866F-104218151460}" srcOrd="2" destOrd="0" presId="urn:microsoft.com/office/officeart/2016/7/layout/RepeatingBendingProcessNew"/>
    <dgm:cxn modelId="{DACBEA65-906A-4424-B682-E440F016699C}" type="presParOf" srcId="{11597635-980F-450A-A354-CAC16A4E0904}" destId="{2344B521-35FD-424F-BBF6-81CC3387F517}" srcOrd="3" destOrd="0" presId="urn:microsoft.com/office/officeart/2016/7/layout/RepeatingBendingProcessNew"/>
    <dgm:cxn modelId="{E03759EA-A5EF-402F-B096-ACE7CC054AD9}" type="presParOf" srcId="{2344B521-35FD-424F-BBF6-81CC3387F517}" destId="{C191FA8C-A553-4F5C-A5A3-A0118779207F}" srcOrd="0" destOrd="0" presId="urn:microsoft.com/office/officeart/2016/7/layout/RepeatingBendingProcessNew"/>
    <dgm:cxn modelId="{07B3C2B0-9F96-4A7A-88FD-00A206548362}" type="presParOf" srcId="{11597635-980F-450A-A354-CAC16A4E0904}" destId="{C0C077D0-8945-4089-A536-14808E08D47B}" srcOrd="4" destOrd="0" presId="urn:microsoft.com/office/officeart/2016/7/layout/RepeatingBendingProcessNew"/>
    <dgm:cxn modelId="{6BAC7099-613F-4002-BD57-04A75A970A80}" type="presParOf" srcId="{11597635-980F-450A-A354-CAC16A4E0904}" destId="{BCE9E398-CC5C-403D-B1C2-8B408A7DBDF4}" srcOrd="5" destOrd="0" presId="urn:microsoft.com/office/officeart/2016/7/layout/RepeatingBendingProcessNew"/>
    <dgm:cxn modelId="{E0BF274F-8A69-4457-8EB6-873E5D21D90A}" type="presParOf" srcId="{BCE9E398-CC5C-403D-B1C2-8B408A7DBDF4}" destId="{90B9CDCC-59E3-4F8C-8E9C-547439433FA7}" srcOrd="0" destOrd="0" presId="urn:microsoft.com/office/officeart/2016/7/layout/RepeatingBendingProcessNew"/>
    <dgm:cxn modelId="{3A2B79EF-1BC5-4341-9592-C150A5E81053}" type="presParOf" srcId="{11597635-980F-450A-A354-CAC16A4E0904}" destId="{CA50743E-1040-407B-94EB-7A792467D3DF}" srcOrd="6" destOrd="0" presId="urn:microsoft.com/office/officeart/2016/7/layout/RepeatingBendingProcessNew"/>
    <dgm:cxn modelId="{C9EC071D-89FD-44FC-9A1E-58E2E9F0A7FD}" type="presParOf" srcId="{11597635-980F-450A-A354-CAC16A4E0904}" destId="{784B796B-B094-44F2-AE5F-1EFC69500CDE}" srcOrd="7" destOrd="0" presId="urn:microsoft.com/office/officeart/2016/7/layout/RepeatingBendingProcessNew"/>
    <dgm:cxn modelId="{672C5EDF-E199-4318-8077-2DA8B736AE0B}" type="presParOf" srcId="{784B796B-B094-44F2-AE5F-1EFC69500CDE}" destId="{73177E07-5238-413B-94FC-FA769233D69B}" srcOrd="0" destOrd="0" presId="urn:microsoft.com/office/officeart/2016/7/layout/RepeatingBendingProcessNew"/>
    <dgm:cxn modelId="{C96818FA-5658-45DF-B211-B74C1CF3B4BC}" type="presParOf" srcId="{11597635-980F-450A-A354-CAC16A4E0904}" destId="{5B0B4F15-EE54-41CD-8999-EC73BFD12073}" srcOrd="8" destOrd="0" presId="urn:microsoft.com/office/officeart/2016/7/layout/RepeatingBendingProcessNew"/>
    <dgm:cxn modelId="{32310F57-1FE5-49E6-9578-08ADF4100B07}" type="presParOf" srcId="{11597635-980F-450A-A354-CAC16A4E0904}" destId="{98593873-3B3E-4718-8BD4-28DD2CE6EE55}" srcOrd="9" destOrd="0" presId="urn:microsoft.com/office/officeart/2016/7/layout/RepeatingBendingProcessNew"/>
    <dgm:cxn modelId="{84762F33-E9D5-484C-8A80-2F190C64A17A}" type="presParOf" srcId="{98593873-3B3E-4718-8BD4-28DD2CE6EE55}" destId="{C2C91D3E-F88C-4812-93A1-40E97DC29585}" srcOrd="0" destOrd="0" presId="urn:microsoft.com/office/officeart/2016/7/layout/RepeatingBendingProcessNew"/>
    <dgm:cxn modelId="{A70028B0-E5EF-4638-91F9-D9AF122CD533}" type="presParOf" srcId="{11597635-980F-450A-A354-CAC16A4E0904}" destId="{3F2ADCE2-E0E7-458F-B09E-5149869B1ECC}" srcOrd="10" destOrd="0" presId="urn:microsoft.com/office/officeart/2016/7/layout/RepeatingBendingProcessNew"/>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FF5E581-704A-4257-B7D1-9B4A8C0B35E2}" type="doc">
      <dgm:prSet loTypeId="urn:microsoft.com/office/officeart/2018/2/layout/IconCircle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1B2A657-930C-4883-8D76-9D469B133F35}">
      <dgm:prSet custT="1"/>
      <dgm:spPr/>
      <dgm:t>
        <a:bodyPr/>
        <a:lstStyle/>
        <a:p>
          <a:pPr>
            <a:lnSpc>
              <a:spcPct val="100000"/>
            </a:lnSpc>
          </a:pPr>
          <a:r>
            <a:rPr lang="el-GR" sz="1800" b="1" cap="none" dirty="0">
              <a:latin typeface="Open Sans" panose="020B0606030504020204" pitchFamily="34" charset="0"/>
              <a:ea typeface="Open Sans" panose="020B0606030504020204" pitchFamily="34" charset="0"/>
              <a:cs typeface="Open Sans" panose="020B0606030504020204" pitchFamily="34" charset="0"/>
            </a:rPr>
            <a:t>Απαιτούμενα υλικά για τη δραστηριότητα</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7561AA66-7C30-461B-B3BE-F8B5706FB698}" type="parTrans" cxnId="{5C94E1C5-9351-4A73-A285-83430B3AB69F}">
      <dgm:prSet/>
      <dgm:spPr/>
      <dgm:t>
        <a:bodyPr/>
        <a:lstStyle/>
        <a:p>
          <a:endParaRPr lang="en-US"/>
        </a:p>
      </dgm:t>
    </dgm:pt>
    <dgm:pt modelId="{F2995897-8937-4D6C-A08F-4F06C7DF08E2}" type="sibTrans" cxnId="{5C94E1C5-9351-4A73-A285-83430B3AB69F}">
      <dgm:prSet/>
      <dgm:spPr/>
      <dgm:t>
        <a:bodyPr/>
        <a:lstStyle/>
        <a:p>
          <a:pPr>
            <a:lnSpc>
              <a:spcPct val="100000"/>
            </a:lnSpc>
          </a:pPr>
          <a:endParaRPr lang="en-US"/>
        </a:p>
      </dgm:t>
    </dgm:pt>
    <dgm:pt modelId="{C6B878CC-A1D9-4CB1-A7D2-DCE53B37B04C}">
      <dgm:prSet custT="1"/>
      <dgm:spPr/>
      <dgm:t>
        <a:bodyPr/>
        <a:lstStyle/>
        <a:p>
          <a:pPr>
            <a:lnSpc>
              <a:spcPct val="100000"/>
            </a:lnSpc>
          </a:pPr>
          <a:r>
            <a:rPr lang="el-GR" sz="1800" dirty="0"/>
            <a:t>Δύο διαφανή πλαστικά ποτήρια
Ένας μαρκαδόρος
Ένα δοχείο με ξύδι
Ένα δοχείο με νερό
Ένα πλαστικό κουτάλι
Μη πλαστικές εναλλακτικές λύσεις για την αποθήκευση τροφίμων και ποτών, όπως γυάλινα ή ανοξείδωτα δοχεία</a:t>
          </a:r>
          <a:endParaRPr lang="en-US" sz="1800" cap="none" dirty="0">
            <a:latin typeface="Open Sans" panose="020B0606030504020204" pitchFamily="34" charset="0"/>
            <a:ea typeface="Open Sans" panose="020B0606030504020204" pitchFamily="34" charset="0"/>
            <a:cs typeface="Open Sans" panose="020B0606030504020204" pitchFamily="34" charset="0"/>
          </a:endParaRPr>
        </a:p>
      </dgm:t>
    </dgm:pt>
    <dgm:pt modelId="{9EC91AB5-F2B6-4DEE-94CB-3CE06348B1CC}" type="parTrans" cxnId="{4C05F33B-677B-4526-AF8A-4612893F11BE}">
      <dgm:prSet/>
      <dgm:spPr/>
      <dgm:t>
        <a:bodyPr/>
        <a:lstStyle/>
        <a:p>
          <a:endParaRPr lang="en-US"/>
        </a:p>
      </dgm:t>
    </dgm:pt>
    <dgm:pt modelId="{58A6F6A6-BD9D-42BA-8DC6-E95353E64C83}" type="sibTrans" cxnId="{4C05F33B-677B-4526-AF8A-4612893F11BE}">
      <dgm:prSet/>
      <dgm:spPr/>
      <dgm:t>
        <a:bodyPr/>
        <a:lstStyle/>
        <a:p>
          <a:endParaRPr lang="en-US"/>
        </a:p>
      </dgm:t>
    </dgm:pt>
    <dgm:pt modelId="{99C294A4-B686-4E42-8C87-79433072CA1A}" type="pres">
      <dgm:prSet presAssocID="{AFF5E581-704A-4257-B7D1-9B4A8C0B35E2}" presName="root" presStyleCnt="0">
        <dgm:presLayoutVars>
          <dgm:dir/>
          <dgm:resizeHandles val="exact"/>
        </dgm:presLayoutVars>
      </dgm:prSet>
      <dgm:spPr/>
    </dgm:pt>
    <dgm:pt modelId="{60DCC71B-E757-4DE2-BD00-A162D53731D3}" type="pres">
      <dgm:prSet presAssocID="{AFF5E581-704A-4257-B7D1-9B4A8C0B35E2}" presName="container" presStyleCnt="0">
        <dgm:presLayoutVars>
          <dgm:dir/>
          <dgm:resizeHandles val="exact"/>
        </dgm:presLayoutVars>
      </dgm:prSet>
      <dgm:spPr/>
    </dgm:pt>
    <dgm:pt modelId="{2464D756-A3B5-40B5-AB9D-E97CFB6C37EF}" type="pres">
      <dgm:prSet presAssocID="{31B2A657-930C-4883-8D76-9D469B133F35}" presName="compNode" presStyleCnt="0"/>
      <dgm:spPr/>
    </dgm:pt>
    <dgm:pt modelId="{C554F8DC-F9D8-4B1F-94F9-38CE0E239B86}" type="pres">
      <dgm:prSet presAssocID="{31B2A657-930C-4883-8D76-9D469B133F35}" presName="iconBgRect" presStyleLbl="bgShp" presStyleIdx="0" presStyleCnt="2" custLinFactY="-100000" custLinFactNeighborX="-47433" custLinFactNeighborY="-154497"/>
      <dgm:spPr/>
    </dgm:pt>
    <dgm:pt modelId="{DCF610D6-5809-4222-B6C1-348952F97313}" type="pres">
      <dgm:prSet presAssocID="{31B2A657-930C-4883-8D76-9D469B133F35}" presName="iconRect" presStyleLbl="node1" presStyleIdx="0" presStyleCnt="2" custLinFactY="-200000" custLinFactNeighborX="-81781" custLinFactNeighborY="-2411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Σημάδι ελέγχου"/>
        </a:ext>
      </dgm:extLst>
    </dgm:pt>
    <dgm:pt modelId="{FDE4B85E-A534-4495-AC9C-1C1213D6D03A}" type="pres">
      <dgm:prSet presAssocID="{31B2A657-930C-4883-8D76-9D469B133F35}" presName="spaceRect" presStyleCnt="0"/>
      <dgm:spPr/>
    </dgm:pt>
    <dgm:pt modelId="{ADD0123C-A965-40B3-9B70-F7DF127E78C6}" type="pres">
      <dgm:prSet presAssocID="{31B2A657-930C-4883-8D76-9D469B133F35}" presName="textRect" presStyleLbl="revTx" presStyleIdx="0" presStyleCnt="2" custScaleX="367238" custScaleY="151848" custLinFactX="28170" custLinFactY="-100000" custLinFactNeighborX="100000" custLinFactNeighborY="-156470">
        <dgm:presLayoutVars>
          <dgm:chMax val="1"/>
          <dgm:chPref val="1"/>
        </dgm:presLayoutVars>
      </dgm:prSet>
      <dgm:spPr/>
    </dgm:pt>
    <dgm:pt modelId="{016647AB-7D3C-4C16-9AA2-13585FDDB376}" type="pres">
      <dgm:prSet presAssocID="{F2995897-8937-4D6C-A08F-4F06C7DF08E2}" presName="sibTrans" presStyleLbl="sibTrans2D1" presStyleIdx="0" presStyleCnt="0"/>
      <dgm:spPr/>
    </dgm:pt>
    <dgm:pt modelId="{6AE8D861-6AB4-41C6-A421-08EBFF483763}" type="pres">
      <dgm:prSet presAssocID="{C6B878CC-A1D9-4CB1-A7D2-DCE53B37B04C}" presName="compNode" presStyleCnt="0"/>
      <dgm:spPr/>
    </dgm:pt>
    <dgm:pt modelId="{32D843BD-75C3-45BF-B983-FBCA7063C1A6}" type="pres">
      <dgm:prSet presAssocID="{C6B878CC-A1D9-4CB1-A7D2-DCE53B37B04C}" presName="iconBgRect" presStyleLbl="bgShp" presStyleIdx="1" presStyleCnt="2" custLinFactX="-368287" custLinFactY="38564" custLinFactNeighborX="-400000" custLinFactNeighborY="100000"/>
      <dgm:spPr/>
    </dgm:pt>
    <dgm:pt modelId="{90499279-C68D-4A8E-938A-60DC6CA432A0}" type="pres">
      <dgm:prSet presAssocID="{C6B878CC-A1D9-4CB1-A7D2-DCE53B37B04C}" presName="iconRect" presStyleLbl="node1" presStyleIdx="1" presStyleCnt="2" custLinFactX="-624633" custLinFactY="100000" custLinFactNeighborX="-700000" custLinFactNeighborY="13890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Φορητός υπολογιστής"/>
        </a:ext>
      </dgm:extLst>
    </dgm:pt>
    <dgm:pt modelId="{A75BB72A-0273-4BDF-A9E3-205F75106A51}" type="pres">
      <dgm:prSet presAssocID="{C6B878CC-A1D9-4CB1-A7D2-DCE53B37B04C}" presName="spaceRect" presStyleCnt="0"/>
      <dgm:spPr/>
    </dgm:pt>
    <dgm:pt modelId="{F8A6EF0E-6D28-43CD-92F6-8A01E7A3B3FD}" type="pres">
      <dgm:prSet presAssocID="{C6B878CC-A1D9-4CB1-A7D2-DCE53B37B04C}" presName="textRect" presStyleLbl="revTx" presStyleIdx="1" presStyleCnt="2" custScaleX="210584" custScaleY="216075" custLinFactX="-100000" custLinFactY="59403" custLinFactNeighborX="-150171" custLinFactNeighborY="100000">
        <dgm:presLayoutVars>
          <dgm:chMax val="1"/>
          <dgm:chPref val="1"/>
        </dgm:presLayoutVars>
      </dgm:prSet>
      <dgm:spPr/>
    </dgm:pt>
  </dgm:ptLst>
  <dgm:cxnLst>
    <dgm:cxn modelId="{84612B21-9C52-4D13-9C99-66F2AFC811A6}" type="presOf" srcId="{31B2A657-930C-4883-8D76-9D469B133F35}" destId="{ADD0123C-A965-40B3-9B70-F7DF127E78C6}" srcOrd="0" destOrd="0" presId="urn:microsoft.com/office/officeart/2018/2/layout/IconCircleList"/>
    <dgm:cxn modelId="{5C91152C-F18B-4DC1-A859-8000B1143C80}" type="presOf" srcId="{C6B878CC-A1D9-4CB1-A7D2-DCE53B37B04C}" destId="{F8A6EF0E-6D28-43CD-92F6-8A01E7A3B3FD}" srcOrd="0" destOrd="0" presId="urn:microsoft.com/office/officeart/2018/2/layout/IconCircleList"/>
    <dgm:cxn modelId="{4C05F33B-677B-4526-AF8A-4612893F11BE}" srcId="{AFF5E581-704A-4257-B7D1-9B4A8C0B35E2}" destId="{C6B878CC-A1D9-4CB1-A7D2-DCE53B37B04C}" srcOrd="1" destOrd="0" parTransId="{9EC91AB5-F2B6-4DEE-94CB-3CE06348B1CC}" sibTransId="{58A6F6A6-BD9D-42BA-8DC6-E95353E64C83}"/>
    <dgm:cxn modelId="{3D587FA3-E469-496D-AD79-55EA18B51170}" type="presOf" srcId="{AFF5E581-704A-4257-B7D1-9B4A8C0B35E2}" destId="{99C294A4-B686-4E42-8C87-79433072CA1A}" srcOrd="0" destOrd="0" presId="urn:microsoft.com/office/officeart/2018/2/layout/IconCircleList"/>
    <dgm:cxn modelId="{5C94E1C5-9351-4A73-A285-83430B3AB69F}" srcId="{AFF5E581-704A-4257-B7D1-9B4A8C0B35E2}" destId="{31B2A657-930C-4883-8D76-9D469B133F35}" srcOrd="0" destOrd="0" parTransId="{7561AA66-7C30-461B-B3BE-F8B5706FB698}" sibTransId="{F2995897-8937-4D6C-A08F-4F06C7DF08E2}"/>
    <dgm:cxn modelId="{C8E5AED7-7956-4608-947A-6A9C53F442D3}" type="presOf" srcId="{F2995897-8937-4D6C-A08F-4F06C7DF08E2}" destId="{016647AB-7D3C-4C16-9AA2-13585FDDB376}" srcOrd="0" destOrd="0" presId="urn:microsoft.com/office/officeart/2018/2/layout/IconCircleList"/>
    <dgm:cxn modelId="{2DA36D6E-E05A-4768-A860-EF87A936F973}" type="presParOf" srcId="{99C294A4-B686-4E42-8C87-79433072CA1A}" destId="{60DCC71B-E757-4DE2-BD00-A162D53731D3}" srcOrd="0" destOrd="0" presId="urn:microsoft.com/office/officeart/2018/2/layout/IconCircleList"/>
    <dgm:cxn modelId="{C45444BA-EE52-4874-AA50-A56836D22F09}" type="presParOf" srcId="{60DCC71B-E757-4DE2-BD00-A162D53731D3}" destId="{2464D756-A3B5-40B5-AB9D-E97CFB6C37EF}" srcOrd="0" destOrd="0" presId="urn:microsoft.com/office/officeart/2018/2/layout/IconCircleList"/>
    <dgm:cxn modelId="{12EB225B-DDB4-4911-9252-69D38AFC32B9}" type="presParOf" srcId="{2464D756-A3B5-40B5-AB9D-E97CFB6C37EF}" destId="{C554F8DC-F9D8-4B1F-94F9-38CE0E239B86}" srcOrd="0" destOrd="0" presId="urn:microsoft.com/office/officeart/2018/2/layout/IconCircleList"/>
    <dgm:cxn modelId="{9D3E4C95-CB07-43CE-AE38-BC0F03684EFB}" type="presParOf" srcId="{2464D756-A3B5-40B5-AB9D-E97CFB6C37EF}" destId="{DCF610D6-5809-4222-B6C1-348952F97313}" srcOrd="1" destOrd="0" presId="urn:microsoft.com/office/officeart/2018/2/layout/IconCircleList"/>
    <dgm:cxn modelId="{8D6A3662-4383-4C76-9B37-129FE61D8D14}" type="presParOf" srcId="{2464D756-A3B5-40B5-AB9D-E97CFB6C37EF}" destId="{FDE4B85E-A534-4495-AC9C-1C1213D6D03A}" srcOrd="2" destOrd="0" presId="urn:microsoft.com/office/officeart/2018/2/layout/IconCircleList"/>
    <dgm:cxn modelId="{507CFD19-B5C7-4A91-A35D-4262F0D459D2}" type="presParOf" srcId="{2464D756-A3B5-40B5-AB9D-E97CFB6C37EF}" destId="{ADD0123C-A965-40B3-9B70-F7DF127E78C6}" srcOrd="3" destOrd="0" presId="urn:microsoft.com/office/officeart/2018/2/layout/IconCircleList"/>
    <dgm:cxn modelId="{F2CF2B4E-2786-41EC-95E5-28B03C449E74}" type="presParOf" srcId="{60DCC71B-E757-4DE2-BD00-A162D53731D3}" destId="{016647AB-7D3C-4C16-9AA2-13585FDDB376}" srcOrd="1" destOrd="0" presId="urn:microsoft.com/office/officeart/2018/2/layout/IconCircleList"/>
    <dgm:cxn modelId="{CF1326F4-6A0C-413D-94DB-25947E2A642D}" type="presParOf" srcId="{60DCC71B-E757-4DE2-BD00-A162D53731D3}" destId="{6AE8D861-6AB4-41C6-A421-08EBFF483763}" srcOrd="2" destOrd="0" presId="urn:microsoft.com/office/officeart/2018/2/layout/IconCircleList"/>
    <dgm:cxn modelId="{200B3B0C-D6C6-4625-9902-57DC54A646C4}" type="presParOf" srcId="{6AE8D861-6AB4-41C6-A421-08EBFF483763}" destId="{32D843BD-75C3-45BF-B983-FBCA7063C1A6}" srcOrd="0" destOrd="0" presId="urn:microsoft.com/office/officeart/2018/2/layout/IconCircleList"/>
    <dgm:cxn modelId="{3AAB0048-3733-49A8-8790-4C904155DE3F}" type="presParOf" srcId="{6AE8D861-6AB4-41C6-A421-08EBFF483763}" destId="{90499279-C68D-4A8E-938A-60DC6CA432A0}" srcOrd="1" destOrd="0" presId="urn:microsoft.com/office/officeart/2018/2/layout/IconCircleList"/>
    <dgm:cxn modelId="{4CF5C543-7CD6-450F-BE7C-CCA927D4B5AE}" type="presParOf" srcId="{6AE8D861-6AB4-41C6-A421-08EBFF483763}" destId="{A75BB72A-0273-4BDF-A9E3-205F75106A51}" srcOrd="2" destOrd="0" presId="urn:microsoft.com/office/officeart/2018/2/layout/IconCircleList"/>
    <dgm:cxn modelId="{2B0F28D4-6EE0-4244-A28A-AA6F2A801EFB}" type="presParOf" srcId="{6AE8D861-6AB4-41C6-A421-08EBFF483763}" destId="{F8A6EF0E-6D28-43CD-92F6-8A01E7A3B3FD}" srcOrd="3" destOrd="0" presId="urn:microsoft.com/office/officeart/2018/2/layout/IconCircleLis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D7F81FA-E2B5-429E-A4B6-438EC6DA7664}"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02B23C46-5749-482F-858A-D1F93C682491}">
      <dgm:prSet/>
      <dgm:spPr/>
      <dgm:t>
        <a:bodyPr/>
        <a:lstStyle/>
        <a:p>
          <a:r>
            <a:rPr lang="el-GR" dirty="0"/>
            <a:t> Στο ένα φλιτζάνι αναγράψτε τη λέξη "Πλαστικό" και στο άλλο τη λέξη "Μη Πλαστικό" με το μαρκαδόρο</a:t>
          </a:r>
          <a:endParaRPr lang="en-US" dirty="0"/>
        </a:p>
      </dgm:t>
    </dgm:pt>
    <dgm:pt modelId="{6B17E332-12E0-453B-B4C5-A7FC5931A174}" type="parTrans" cxnId="{55C7E363-E4EF-40AF-8C6D-307E3AF93C86}">
      <dgm:prSet/>
      <dgm:spPr/>
      <dgm:t>
        <a:bodyPr/>
        <a:lstStyle/>
        <a:p>
          <a:endParaRPr lang="en-US"/>
        </a:p>
      </dgm:t>
    </dgm:pt>
    <dgm:pt modelId="{FE3827CA-AE88-4599-86DB-271C8D84852E}" type="sibTrans" cxnId="{55C7E363-E4EF-40AF-8C6D-307E3AF93C86}">
      <dgm:prSet/>
      <dgm:spPr/>
      <dgm:t>
        <a:bodyPr/>
        <a:lstStyle/>
        <a:p>
          <a:endParaRPr lang="en-US"/>
        </a:p>
      </dgm:t>
    </dgm:pt>
    <dgm:pt modelId="{C20319F0-0865-4E9B-BDCF-65416CAA7C15}">
      <dgm:prSet/>
      <dgm:spPr/>
      <dgm:t>
        <a:bodyPr/>
        <a:lstStyle/>
        <a:p>
          <a:endParaRPr lang="en-US" dirty="0"/>
        </a:p>
      </dgm:t>
    </dgm:pt>
    <dgm:pt modelId="{10B5524D-EC63-4492-9F51-87248EA56210}" type="parTrans" cxnId="{9419BC36-CCEB-47D6-B7B9-219A358537C5}">
      <dgm:prSet/>
      <dgm:spPr/>
      <dgm:t>
        <a:bodyPr/>
        <a:lstStyle/>
        <a:p>
          <a:endParaRPr lang="en-US"/>
        </a:p>
      </dgm:t>
    </dgm:pt>
    <dgm:pt modelId="{B84BF056-8353-4B82-B811-B459CCF8D501}" type="sibTrans" cxnId="{9419BC36-CCEB-47D6-B7B9-219A358537C5}">
      <dgm:prSet/>
      <dgm:spPr/>
      <dgm:t>
        <a:bodyPr/>
        <a:lstStyle/>
        <a:p>
          <a:endParaRPr lang="en-US"/>
        </a:p>
      </dgm:t>
    </dgm:pt>
    <dgm:pt modelId="{9E651B75-D641-4C52-B6F0-175703009B4E}">
      <dgm:prSet/>
      <dgm:spPr/>
      <dgm:t>
        <a:bodyPr/>
        <a:lstStyle/>
        <a:p>
          <a:r>
            <a:rPr lang="el-GR" dirty="0"/>
            <a:t> Γεμίστε κάθε φλιτζάνι είτε με ξύδι (το οποίο μπορεί να προσομοιώσει όξινο φαγητό ή ποτό) είτε με νερό</a:t>
          </a:r>
          <a:endParaRPr lang="en-US" dirty="0"/>
        </a:p>
      </dgm:t>
    </dgm:pt>
    <dgm:pt modelId="{27440249-F82E-487B-A967-233A56B827A8}" type="parTrans" cxnId="{5B2BCAB4-62C6-4C94-9812-799220AE6F9F}">
      <dgm:prSet/>
      <dgm:spPr/>
      <dgm:t>
        <a:bodyPr/>
        <a:lstStyle/>
        <a:p>
          <a:endParaRPr lang="en-US"/>
        </a:p>
      </dgm:t>
    </dgm:pt>
    <dgm:pt modelId="{6980FC9F-93BF-470C-A9F5-C251B98959B7}" type="sibTrans" cxnId="{5B2BCAB4-62C6-4C94-9812-799220AE6F9F}">
      <dgm:prSet/>
      <dgm:spPr/>
      <dgm:t>
        <a:bodyPr/>
        <a:lstStyle/>
        <a:p>
          <a:endParaRPr lang="en-US"/>
        </a:p>
      </dgm:t>
    </dgm:pt>
    <dgm:pt modelId="{BB3420F3-4156-4394-8FCB-91C4473F5CFA}">
      <dgm:prSet/>
      <dgm:spPr/>
      <dgm:t>
        <a:bodyPr/>
        <a:lstStyle/>
        <a:p>
          <a:endParaRPr lang="en-US" dirty="0"/>
        </a:p>
      </dgm:t>
    </dgm:pt>
    <dgm:pt modelId="{2654EE28-00E4-42A3-9EEB-289AEC7C6E0E}" type="parTrans" cxnId="{0A629B05-C9A8-4F36-9F4E-97B88E83501B}">
      <dgm:prSet/>
      <dgm:spPr/>
      <dgm:t>
        <a:bodyPr/>
        <a:lstStyle/>
        <a:p>
          <a:endParaRPr lang="en-US"/>
        </a:p>
      </dgm:t>
    </dgm:pt>
    <dgm:pt modelId="{15EA7BC3-805B-48D9-9E4C-896AF43FE076}" type="sibTrans" cxnId="{0A629B05-C9A8-4F36-9F4E-97B88E83501B}">
      <dgm:prSet/>
      <dgm:spPr/>
      <dgm:t>
        <a:bodyPr/>
        <a:lstStyle/>
        <a:p>
          <a:endParaRPr lang="en-US"/>
        </a:p>
      </dgm:t>
    </dgm:pt>
    <dgm:pt modelId="{A4CF4756-49AD-468A-A0D2-EB75C04B38DB}">
      <dgm:prSet/>
      <dgm:spPr/>
      <dgm:t>
        <a:bodyPr/>
        <a:lstStyle/>
        <a:p>
          <a:r>
            <a:rPr lang="el-GR" dirty="0"/>
            <a:t> Βουτήξτε το πλαστικό κουτάλι στο «Πλαστικό» κύπελλο και αφήστε το εκεί για αρκετά λεπτά</a:t>
          </a:r>
          <a:endParaRPr lang="en-US" dirty="0"/>
        </a:p>
      </dgm:t>
    </dgm:pt>
    <dgm:pt modelId="{981C99E6-6A39-4A31-BD29-BE2BF20B8673}" type="parTrans" cxnId="{A50E8B81-62B9-4EDA-AD80-B356207E35BB}">
      <dgm:prSet/>
      <dgm:spPr/>
      <dgm:t>
        <a:bodyPr/>
        <a:lstStyle/>
        <a:p>
          <a:endParaRPr lang="en-US"/>
        </a:p>
      </dgm:t>
    </dgm:pt>
    <dgm:pt modelId="{76A8B23B-342B-41D3-90C5-9C28CC5BB763}" type="sibTrans" cxnId="{A50E8B81-62B9-4EDA-AD80-B356207E35BB}">
      <dgm:prSet/>
      <dgm:spPr/>
      <dgm:t>
        <a:bodyPr/>
        <a:lstStyle/>
        <a:p>
          <a:endParaRPr lang="en-US"/>
        </a:p>
      </dgm:t>
    </dgm:pt>
    <dgm:pt modelId="{F8340751-2F54-4D79-BA4D-C39D00C95F40}">
      <dgm:prSet/>
      <dgm:spPr/>
      <dgm:t>
        <a:bodyPr/>
        <a:lstStyle/>
        <a:p>
          <a:endParaRPr lang="en-US" dirty="0"/>
        </a:p>
      </dgm:t>
    </dgm:pt>
    <dgm:pt modelId="{648766C1-FDD2-4617-9EFF-3050E11C854D}" type="parTrans" cxnId="{512DAA5F-E2A9-4D72-AD33-D45BA15A97C8}">
      <dgm:prSet/>
      <dgm:spPr/>
      <dgm:t>
        <a:bodyPr/>
        <a:lstStyle/>
        <a:p>
          <a:endParaRPr lang="en-US"/>
        </a:p>
      </dgm:t>
    </dgm:pt>
    <dgm:pt modelId="{1B26EEAC-7C89-4854-96FD-B223D6802375}" type="sibTrans" cxnId="{512DAA5F-E2A9-4D72-AD33-D45BA15A97C8}">
      <dgm:prSet/>
      <dgm:spPr/>
      <dgm:t>
        <a:bodyPr/>
        <a:lstStyle/>
        <a:p>
          <a:endParaRPr lang="en-US"/>
        </a:p>
      </dgm:t>
    </dgm:pt>
    <dgm:pt modelId="{4C906BB1-E36E-436C-9C52-297FC49D174C}">
      <dgm:prSet/>
      <dgm:spPr/>
      <dgm:t>
        <a:bodyPr/>
        <a:lstStyle/>
        <a:p>
          <a:r>
            <a:rPr lang="el-GR" dirty="0"/>
            <a:t> Αφαιρέστε το κουτάλι και παρατηρήστε τυχόν αλλαγές στο χρώμα ή τη διαύγεια του υγρού στο «Πλαστικό» κύπελλο</a:t>
          </a:r>
          <a:endParaRPr lang="en-US" dirty="0"/>
        </a:p>
      </dgm:t>
    </dgm:pt>
    <dgm:pt modelId="{7E25B8DA-135C-4A60-A9A4-4741F0DD3A6A}" type="parTrans" cxnId="{68872C77-25B3-47EE-818D-867FA4781A98}">
      <dgm:prSet/>
      <dgm:spPr/>
      <dgm:t>
        <a:bodyPr/>
        <a:lstStyle/>
        <a:p>
          <a:endParaRPr lang="en-US"/>
        </a:p>
      </dgm:t>
    </dgm:pt>
    <dgm:pt modelId="{4625130C-0EBF-4B59-B089-DE7D5E279DFC}" type="sibTrans" cxnId="{68872C77-25B3-47EE-818D-867FA4781A98}">
      <dgm:prSet/>
      <dgm:spPr/>
      <dgm:t>
        <a:bodyPr/>
        <a:lstStyle/>
        <a:p>
          <a:endParaRPr lang="en-US"/>
        </a:p>
      </dgm:t>
    </dgm:pt>
    <dgm:pt modelId="{191E9FB9-669D-4869-BE9A-99ED2C1524E3}">
      <dgm:prSet/>
      <dgm:spPr/>
      <dgm:t>
        <a:bodyPr/>
        <a:lstStyle/>
        <a:p>
          <a:endParaRPr lang="en-US" dirty="0"/>
        </a:p>
      </dgm:t>
    </dgm:pt>
    <dgm:pt modelId="{FFD4E48A-A38D-457A-8542-62AB379E4383}" type="parTrans" cxnId="{17ED1F5D-71E4-4053-8EE6-CEE7A99407D4}">
      <dgm:prSet/>
      <dgm:spPr/>
      <dgm:t>
        <a:bodyPr/>
        <a:lstStyle/>
        <a:p>
          <a:endParaRPr lang="en-US"/>
        </a:p>
      </dgm:t>
    </dgm:pt>
    <dgm:pt modelId="{7D4B65F8-7249-4E45-BA2D-A0118E9ECA62}" type="sibTrans" cxnId="{17ED1F5D-71E4-4053-8EE6-CEE7A99407D4}">
      <dgm:prSet/>
      <dgm:spPr/>
      <dgm:t>
        <a:bodyPr/>
        <a:lstStyle/>
        <a:p>
          <a:endParaRPr lang="en-US"/>
        </a:p>
      </dgm:t>
    </dgm:pt>
    <dgm:pt modelId="{FCF72FFC-9B4E-46C2-84C5-883B0E296854}">
      <dgm:prSet/>
      <dgm:spPr/>
      <dgm:t>
        <a:bodyPr/>
        <a:lstStyle/>
        <a:p>
          <a:r>
            <a:rPr lang="el-GR" dirty="0"/>
            <a:t>Συζητήστε με τους συμμετέχοντες το ενδεχόμενο οι τοξικές χημικές ουσίες στο πλαστικό να διοχετεύονται σε τρόφιμα ή ποτά με την πάροδο του χρόνου, ειδικά όταν θερμαίνονται ή εκτίθενται σε όξινες ουσίες</a:t>
          </a:r>
          <a:endParaRPr lang="en-US" dirty="0"/>
        </a:p>
      </dgm:t>
    </dgm:pt>
    <dgm:pt modelId="{2C1D49E1-5A49-4030-A093-3558088958DA}" type="parTrans" cxnId="{0FE6C838-A481-4C45-9077-8BB4E4187C21}">
      <dgm:prSet/>
      <dgm:spPr/>
      <dgm:t>
        <a:bodyPr/>
        <a:lstStyle/>
        <a:p>
          <a:endParaRPr lang="en-US"/>
        </a:p>
      </dgm:t>
    </dgm:pt>
    <dgm:pt modelId="{45C6BA1F-6C6E-4F33-AEB7-B3DB6AA9418B}" type="sibTrans" cxnId="{0FE6C838-A481-4C45-9077-8BB4E4187C21}">
      <dgm:prSet/>
      <dgm:spPr/>
      <dgm:t>
        <a:bodyPr/>
        <a:lstStyle/>
        <a:p>
          <a:endParaRPr lang="en-US"/>
        </a:p>
      </dgm:t>
    </dgm:pt>
    <dgm:pt modelId="{83BBBC6A-8798-4F53-9AA2-2C50E83ABAFB}">
      <dgm:prSet/>
      <dgm:spPr/>
      <dgm:t>
        <a:bodyPr/>
        <a:lstStyle/>
        <a:p>
          <a:endParaRPr lang="en-US" dirty="0"/>
        </a:p>
      </dgm:t>
    </dgm:pt>
    <dgm:pt modelId="{AD08B7B6-4E79-49E5-A565-0C0BB2AD0D4F}" type="parTrans" cxnId="{A2382848-9253-4145-BD20-648352D8DD9A}">
      <dgm:prSet/>
      <dgm:spPr/>
      <dgm:t>
        <a:bodyPr/>
        <a:lstStyle/>
        <a:p>
          <a:endParaRPr lang="en-US"/>
        </a:p>
      </dgm:t>
    </dgm:pt>
    <dgm:pt modelId="{D1192636-25C2-40E5-AE20-9502AED47F08}" type="sibTrans" cxnId="{A2382848-9253-4145-BD20-648352D8DD9A}">
      <dgm:prSet/>
      <dgm:spPr/>
      <dgm:t>
        <a:bodyPr/>
        <a:lstStyle/>
        <a:p>
          <a:endParaRPr lang="en-US"/>
        </a:p>
      </dgm:t>
    </dgm:pt>
    <dgm:pt modelId="{ACD50383-411B-43F4-8516-732043478396}">
      <dgm:prSet/>
      <dgm:spPr/>
      <dgm:t>
        <a:bodyPr/>
        <a:lstStyle/>
        <a:p>
          <a:r>
            <a:rPr lang="el-GR" dirty="0"/>
            <a:t>Επαναλάβετε το πείραμα χρησιμοποιώντας ένα μη πλαστικό δοχείο, όπως γυαλί ή ανοξείδωτο χάλυβα, και συγκρίνετε τα αποτελέσματα</a:t>
          </a:r>
          <a:endParaRPr lang="en-US" dirty="0"/>
        </a:p>
      </dgm:t>
    </dgm:pt>
    <dgm:pt modelId="{D4C32E29-167F-4F4E-A65E-E5F68631A55D}" type="parTrans" cxnId="{3B59C738-21FC-4702-8AB8-10526E010F29}">
      <dgm:prSet/>
      <dgm:spPr/>
      <dgm:t>
        <a:bodyPr/>
        <a:lstStyle/>
        <a:p>
          <a:endParaRPr lang="en-US"/>
        </a:p>
      </dgm:t>
    </dgm:pt>
    <dgm:pt modelId="{4636E413-0915-480C-BE28-9CF81DBCBFBA}" type="sibTrans" cxnId="{3B59C738-21FC-4702-8AB8-10526E010F29}">
      <dgm:prSet/>
      <dgm:spPr/>
      <dgm:t>
        <a:bodyPr/>
        <a:lstStyle/>
        <a:p>
          <a:endParaRPr lang="en-US"/>
        </a:p>
      </dgm:t>
    </dgm:pt>
    <dgm:pt modelId="{2DC824F7-9992-41AA-9B97-5B2DB9996BDC}">
      <dgm:prSet/>
      <dgm:spPr/>
      <dgm:t>
        <a:bodyPr/>
        <a:lstStyle/>
        <a:p>
          <a:endParaRPr lang="en-US" dirty="0"/>
        </a:p>
      </dgm:t>
    </dgm:pt>
    <dgm:pt modelId="{0894778D-EA15-4B30-89C3-43522BAC4406}" type="parTrans" cxnId="{750C0439-60D2-439E-9FC0-2B7F9767B88F}">
      <dgm:prSet/>
      <dgm:spPr/>
      <dgm:t>
        <a:bodyPr/>
        <a:lstStyle/>
        <a:p>
          <a:endParaRPr lang="en-US"/>
        </a:p>
      </dgm:t>
    </dgm:pt>
    <dgm:pt modelId="{C167B9E1-C3C4-441C-A6F9-A9C9CAAD7F38}" type="sibTrans" cxnId="{750C0439-60D2-439E-9FC0-2B7F9767B88F}">
      <dgm:prSet/>
      <dgm:spPr/>
      <dgm:t>
        <a:bodyPr/>
        <a:lstStyle/>
        <a:p>
          <a:endParaRPr lang="en-US"/>
        </a:p>
      </dgm:t>
    </dgm:pt>
    <dgm:pt modelId="{2B24792C-FFC3-4F2C-A4EA-4A12CFA8ECAB}">
      <dgm:prSet/>
      <dgm:spPr/>
      <dgm:t>
        <a:bodyPr/>
        <a:lstStyle/>
        <a:p>
          <a:r>
            <a:rPr lang="el-GR" dirty="0"/>
            <a:t>Συζητήστε με τις ομάδες τις επιπτώσεις που θα είχαν αυτά τα τοξικά στοιχεία στην ανθρώπινη υγεία</a:t>
          </a:r>
          <a:endParaRPr lang="en-US" dirty="0"/>
        </a:p>
      </dgm:t>
    </dgm:pt>
    <dgm:pt modelId="{C12E9C91-159C-4F67-9A1E-14F25B26BC43}" type="parTrans" cxnId="{F3311E75-420D-425B-93BC-5ECB33CE6565}">
      <dgm:prSet/>
      <dgm:spPr/>
      <dgm:t>
        <a:bodyPr/>
        <a:lstStyle/>
        <a:p>
          <a:endParaRPr lang="en-US"/>
        </a:p>
      </dgm:t>
    </dgm:pt>
    <dgm:pt modelId="{9E407850-6544-4106-8AFD-B6B468472D94}" type="sibTrans" cxnId="{F3311E75-420D-425B-93BC-5ECB33CE6565}">
      <dgm:prSet/>
      <dgm:spPr/>
      <dgm:t>
        <a:bodyPr/>
        <a:lstStyle/>
        <a:p>
          <a:endParaRPr lang="en-US"/>
        </a:p>
      </dgm:t>
    </dgm:pt>
    <dgm:pt modelId="{01BD8B92-C437-495F-8EFE-42645BE91FE2}">
      <dgm:prSet/>
      <dgm:spPr/>
      <dgm:t>
        <a:bodyPr/>
        <a:lstStyle/>
        <a:p>
          <a:endParaRPr lang="en-US" dirty="0"/>
        </a:p>
      </dgm:t>
    </dgm:pt>
    <dgm:pt modelId="{4F6EFAD5-05E6-48B2-AB33-095722E65F9D}" type="parTrans" cxnId="{F3079798-B087-443F-A0D5-44B9B92F2731}">
      <dgm:prSet/>
      <dgm:spPr/>
      <dgm:t>
        <a:bodyPr/>
        <a:lstStyle/>
        <a:p>
          <a:endParaRPr lang="en-US"/>
        </a:p>
      </dgm:t>
    </dgm:pt>
    <dgm:pt modelId="{B8BF08D1-629C-46B0-85C1-D1DDD2B2FE44}" type="sibTrans" cxnId="{F3079798-B087-443F-A0D5-44B9B92F2731}">
      <dgm:prSet/>
      <dgm:spPr/>
      <dgm:t>
        <a:bodyPr/>
        <a:lstStyle/>
        <a:p>
          <a:endParaRPr lang="en-US"/>
        </a:p>
      </dgm:t>
    </dgm:pt>
    <dgm:pt modelId="{6C5805D5-8641-4A77-AEBA-20CD41D13594}">
      <dgm:prSet/>
      <dgm:spPr/>
      <dgm:t>
        <a:bodyPr/>
        <a:lstStyle/>
        <a:p>
          <a:r>
            <a:rPr lang="el-GR" dirty="0"/>
            <a:t>Παρουσιάστε τις πραγματικές επιπτώσεις των πλαστικών στον άνθρωπο χρησιμοποιώντας τις σχετικές πληροφορίες από την ενότητα</a:t>
          </a:r>
          <a:endParaRPr lang="en-US" dirty="0"/>
        </a:p>
      </dgm:t>
    </dgm:pt>
    <dgm:pt modelId="{C1B08BAA-7256-4F0F-B29D-482899178D6B}" type="parTrans" cxnId="{AB82EA51-ACA7-447D-A03D-E120B3C00B80}">
      <dgm:prSet/>
      <dgm:spPr/>
      <dgm:t>
        <a:bodyPr/>
        <a:lstStyle/>
        <a:p>
          <a:endParaRPr lang="en-US"/>
        </a:p>
      </dgm:t>
    </dgm:pt>
    <dgm:pt modelId="{DE6CBB12-BB6A-480D-8EC9-7F391EF1F733}" type="sibTrans" cxnId="{AB82EA51-ACA7-447D-A03D-E120B3C00B80}">
      <dgm:prSet/>
      <dgm:spPr/>
      <dgm:t>
        <a:bodyPr/>
        <a:lstStyle/>
        <a:p>
          <a:endParaRPr lang="en-US"/>
        </a:p>
      </dgm:t>
    </dgm:pt>
    <dgm:pt modelId="{292E9425-8725-4FE4-8CA6-83E7D386281F}">
      <dgm:prSet/>
      <dgm:spPr/>
      <dgm:t>
        <a:bodyPr/>
        <a:lstStyle/>
        <a:p>
          <a:endParaRPr lang="en-US" dirty="0"/>
        </a:p>
      </dgm:t>
    </dgm:pt>
    <dgm:pt modelId="{36DB2994-D12D-4CF7-8196-0683E22AE16D}" type="sibTrans" cxnId="{B7E49E83-D4F8-408D-920A-24DBB5013DFA}">
      <dgm:prSet/>
      <dgm:spPr/>
      <dgm:t>
        <a:bodyPr/>
        <a:lstStyle/>
        <a:p>
          <a:endParaRPr lang="en-US"/>
        </a:p>
      </dgm:t>
    </dgm:pt>
    <dgm:pt modelId="{B7E6D0E1-9A2B-4D19-B2ED-DDFF86BE4BF2}" type="parTrans" cxnId="{B7E49E83-D4F8-408D-920A-24DBB5013DFA}">
      <dgm:prSet/>
      <dgm:spPr/>
      <dgm:t>
        <a:bodyPr/>
        <a:lstStyle/>
        <a:p>
          <a:endParaRPr lang="en-US"/>
        </a:p>
      </dgm:t>
    </dgm:pt>
    <dgm:pt modelId="{8915093F-68D7-4C00-8342-61D0AEEB7406}" type="pres">
      <dgm:prSet presAssocID="{9D7F81FA-E2B5-429E-A4B6-438EC6DA7664}" presName="linearFlow" presStyleCnt="0">
        <dgm:presLayoutVars>
          <dgm:dir/>
          <dgm:animLvl val="lvl"/>
          <dgm:resizeHandles val="exact"/>
        </dgm:presLayoutVars>
      </dgm:prSet>
      <dgm:spPr/>
    </dgm:pt>
    <dgm:pt modelId="{285B9E3E-4276-405F-B0CB-409B297DF90B}" type="pres">
      <dgm:prSet presAssocID="{292E9425-8725-4FE4-8CA6-83E7D386281F}" presName="composite" presStyleCnt="0"/>
      <dgm:spPr/>
    </dgm:pt>
    <dgm:pt modelId="{7944EA37-0FE5-4F7C-A0B3-BC3EEF04B556}" type="pres">
      <dgm:prSet presAssocID="{292E9425-8725-4FE4-8CA6-83E7D386281F}" presName="parentText" presStyleLbl="alignNode1" presStyleIdx="0" presStyleCnt="8">
        <dgm:presLayoutVars>
          <dgm:chMax val="1"/>
          <dgm:bulletEnabled val="1"/>
        </dgm:presLayoutVars>
      </dgm:prSet>
      <dgm:spPr/>
    </dgm:pt>
    <dgm:pt modelId="{4B5CB122-0160-404C-A376-A5E4249B609A}" type="pres">
      <dgm:prSet presAssocID="{292E9425-8725-4FE4-8CA6-83E7D386281F}" presName="descendantText" presStyleLbl="alignAcc1" presStyleIdx="0" presStyleCnt="8">
        <dgm:presLayoutVars>
          <dgm:bulletEnabled val="1"/>
        </dgm:presLayoutVars>
      </dgm:prSet>
      <dgm:spPr/>
    </dgm:pt>
    <dgm:pt modelId="{E13FE736-0D95-4FA0-AAB6-CE463BDBBEEA}" type="pres">
      <dgm:prSet presAssocID="{36DB2994-D12D-4CF7-8196-0683E22AE16D}" presName="sp" presStyleCnt="0"/>
      <dgm:spPr/>
    </dgm:pt>
    <dgm:pt modelId="{C6DDF856-47AA-497D-8F3E-049AAB46E058}" type="pres">
      <dgm:prSet presAssocID="{C20319F0-0865-4E9B-BDCF-65416CAA7C15}" presName="composite" presStyleCnt="0"/>
      <dgm:spPr/>
    </dgm:pt>
    <dgm:pt modelId="{EFB474F7-3031-475C-9078-60CE33FD93DF}" type="pres">
      <dgm:prSet presAssocID="{C20319F0-0865-4E9B-BDCF-65416CAA7C15}" presName="parentText" presStyleLbl="alignNode1" presStyleIdx="1" presStyleCnt="8">
        <dgm:presLayoutVars>
          <dgm:chMax val="1"/>
          <dgm:bulletEnabled val="1"/>
        </dgm:presLayoutVars>
      </dgm:prSet>
      <dgm:spPr/>
    </dgm:pt>
    <dgm:pt modelId="{20542866-A41E-4DFB-A52F-D39616D3F860}" type="pres">
      <dgm:prSet presAssocID="{C20319F0-0865-4E9B-BDCF-65416CAA7C15}" presName="descendantText" presStyleLbl="alignAcc1" presStyleIdx="1" presStyleCnt="8">
        <dgm:presLayoutVars>
          <dgm:bulletEnabled val="1"/>
        </dgm:presLayoutVars>
      </dgm:prSet>
      <dgm:spPr/>
    </dgm:pt>
    <dgm:pt modelId="{922792AE-9751-4A7B-8E69-018924F81F78}" type="pres">
      <dgm:prSet presAssocID="{B84BF056-8353-4B82-B811-B459CCF8D501}" presName="sp" presStyleCnt="0"/>
      <dgm:spPr/>
    </dgm:pt>
    <dgm:pt modelId="{1F16B053-4DF4-4982-B42C-7F9AB98F890D}" type="pres">
      <dgm:prSet presAssocID="{BB3420F3-4156-4394-8FCB-91C4473F5CFA}" presName="composite" presStyleCnt="0"/>
      <dgm:spPr/>
    </dgm:pt>
    <dgm:pt modelId="{ECD968E1-9CC8-4924-8458-BA047EC02437}" type="pres">
      <dgm:prSet presAssocID="{BB3420F3-4156-4394-8FCB-91C4473F5CFA}" presName="parentText" presStyleLbl="alignNode1" presStyleIdx="2" presStyleCnt="8">
        <dgm:presLayoutVars>
          <dgm:chMax val="1"/>
          <dgm:bulletEnabled val="1"/>
        </dgm:presLayoutVars>
      </dgm:prSet>
      <dgm:spPr/>
    </dgm:pt>
    <dgm:pt modelId="{65E58702-33D4-4485-8C98-DB97BA841E79}" type="pres">
      <dgm:prSet presAssocID="{BB3420F3-4156-4394-8FCB-91C4473F5CFA}" presName="descendantText" presStyleLbl="alignAcc1" presStyleIdx="2" presStyleCnt="8">
        <dgm:presLayoutVars>
          <dgm:bulletEnabled val="1"/>
        </dgm:presLayoutVars>
      </dgm:prSet>
      <dgm:spPr/>
    </dgm:pt>
    <dgm:pt modelId="{3C9C2A8D-E7DB-419A-B35A-8520B3069E2D}" type="pres">
      <dgm:prSet presAssocID="{15EA7BC3-805B-48D9-9E4C-896AF43FE076}" presName="sp" presStyleCnt="0"/>
      <dgm:spPr/>
    </dgm:pt>
    <dgm:pt modelId="{29AD568F-6C03-4131-BECA-E3A317011377}" type="pres">
      <dgm:prSet presAssocID="{F8340751-2F54-4D79-BA4D-C39D00C95F40}" presName="composite" presStyleCnt="0"/>
      <dgm:spPr/>
    </dgm:pt>
    <dgm:pt modelId="{265D2B3C-1850-4B5A-95CF-F18F5C3597F1}" type="pres">
      <dgm:prSet presAssocID="{F8340751-2F54-4D79-BA4D-C39D00C95F40}" presName="parentText" presStyleLbl="alignNode1" presStyleIdx="3" presStyleCnt="8">
        <dgm:presLayoutVars>
          <dgm:chMax val="1"/>
          <dgm:bulletEnabled val="1"/>
        </dgm:presLayoutVars>
      </dgm:prSet>
      <dgm:spPr/>
    </dgm:pt>
    <dgm:pt modelId="{394819BF-4E95-4DB9-99B7-8D84A1B7DBA0}" type="pres">
      <dgm:prSet presAssocID="{F8340751-2F54-4D79-BA4D-C39D00C95F40}" presName="descendantText" presStyleLbl="alignAcc1" presStyleIdx="3" presStyleCnt="8">
        <dgm:presLayoutVars>
          <dgm:bulletEnabled val="1"/>
        </dgm:presLayoutVars>
      </dgm:prSet>
      <dgm:spPr/>
    </dgm:pt>
    <dgm:pt modelId="{6DE99DC4-C5CD-46DF-80BE-93533960FDC6}" type="pres">
      <dgm:prSet presAssocID="{1B26EEAC-7C89-4854-96FD-B223D6802375}" presName="sp" presStyleCnt="0"/>
      <dgm:spPr/>
    </dgm:pt>
    <dgm:pt modelId="{8FC21932-4BA0-4E25-ABD1-5D1B545DA3EA}" type="pres">
      <dgm:prSet presAssocID="{191E9FB9-669D-4869-BE9A-99ED2C1524E3}" presName="composite" presStyleCnt="0"/>
      <dgm:spPr/>
    </dgm:pt>
    <dgm:pt modelId="{7AC92C76-1913-4B81-8691-90B4816325E7}" type="pres">
      <dgm:prSet presAssocID="{191E9FB9-669D-4869-BE9A-99ED2C1524E3}" presName="parentText" presStyleLbl="alignNode1" presStyleIdx="4" presStyleCnt="8">
        <dgm:presLayoutVars>
          <dgm:chMax val="1"/>
          <dgm:bulletEnabled val="1"/>
        </dgm:presLayoutVars>
      </dgm:prSet>
      <dgm:spPr/>
    </dgm:pt>
    <dgm:pt modelId="{825FBDF3-1FF2-4532-9854-79F06317EE6C}" type="pres">
      <dgm:prSet presAssocID="{191E9FB9-669D-4869-BE9A-99ED2C1524E3}" presName="descendantText" presStyleLbl="alignAcc1" presStyleIdx="4" presStyleCnt="8">
        <dgm:presLayoutVars>
          <dgm:bulletEnabled val="1"/>
        </dgm:presLayoutVars>
      </dgm:prSet>
      <dgm:spPr/>
    </dgm:pt>
    <dgm:pt modelId="{FFB7BADE-8E56-472C-8E55-1299A2D70068}" type="pres">
      <dgm:prSet presAssocID="{7D4B65F8-7249-4E45-BA2D-A0118E9ECA62}" presName="sp" presStyleCnt="0"/>
      <dgm:spPr/>
    </dgm:pt>
    <dgm:pt modelId="{4027ECD4-B37F-488D-9B49-5964C4A4C741}" type="pres">
      <dgm:prSet presAssocID="{83BBBC6A-8798-4F53-9AA2-2C50E83ABAFB}" presName="composite" presStyleCnt="0"/>
      <dgm:spPr/>
    </dgm:pt>
    <dgm:pt modelId="{F4E287EA-FABE-445F-AD8A-5946BCA67E36}" type="pres">
      <dgm:prSet presAssocID="{83BBBC6A-8798-4F53-9AA2-2C50E83ABAFB}" presName="parentText" presStyleLbl="alignNode1" presStyleIdx="5" presStyleCnt="8">
        <dgm:presLayoutVars>
          <dgm:chMax val="1"/>
          <dgm:bulletEnabled val="1"/>
        </dgm:presLayoutVars>
      </dgm:prSet>
      <dgm:spPr/>
    </dgm:pt>
    <dgm:pt modelId="{221C5EFE-79D1-4D29-9191-C71A79CB71B1}" type="pres">
      <dgm:prSet presAssocID="{83BBBC6A-8798-4F53-9AA2-2C50E83ABAFB}" presName="descendantText" presStyleLbl="alignAcc1" presStyleIdx="5" presStyleCnt="8">
        <dgm:presLayoutVars>
          <dgm:bulletEnabled val="1"/>
        </dgm:presLayoutVars>
      </dgm:prSet>
      <dgm:spPr/>
    </dgm:pt>
    <dgm:pt modelId="{05C2B252-7270-4936-8A4E-ED1A7DAF9846}" type="pres">
      <dgm:prSet presAssocID="{D1192636-25C2-40E5-AE20-9502AED47F08}" presName="sp" presStyleCnt="0"/>
      <dgm:spPr/>
    </dgm:pt>
    <dgm:pt modelId="{43A4BF99-EE46-4F5E-AB2E-10167B80AEB2}" type="pres">
      <dgm:prSet presAssocID="{2DC824F7-9992-41AA-9B97-5B2DB9996BDC}" presName="composite" presStyleCnt="0"/>
      <dgm:spPr/>
    </dgm:pt>
    <dgm:pt modelId="{F39C4A0D-BC2B-48AD-887F-90A814CE263D}" type="pres">
      <dgm:prSet presAssocID="{2DC824F7-9992-41AA-9B97-5B2DB9996BDC}" presName="parentText" presStyleLbl="alignNode1" presStyleIdx="6" presStyleCnt="8">
        <dgm:presLayoutVars>
          <dgm:chMax val="1"/>
          <dgm:bulletEnabled val="1"/>
        </dgm:presLayoutVars>
      </dgm:prSet>
      <dgm:spPr/>
    </dgm:pt>
    <dgm:pt modelId="{0A907C70-C5DD-458F-831E-934CAE689CC7}" type="pres">
      <dgm:prSet presAssocID="{2DC824F7-9992-41AA-9B97-5B2DB9996BDC}" presName="descendantText" presStyleLbl="alignAcc1" presStyleIdx="6" presStyleCnt="8">
        <dgm:presLayoutVars>
          <dgm:bulletEnabled val="1"/>
        </dgm:presLayoutVars>
      </dgm:prSet>
      <dgm:spPr/>
    </dgm:pt>
    <dgm:pt modelId="{877F3A39-B20E-4114-B425-2D63D6722A55}" type="pres">
      <dgm:prSet presAssocID="{C167B9E1-C3C4-441C-A6F9-A9C9CAAD7F38}" presName="sp" presStyleCnt="0"/>
      <dgm:spPr/>
    </dgm:pt>
    <dgm:pt modelId="{C5B09DC2-6016-4AD5-B751-C5CDBA6356FB}" type="pres">
      <dgm:prSet presAssocID="{01BD8B92-C437-495F-8EFE-42645BE91FE2}" presName="composite" presStyleCnt="0"/>
      <dgm:spPr/>
    </dgm:pt>
    <dgm:pt modelId="{B8423A1F-1820-4D4B-99B9-5B7CDFBDE576}" type="pres">
      <dgm:prSet presAssocID="{01BD8B92-C437-495F-8EFE-42645BE91FE2}" presName="parentText" presStyleLbl="alignNode1" presStyleIdx="7" presStyleCnt="8">
        <dgm:presLayoutVars>
          <dgm:chMax val="1"/>
          <dgm:bulletEnabled val="1"/>
        </dgm:presLayoutVars>
      </dgm:prSet>
      <dgm:spPr/>
    </dgm:pt>
    <dgm:pt modelId="{B9E04C93-8B8F-4A0B-B121-BCF6F9CE90AE}" type="pres">
      <dgm:prSet presAssocID="{01BD8B92-C437-495F-8EFE-42645BE91FE2}" presName="descendantText" presStyleLbl="alignAcc1" presStyleIdx="7" presStyleCnt="8">
        <dgm:presLayoutVars>
          <dgm:bulletEnabled val="1"/>
        </dgm:presLayoutVars>
      </dgm:prSet>
      <dgm:spPr/>
    </dgm:pt>
  </dgm:ptLst>
  <dgm:cxnLst>
    <dgm:cxn modelId="{0A629B05-C9A8-4F36-9F4E-97B88E83501B}" srcId="{9D7F81FA-E2B5-429E-A4B6-438EC6DA7664}" destId="{BB3420F3-4156-4394-8FCB-91C4473F5CFA}" srcOrd="2" destOrd="0" parTransId="{2654EE28-00E4-42A3-9EEB-289AEC7C6E0E}" sibTransId="{15EA7BC3-805B-48D9-9E4C-896AF43FE076}"/>
    <dgm:cxn modelId="{52A9260D-8FDF-4117-BA1E-E1626C8B08B3}" type="presOf" srcId="{ACD50383-411B-43F4-8516-732043478396}" destId="{221C5EFE-79D1-4D29-9191-C71A79CB71B1}" srcOrd="0" destOrd="0" presId="urn:microsoft.com/office/officeart/2005/8/layout/chevron2"/>
    <dgm:cxn modelId="{B72E9511-D3FC-41B1-9813-16C0C1B76C9F}" type="presOf" srcId="{FCF72FFC-9B4E-46C2-84C5-883B0E296854}" destId="{825FBDF3-1FF2-4532-9854-79F06317EE6C}" srcOrd="0" destOrd="0" presId="urn:microsoft.com/office/officeart/2005/8/layout/chevron2"/>
    <dgm:cxn modelId="{3F74D518-F08F-48F7-B954-1EC4E702B6FD}" type="presOf" srcId="{01BD8B92-C437-495F-8EFE-42645BE91FE2}" destId="{B8423A1F-1820-4D4B-99B9-5B7CDFBDE576}" srcOrd="0" destOrd="0" presId="urn:microsoft.com/office/officeart/2005/8/layout/chevron2"/>
    <dgm:cxn modelId="{1211701D-C7AC-401F-9937-D46227EE41A7}" type="presOf" srcId="{191E9FB9-669D-4869-BE9A-99ED2C1524E3}" destId="{7AC92C76-1913-4B81-8691-90B4816325E7}" srcOrd="0" destOrd="0" presId="urn:microsoft.com/office/officeart/2005/8/layout/chevron2"/>
    <dgm:cxn modelId="{E233CE2C-4730-4EDA-AFA5-238B5016F0AA}" type="presOf" srcId="{F8340751-2F54-4D79-BA4D-C39D00C95F40}" destId="{265D2B3C-1850-4B5A-95CF-F18F5C3597F1}" srcOrd="0" destOrd="0" presId="urn:microsoft.com/office/officeart/2005/8/layout/chevron2"/>
    <dgm:cxn modelId="{FDBB1B36-4350-4133-B855-41D74C543639}" type="presOf" srcId="{BB3420F3-4156-4394-8FCB-91C4473F5CFA}" destId="{ECD968E1-9CC8-4924-8458-BA047EC02437}" srcOrd="0" destOrd="0" presId="urn:microsoft.com/office/officeart/2005/8/layout/chevron2"/>
    <dgm:cxn modelId="{9419BC36-CCEB-47D6-B7B9-219A358537C5}" srcId="{9D7F81FA-E2B5-429E-A4B6-438EC6DA7664}" destId="{C20319F0-0865-4E9B-BDCF-65416CAA7C15}" srcOrd="1" destOrd="0" parTransId="{10B5524D-EC63-4492-9F51-87248EA56210}" sibTransId="{B84BF056-8353-4B82-B811-B459CCF8D501}"/>
    <dgm:cxn modelId="{3B59C738-21FC-4702-8AB8-10526E010F29}" srcId="{83BBBC6A-8798-4F53-9AA2-2C50E83ABAFB}" destId="{ACD50383-411B-43F4-8516-732043478396}" srcOrd="0" destOrd="0" parTransId="{D4C32E29-167F-4F4E-A65E-E5F68631A55D}" sibTransId="{4636E413-0915-480C-BE28-9CF81DBCBFBA}"/>
    <dgm:cxn modelId="{0FE6C838-A481-4C45-9077-8BB4E4187C21}" srcId="{191E9FB9-669D-4869-BE9A-99ED2C1524E3}" destId="{FCF72FFC-9B4E-46C2-84C5-883B0E296854}" srcOrd="0" destOrd="0" parTransId="{2C1D49E1-5A49-4030-A093-3558088958DA}" sibTransId="{45C6BA1F-6C6E-4F33-AEB7-B3DB6AA9418B}"/>
    <dgm:cxn modelId="{750C0439-60D2-439E-9FC0-2B7F9767B88F}" srcId="{9D7F81FA-E2B5-429E-A4B6-438EC6DA7664}" destId="{2DC824F7-9992-41AA-9B97-5B2DB9996BDC}" srcOrd="6" destOrd="0" parTransId="{0894778D-EA15-4B30-89C3-43522BAC4406}" sibTransId="{C167B9E1-C3C4-441C-A6F9-A9C9CAAD7F38}"/>
    <dgm:cxn modelId="{17ED1F5D-71E4-4053-8EE6-CEE7A99407D4}" srcId="{9D7F81FA-E2B5-429E-A4B6-438EC6DA7664}" destId="{191E9FB9-669D-4869-BE9A-99ED2C1524E3}" srcOrd="4" destOrd="0" parTransId="{FFD4E48A-A38D-457A-8542-62AB379E4383}" sibTransId="{7D4B65F8-7249-4E45-BA2D-A0118E9ECA62}"/>
    <dgm:cxn modelId="{512DAA5F-E2A9-4D72-AD33-D45BA15A97C8}" srcId="{9D7F81FA-E2B5-429E-A4B6-438EC6DA7664}" destId="{F8340751-2F54-4D79-BA4D-C39D00C95F40}" srcOrd="3" destOrd="0" parTransId="{648766C1-FDD2-4617-9EFF-3050E11C854D}" sibTransId="{1B26EEAC-7C89-4854-96FD-B223D6802375}"/>
    <dgm:cxn modelId="{55C7E363-E4EF-40AF-8C6D-307E3AF93C86}" srcId="{292E9425-8725-4FE4-8CA6-83E7D386281F}" destId="{02B23C46-5749-482F-858A-D1F93C682491}" srcOrd="0" destOrd="0" parTransId="{6B17E332-12E0-453B-B4C5-A7FC5931A174}" sibTransId="{FE3827CA-AE88-4599-86DB-271C8D84852E}"/>
    <dgm:cxn modelId="{A2382848-9253-4145-BD20-648352D8DD9A}" srcId="{9D7F81FA-E2B5-429E-A4B6-438EC6DA7664}" destId="{83BBBC6A-8798-4F53-9AA2-2C50E83ABAFB}" srcOrd="5" destOrd="0" parTransId="{AD08B7B6-4E79-49E5-A565-0C0BB2AD0D4F}" sibTransId="{D1192636-25C2-40E5-AE20-9502AED47F08}"/>
    <dgm:cxn modelId="{2EA73270-195F-4CDB-BEBC-F043BBACFD9C}" type="presOf" srcId="{C20319F0-0865-4E9B-BDCF-65416CAA7C15}" destId="{EFB474F7-3031-475C-9078-60CE33FD93DF}" srcOrd="0" destOrd="0" presId="urn:microsoft.com/office/officeart/2005/8/layout/chevron2"/>
    <dgm:cxn modelId="{82E3B550-7B02-4E08-9479-138DB2832234}" type="presOf" srcId="{83BBBC6A-8798-4F53-9AA2-2C50E83ABAFB}" destId="{F4E287EA-FABE-445F-AD8A-5946BCA67E36}" srcOrd="0" destOrd="0" presId="urn:microsoft.com/office/officeart/2005/8/layout/chevron2"/>
    <dgm:cxn modelId="{AB82EA51-ACA7-447D-A03D-E120B3C00B80}" srcId="{01BD8B92-C437-495F-8EFE-42645BE91FE2}" destId="{6C5805D5-8641-4A77-AEBA-20CD41D13594}" srcOrd="0" destOrd="0" parTransId="{C1B08BAA-7256-4F0F-B29D-482899178D6B}" sibTransId="{DE6CBB12-BB6A-480D-8EC9-7F391EF1F733}"/>
    <dgm:cxn modelId="{10A36F52-B3D9-4D95-A8A8-4C88561A6104}" type="presOf" srcId="{292E9425-8725-4FE4-8CA6-83E7D386281F}" destId="{7944EA37-0FE5-4F7C-A0B3-BC3EEF04B556}" srcOrd="0" destOrd="0" presId="urn:microsoft.com/office/officeart/2005/8/layout/chevron2"/>
    <dgm:cxn modelId="{F3311E75-420D-425B-93BC-5ECB33CE6565}" srcId="{2DC824F7-9992-41AA-9B97-5B2DB9996BDC}" destId="{2B24792C-FFC3-4F2C-A4EA-4A12CFA8ECAB}" srcOrd="0" destOrd="0" parTransId="{C12E9C91-159C-4F67-9A1E-14F25B26BC43}" sibTransId="{9E407850-6544-4106-8AFD-B6B468472D94}"/>
    <dgm:cxn modelId="{68872C77-25B3-47EE-818D-867FA4781A98}" srcId="{F8340751-2F54-4D79-BA4D-C39D00C95F40}" destId="{4C906BB1-E36E-436C-9C52-297FC49D174C}" srcOrd="0" destOrd="0" parTransId="{7E25B8DA-135C-4A60-A9A4-4741F0DD3A6A}" sibTransId="{4625130C-0EBF-4B59-B089-DE7D5E279DFC}"/>
    <dgm:cxn modelId="{FC71505A-63FF-4CBA-BDDF-8C9959EEF97C}" type="presOf" srcId="{02B23C46-5749-482F-858A-D1F93C682491}" destId="{4B5CB122-0160-404C-A376-A5E4249B609A}" srcOrd="0" destOrd="0" presId="urn:microsoft.com/office/officeart/2005/8/layout/chevron2"/>
    <dgm:cxn modelId="{A50E8B81-62B9-4EDA-AD80-B356207E35BB}" srcId="{BB3420F3-4156-4394-8FCB-91C4473F5CFA}" destId="{A4CF4756-49AD-468A-A0D2-EB75C04B38DB}" srcOrd="0" destOrd="0" parTransId="{981C99E6-6A39-4A31-BD29-BE2BF20B8673}" sibTransId="{76A8B23B-342B-41D3-90C5-9C28CC5BB763}"/>
    <dgm:cxn modelId="{B7E49E83-D4F8-408D-920A-24DBB5013DFA}" srcId="{9D7F81FA-E2B5-429E-A4B6-438EC6DA7664}" destId="{292E9425-8725-4FE4-8CA6-83E7D386281F}" srcOrd="0" destOrd="0" parTransId="{B7E6D0E1-9A2B-4D19-B2ED-DDFF86BE4BF2}" sibTransId="{36DB2994-D12D-4CF7-8196-0683E22AE16D}"/>
    <dgm:cxn modelId="{F3079798-B087-443F-A0D5-44B9B92F2731}" srcId="{9D7F81FA-E2B5-429E-A4B6-438EC6DA7664}" destId="{01BD8B92-C437-495F-8EFE-42645BE91FE2}" srcOrd="7" destOrd="0" parTransId="{4F6EFAD5-05E6-48B2-AB33-095722E65F9D}" sibTransId="{B8BF08D1-629C-46B0-85C1-D1DDD2B2FE44}"/>
    <dgm:cxn modelId="{82D7AC99-0471-44B8-98BE-075CEB4938FC}" type="presOf" srcId="{4C906BB1-E36E-436C-9C52-297FC49D174C}" destId="{394819BF-4E95-4DB9-99B7-8D84A1B7DBA0}" srcOrd="0" destOrd="0" presId="urn:microsoft.com/office/officeart/2005/8/layout/chevron2"/>
    <dgm:cxn modelId="{5B2BCAB4-62C6-4C94-9812-799220AE6F9F}" srcId="{C20319F0-0865-4E9B-BDCF-65416CAA7C15}" destId="{9E651B75-D641-4C52-B6F0-175703009B4E}" srcOrd="0" destOrd="0" parTransId="{27440249-F82E-487B-A967-233A56B827A8}" sibTransId="{6980FC9F-93BF-470C-A9F5-C251B98959B7}"/>
    <dgm:cxn modelId="{E91A35CA-810D-47B3-9B25-4860C6F48150}" type="presOf" srcId="{9E651B75-D641-4C52-B6F0-175703009B4E}" destId="{20542866-A41E-4DFB-A52F-D39616D3F860}" srcOrd="0" destOrd="0" presId="urn:microsoft.com/office/officeart/2005/8/layout/chevron2"/>
    <dgm:cxn modelId="{A47C62E4-AEA8-4DC0-BC3B-92C2F9090713}" type="presOf" srcId="{A4CF4756-49AD-468A-A0D2-EB75C04B38DB}" destId="{65E58702-33D4-4485-8C98-DB97BA841E79}" srcOrd="0" destOrd="0" presId="urn:microsoft.com/office/officeart/2005/8/layout/chevron2"/>
    <dgm:cxn modelId="{0026DBEC-BFE2-4646-AFD0-8878900F690A}" type="presOf" srcId="{9D7F81FA-E2B5-429E-A4B6-438EC6DA7664}" destId="{8915093F-68D7-4C00-8342-61D0AEEB7406}" srcOrd="0" destOrd="0" presId="urn:microsoft.com/office/officeart/2005/8/layout/chevron2"/>
    <dgm:cxn modelId="{42ADDDF2-8674-40BE-8848-C0E0C487F414}" type="presOf" srcId="{2DC824F7-9992-41AA-9B97-5B2DB9996BDC}" destId="{F39C4A0D-BC2B-48AD-887F-90A814CE263D}" srcOrd="0" destOrd="0" presId="urn:microsoft.com/office/officeart/2005/8/layout/chevron2"/>
    <dgm:cxn modelId="{B6D6C4FC-72DF-4BEE-85F9-96AC7B6FD761}" type="presOf" srcId="{6C5805D5-8641-4A77-AEBA-20CD41D13594}" destId="{B9E04C93-8B8F-4A0B-B121-BCF6F9CE90AE}" srcOrd="0" destOrd="0" presId="urn:microsoft.com/office/officeart/2005/8/layout/chevron2"/>
    <dgm:cxn modelId="{E8D7C5FF-68F2-41E0-94F4-50682BD891BE}" type="presOf" srcId="{2B24792C-FFC3-4F2C-A4EA-4A12CFA8ECAB}" destId="{0A907C70-C5DD-458F-831E-934CAE689CC7}" srcOrd="0" destOrd="0" presId="urn:microsoft.com/office/officeart/2005/8/layout/chevron2"/>
    <dgm:cxn modelId="{F266674D-A65D-4DB2-8A64-1FCED88EAE60}" type="presParOf" srcId="{8915093F-68D7-4C00-8342-61D0AEEB7406}" destId="{285B9E3E-4276-405F-B0CB-409B297DF90B}" srcOrd="0" destOrd="0" presId="urn:microsoft.com/office/officeart/2005/8/layout/chevron2"/>
    <dgm:cxn modelId="{E3B97297-58F0-4788-9455-43D1FF515E3F}" type="presParOf" srcId="{285B9E3E-4276-405F-B0CB-409B297DF90B}" destId="{7944EA37-0FE5-4F7C-A0B3-BC3EEF04B556}" srcOrd="0" destOrd="0" presId="urn:microsoft.com/office/officeart/2005/8/layout/chevron2"/>
    <dgm:cxn modelId="{4D93DADF-84B5-4921-A0C4-A10D76D00F19}" type="presParOf" srcId="{285B9E3E-4276-405F-B0CB-409B297DF90B}" destId="{4B5CB122-0160-404C-A376-A5E4249B609A}" srcOrd="1" destOrd="0" presId="urn:microsoft.com/office/officeart/2005/8/layout/chevron2"/>
    <dgm:cxn modelId="{8AAB56C7-176A-41EE-8D56-68FF6A152CF3}" type="presParOf" srcId="{8915093F-68D7-4C00-8342-61D0AEEB7406}" destId="{E13FE736-0D95-4FA0-AAB6-CE463BDBBEEA}" srcOrd="1" destOrd="0" presId="urn:microsoft.com/office/officeart/2005/8/layout/chevron2"/>
    <dgm:cxn modelId="{29922817-21E0-4FFF-97F4-6305A307B30A}" type="presParOf" srcId="{8915093F-68D7-4C00-8342-61D0AEEB7406}" destId="{C6DDF856-47AA-497D-8F3E-049AAB46E058}" srcOrd="2" destOrd="0" presId="urn:microsoft.com/office/officeart/2005/8/layout/chevron2"/>
    <dgm:cxn modelId="{0A11F554-2BE2-40B4-8B20-BCF3232EF55F}" type="presParOf" srcId="{C6DDF856-47AA-497D-8F3E-049AAB46E058}" destId="{EFB474F7-3031-475C-9078-60CE33FD93DF}" srcOrd="0" destOrd="0" presId="urn:microsoft.com/office/officeart/2005/8/layout/chevron2"/>
    <dgm:cxn modelId="{481B415A-94CF-4134-BDBC-2DC9EC8A64D2}" type="presParOf" srcId="{C6DDF856-47AA-497D-8F3E-049AAB46E058}" destId="{20542866-A41E-4DFB-A52F-D39616D3F860}" srcOrd="1" destOrd="0" presId="urn:microsoft.com/office/officeart/2005/8/layout/chevron2"/>
    <dgm:cxn modelId="{BEBA562A-6B74-436E-BD69-9D8CF914CDCE}" type="presParOf" srcId="{8915093F-68D7-4C00-8342-61D0AEEB7406}" destId="{922792AE-9751-4A7B-8E69-018924F81F78}" srcOrd="3" destOrd="0" presId="urn:microsoft.com/office/officeart/2005/8/layout/chevron2"/>
    <dgm:cxn modelId="{921D0593-F824-4A0C-AA8C-F2CEC85D55A0}" type="presParOf" srcId="{8915093F-68D7-4C00-8342-61D0AEEB7406}" destId="{1F16B053-4DF4-4982-B42C-7F9AB98F890D}" srcOrd="4" destOrd="0" presId="urn:microsoft.com/office/officeart/2005/8/layout/chevron2"/>
    <dgm:cxn modelId="{12EF1BD1-6CEA-4D8C-B380-7C3DC6EE66B4}" type="presParOf" srcId="{1F16B053-4DF4-4982-B42C-7F9AB98F890D}" destId="{ECD968E1-9CC8-4924-8458-BA047EC02437}" srcOrd="0" destOrd="0" presId="urn:microsoft.com/office/officeart/2005/8/layout/chevron2"/>
    <dgm:cxn modelId="{9EEF02C5-9DCB-4AC9-ACB1-CAC0F180CE80}" type="presParOf" srcId="{1F16B053-4DF4-4982-B42C-7F9AB98F890D}" destId="{65E58702-33D4-4485-8C98-DB97BA841E79}" srcOrd="1" destOrd="0" presId="urn:microsoft.com/office/officeart/2005/8/layout/chevron2"/>
    <dgm:cxn modelId="{2FF8D36F-7540-441E-9AEC-F82C125165B6}" type="presParOf" srcId="{8915093F-68D7-4C00-8342-61D0AEEB7406}" destId="{3C9C2A8D-E7DB-419A-B35A-8520B3069E2D}" srcOrd="5" destOrd="0" presId="urn:microsoft.com/office/officeart/2005/8/layout/chevron2"/>
    <dgm:cxn modelId="{81AECE0F-CA50-4EB1-ADE5-9AFE619C6A9F}" type="presParOf" srcId="{8915093F-68D7-4C00-8342-61D0AEEB7406}" destId="{29AD568F-6C03-4131-BECA-E3A317011377}" srcOrd="6" destOrd="0" presId="urn:microsoft.com/office/officeart/2005/8/layout/chevron2"/>
    <dgm:cxn modelId="{DA599CC7-641B-44AC-8872-BD9A31290BFA}" type="presParOf" srcId="{29AD568F-6C03-4131-BECA-E3A317011377}" destId="{265D2B3C-1850-4B5A-95CF-F18F5C3597F1}" srcOrd="0" destOrd="0" presId="urn:microsoft.com/office/officeart/2005/8/layout/chevron2"/>
    <dgm:cxn modelId="{A327E4D2-10DF-45A7-9678-A43610162C35}" type="presParOf" srcId="{29AD568F-6C03-4131-BECA-E3A317011377}" destId="{394819BF-4E95-4DB9-99B7-8D84A1B7DBA0}" srcOrd="1" destOrd="0" presId="urn:microsoft.com/office/officeart/2005/8/layout/chevron2"/>
    <dgm:cxn modelId="{90A227FC-D23A-4830-9EC1-ECDEF7D233B0}" type="presParOf" srcId="{8915093F-68D7-4C00-8342-61D0AEEB7406}" destId="{6DE99DC4-C5CD-46DF-80BE-93533960FDC6}" srcOrd="7" destOrd="0" presId="urn:microsoft.com/office/officeart/2005/8/layout/chevron2"/>
    <dgm:cxn modelId="{27A94F11-D3BC-445E-B0EF-A0767A475B89}" type="presParOf" srcId="{8915093F-68D7-4C00-8342-61D0AEEB7406}" destId="{8FC21932-4BA0-4E25-ABD1-5D1B545DA3EA}" srcOrd="8" destOrd="0" presId="urn:microsoft.com/office/officeart/2005/8/layout/chevron2"/>
    <dgm:cxn modelId="{AE872779-FCA5-4E5E-BF30-1DFE38AED6E3}" type="presParOf" srcId="{8FC21932-4BA0-4E25-ABD1-5D1B545DA3EA}" destId="{7AC92C76-1913-4B81-8691-90B4816325E7}" srcOrd="0" destOrd="0" presId="urn:microsoft.com/office/officeart/2005/8/layout/chevron2"/>
    <dgm:cxn modelId="{F98DDBEC-45DF-47D7-974D-79162A675F56}" type="presParOf" srcId="{8FC21932-4BA0-4E25-ABD1-5D1B545DA3EA}" destId="{825FBDF3-1FF2-4532-9854-79F06317EE6C}" srcOrd="1" destOrd="0" presId="urn:microsoft.com/office/officeart/2005/8/layout/chevron2"/>
    <dgm:cxn modelId="{DB099E08-FAE6-4ECC-97DB-18DD34CEFC11}" type="presParOf" srcId="{8915093F-68D7-4C00-8342-61D0AEEB7406}" destId="{FFB7BADE-8E56-472C-8E55-1299A2D70068}" srcOrd="9" destOrd="0" presId="urn:microsoft.com/office/officeart/2005/8/layout/chevron2"/>
    <dgm:cxn modelId="{D0EDA50C-0708-4E51-80DC-43824A6F5FA1}" type="presParOf" srcId="{8915093F-68D7-4C00-8342-61D0AEEB7406}" destId="{4027ECD4-B37F-488D-9B49-5964C4A4C741}" srcOrd="10" destOrd="0" presId="urn:microsoft.com/office/officeart/2005/8/layout/chevron2"/>
    <dgm:cxn modelId="{73653F50-C2C3-4540-A61B-0565F60BFBEE}" type="presParOf" srcId="{4027ECD4-B37F-488D-9B49-5964C4A4C741}" destId="{F4E287EA-FABE-445F-AD8A-5946BCA67E36}" srcOrd="0" destOrd="0" presId="urn:microsoft.com/office/officeart/2005/8/layout/chevron2"/>
    <dgm:cxn modelId="{7CD6FAD0-9C22-459B-9CDE-DE6DCF13F4EE}" type="presParOf" srcId="{4027ECD4-B37F-488D-9B49-5964C4A4C741}" destId="{221C5EFE-79D1-4D29-9191-C71A79CB71B1}" srcOrd="1" destOrd="0" presId="urn:microsoft.com/office/officeart/2005/8/layout/chevron2"/>
    <dgm:cxn modelId="{1029A817-D9B8-4CE2-A6FE-6DAA30F7AAD5}" type="presParOf" srcId="{8915093F-68D7-4C00-8342-61D0AEEB7406}" destId="{05C2B252-7270-4936-8A4E-ED1A7DAF9846}" srcOrd="11" destOrd="0" presId="urn:microsoft.com/office/officeart/2005/8/layout/chevron2"/>
    <dgm:cxn modelId="{DBD1E1F2-5BF8-4948-A285-9F399F7E9DC5}" type="presParOf" srcId="{8915093F-68D7-4C00-8342-61D0AEEB7406}" destId="{43A4BF99-EE46-4F5E-AB2E-10167B80AEB2}" srcOrd="12" destOrd="0" presId="urn:microsoft.com/office/officeart/2005/8/layout/chevron2"/>
    <dgm:cxn modelId="{F33B97A6-37E6-42F6-8A95-ED2391BAA9C9}" type="presParOf" srcId="{43A4BF99-EE46-4F5E-AB2E-10167B80AEB2}" destId="{F39C4A0D-BC2B-48AD-887F-90A814CE263D}" srcOrd="0" destOrd="0" presId="urn:microsoft.com/office/officeart/2005/8/layout/chevron2"/>
    <dgm:cxn modelId="{1724D497-6953-44D1-A2E9-D0246A32DB58}" type="presParOf" srcId="{43A4BF99-EE46-4F5E-AB2E-10167B80AEB2}" destId="{0A907C70-C5DD-458F-831E-934CAE689CC7}" srcOrd="1" destOrd="0" presId="urn:microsoft.com/office/officeart/2005/8/layout/chevron2"/>
    <dgm:cxn modelId="{481EF950-C7B6-45E3-9198-26EFED657D4F}" type="presParOf" srcId="{8915093F-68D7-4C00-8342-61D0AEEB7406}" destId="{877F3A39-B20E-4114-B425-2D63D6722A55}" srcOrd="13" destOrd="0" presId="urn:microsoft.com/office/officeart/2005/8/layout/chevron2"/>
    <dgm:cxn modelId="{76027EC2-77D5-447B-86C9-1663EAB151A1}" type="presParOf" srcId="{8915093F-68D7-4C00-8342-61D0AEEB7406}" destId="{C5B09DC2-6016-4AD5-B751-C5CDBA6356FB}" srcOrd="14" destOrd="0" presId="urn:microsoft.com/office/officeart/2005/8/layout/chevron2"/>
    <dgm:cxn modelId="{264345D3-440D-45C5-A74D-D2F182CC512C}" type="presParOf" srcId="{C5B09DC2-6016-4AD5-B751-C5CDBA6356FB}" destId="{B8423A1F-1820-4D4B-99B9-5B7CDFBDE576}" srcOrd="0" destOrd="0" presId="urn:microsoft.com/office/officeart/2005/8/layout/chevron2"/>
    <dgm:cxn modelId="{7873E38D-9553-4A9F-8BB2-052AA5F03837}" type="presParOf" srcId="{C5B09DC2-6016-4AD5-B751-C5CDBA6356FB}" destId="{B9E04C93-8B8F-4A0B-B121-BCF6F9CE90AE}"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2F5389-9086-4CD6-9CBF-244CC0C01348}">
      <dsp:nvSpPr>
        <dsp:cNvPr id="0" name=""/>
        <dsp:cNvSpPr/>
      </dsp:nvSpPr>
      <dsp:spPr>
        <a:xfrm>
          <a:off x="-375884" y="-165534"/>
          <a:ext cx="3382956" cy="21481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B48D04-05DA-4949-82CE-A785F7E33987}">
      <dsp:nvSpPr>
        <dsp:cNvPr id="0" name=""/>
        <dsp:cNvSpPr/>
      </dsp:nvSpPr>
      <dsp:spPr>
        <a:xfrm>
          <a:off x="0" y="191555"/>
          <a:ext cx="3382956" cy="214817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Τις τελευταίες δεκαετίες, το πλαστικό έχει αντικαταστήσει τα φυσικά υλικά όπως το χαρτί, το γυαλί και το βαμβάκι στην κατασκευή, με αποτέλεσμα την ακραία πλαστική ρύπανση του περιβάλλοντός μας.</a:t>
          </a:r>
          <a:endParaRPr lang="en-US" sz="1600" kern="1200" dirty="0"/>
        </a:p>
      </dsp:txBody>
      <dsp:txXfrm>
        <a:off x="62918" y="254473"/>
        <a:ext cx="3257120" cy="202234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88209-ABFE-46E1-9CEE-0094E251ECD9}">
      <dsp:nvSpPr>
        <dsp:cNvPr id="0" name=""/>
        <dsp:cNvSpPr/>
      </dsp:nvSpPr>
      <dsp:spPr>
        <a:xfrm>
          <a:off x="432953" y="-8387"/>
          <a:ext cx="3522201" cy="223659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2F733F-5BC8-4636-9766-D6E1281EF690}">
      <dsp:nvSpPr>
        <dsp:cNvPr id="0" name=""/>
        <dsp:cNvSpPr/>
      </dsp:nvSpPr>
      <dsp:spPr>
        <a:xfrm>
          <a:off x="824308" y="363400"/>
          <a:ext cx="3522201" cy="2236597"/>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l-GR" sz="1600" kern="1200" dirty="0"/>
            <a:t>Κάθε στάδιο του κύκλου ζωής (εξόρυξη, κατασκευή, κατανάλωση και απόρριψη) ενέχει σημαντικούς κινδύνους για την ανθρώπινη υγεία, και όταν εξετάζεται συνολικά, η εικόνα γίνεται ακόμη πιο ανησυχητική.</a:t>
          </a:r>
          <a:endParaRPr lang="en-US" sz="1600" kern="1200" dirty="0"/>
        </a:p>
      </dsp:txBody>
      <dsp:txXfrm>
        <a:off x="889816" y="428908"/>
        <a:ext cx="3391185" cy="210558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F687CE-F8D4-48B5-B9B3-AAA231D2D0E3}">
      <dsp:nvSpPr>
        <dsp:cNvPr id="0" name=""/>
        <dsp:cNvSpPr/>
      </dsp:nvSpPr>
      <dsp:spPr>
        <a:xfrm>
          <a:off x="0" y="3320"/>
          <a:ext cx="4619621" cy="721358"/>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l-GR" sz="1400" kern="1200" dirty="0">
              <a:latin typeface="Open Sans" panose="020B0606030504020204" pitchFamily="34" charset="0"/>
              <a:ea typeface="Open Sans" panose="020B0606030504020204" pitchFamily="34" charset="0"/>
              <a:cs typeface="Open Sans" panose="020B0606030504020204" pitchFamily="34" charset="0"/>
            </a:rPr>
            <a:t>Σύμφωνα με τους </a:t>
          </a:r>
          <a:r>
            <a:rPr lang="el-GR" sz="1400" kern="1200" dirty="0" err="1">
              <a:latin typeface="Open Sans" panose="020B0606030504020204" pitchFamily="34" charset="0"/>
              <a:ea typeface="Open Sans" panose="020B0606030504020204" pitchFamily="34" charset="0"/>
              <a:cs typeface="Open Sans" panose="020B0606030504020204" pitchFamily="34" charset="0"/>
            </a:rPr>
            <a:t>Yee</a:t>
          </a:r>
          <a:r>
            <a:rPr lang="el-GR" sz="1400" kern="1200" dirty="0">
              <a:latin typeface="Open Sans" panose="020B0606030504020204" pitchFamily="34" charset="0"/>
              <a:ea typeface="Open Sans" panose="020B0606030504020204" pitchFamily="34" charset="0"/>
              <a:cs typeface="Open Sans" panose="020B0606030504020204" pitchFamily="34" charset="0"/>
            </a:rPr>
            <a:t> </a:t>
          </a:r>
          <a:r>
            <a:rPr lang="el-GR" sz="1400" kern="1200" dirty="0" err="1">
              <a:latin typeface="Open Sans" panose="020B0606030504020204" pitchFamily="34" charset="0"/>
              <a:ea typeface="Open Sans" panose="020B0606030504020204" pitchFamily="34" charset="0"/>
              <a:cs typeface="Open Sans" panose="020B0606030504020204" pitchFamily="34" charset="0"/>
            </a:rPr>
            <a:t>et</a:t>
          </a:r>
          <a:r>
            <a:rPr lang="el-GR" sz="1400" kern="1200" dirty="0">
              <a:latin typeface="Open Sans" panose="020B0606030504020204" pitchFamily="34" charset="0"/>
              <a:ea typeface="Open Sans" panose="020B0606030504020204" pitchFamily="34" charset="0"/>
              <a:cs typeface="Open Sans" panose="020B0606030504020204" pitchFamily="34" charset="0"/>
            </a:rPr>
            <a:t> </a:t>
          </a:r>
          <a:r>
            <a:rPr lang="el-GR" sz="1400" kern="1200" dirty="0" err="1">
              <a:latin typeface="Open Sans" panose="020B0606030504020204" pitchFamily="34" charset="0"/>
              <a:ea typeface="Open Sans" panose="020B0606030504020204" pitchFamily="34" charset="0"/>
              <a:cs typeface="Open Sans" panose="020B0606030504020204" pitchFamily="34" charset="0"/>
            </a:rPr>
            <a:t>al</a:t>
          </a:r>
          <a:r>
            <a:rPr lang="el-GR" sz="1400" kern="1200" dirty="0">
              <a:latin typeface="Open Sans" panose="020B0606030504020204" pitchFamily="34" charset="0"/>
              <a:ea typeface="Open Sans" panose="020B0606030504020204" pitchFamily="34" charset="0"/>
              <a:cs typeface="Open Sans" panose="020B0606030504020204" pitchFamily="34" charset="0"/>
            </a:rPr>
            <a:t>. (2021), υπάρχουν τρεις κύριες οδοί μέσω των οποίων τα πλαστικά μπορούν να επηρεάσουν την ανθρώπινη υγεία:</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35214" y="38534"/>
        <a:ext cx="4549193" cy="650930"/>
      </dsp:txXfrm>
    </dsp:sp>
    <dsp:sp modelId="{8B017B0D-03A8-4DF2-8A10-3B59B6907226}">
      <dsp:nvSpPr>
        <dsp:cNvPr id="0" name=""/>
        <dsp:cNvSpPr/>
      </dsp:nvSpPr>
      <dsp:spPr>
        <a:xfrm>
          <a:off x="0" y="724679"/>
          <a:ext cx="4619621" cy="3656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673" tIns="17780" rIns="99568" bIns="17780" numCol="1" spcCol="1270" anchor="t" anchorCtr="0">
          <a:noAutofit/>
        </a:bodyPr>
        <a:lstStyle/>
        <a:p>
          <a:pPr marL="114300" lvl="1" indent="-114300" algn="l" defTabSz="533400">
            <a:lnSpc>
              <a:spcPct val="90000"/>
            </a:lnSpc>
            <a:spcBef>
              <a:spcPct val="0"/>
            </a:spcBef>
            <a:spcAft>
              <a:spcPct val="20000"/>
            </a:spcAft>
            <a:buChar char="•"/>
          </a:pPr>
          <a:endParaRPr lang="en-US" sz="1200" kern="1200" dirty="0"/>
        </a:p>
        <a:p>
          <a:pPr marL="114300" lvl="1" indent="-114300" algn="l" defTabSz="622300">
            <a:lnSpc>
              <a:spcPct val="90000"/>
            </a:lnSpc>
            <a:spcBef>
              <a:spcPct val="0"/>
            </a:spcBef>
            <a:spcAft>
              <a:spcPct val="20000"/>
            </a:spcAft>
            <a:buChar char="•"/>
          </a:pPr>
          <a:r>
            <a:rPr lang="el-GR" sz="1400" kern="1200" dirty="0">
              <a:latin typeface="Open Sans" panose="020B0606030504020204" pitchFamily="34" charset="0"/>
              <a:ea typeface="Open Sans" panose="020B0606030504020204" pitchFamily="34" charset="0"/>
              <a:cs typeface="Open Sans" panose="020B0606030504020204" pitchFamily="34" charset="0"/>
            </a:rPr>
            <a:t>Πρώτον, καθημερινά καταπίνουμε, εισπνέουμε και καταναλώνουμε μικροπλαστικά, τα οποία δυνητικά βλάπτουν την υγεία μας μόλις εισέλθουν στον οργανισμό μας.</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r>
            <a:rPr lang="el-GR" sz="1400" kern="1200" dirty="0">
              <a:latin typeface="Open Sans" panose="020B0606030504020204" pitchFamily="34" charset="0"/>
              <a:ea typeface="Open Sans" panose="020B0606030504020204" pitchFamily="34" charset="0"/>
              <a:cs typeface="Open Sans" panose="020B0606030504020204" pitchFamily="34" charset="0"/>
            </a:rPr>
            <a:t>Δεύτερον, τα πλαστικά προϊόντα περιέχουν χημικά πρόσθετα που έχουν συνδεθεί με σοβαρά προβλήματα υγείας, όπως καρκίνους που σχετίζονται με ορμόνες, στειρότητα και </a:t>
          </a:r>
          <a:r>
            <a:rPr lang="el-GR" sz="1400" kern="1200" dirty="0" err="1">
              <a:latin typeface="Open Sans" panose="020B0606030504020204" pitchFamily="34" charset="0"/>
              <a:ea typeface="Open Sans" panose="020B0606030504020204" pitchFamily="34" charset="0"/>
              <a:cs typeface="Open Sans" panose="020B0606030504020204" pitchFamily="34" charset="0"/>
            </a:rPr>
            <a:t>νευροαναπτυξιακές</a:t>
          </a:r>
          <a:r>
            <a:rPr lang="el-GR" sz="1400" kern="1200" dirty="0">
              <a:latin typeface="Open Sans" panose="020B0606030504020204" pitchFamily="34" charset="0"/>
              <a:ea typeface="Open Sans" panose="020B0606030504020204" pitchFamily="34" charset="0"/>
              <a:cs typeface="Open Sans" panose="020B0606030504020204" pitchFamily="34" charset="0"/>
            </a:rPr>
            <a:t> διαταραχές όπως η ΔΕΠΥ και ο αυτισμός.</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a:p>
          <a:pPr marL="114300" lvl="1" indent="-114300" algn="l" defTabSz="622300">
            <a:lnSpc>
              <a:spcPct val="90000"/>
            </a:lnSpc>
            <a:spcBef>
              <a:spcPct val="0"/>
            </a:spcBef>
            <a:spcAft>
              <a:spcPct val="20000"/>
            </a:spcAft>
            <a:buChar char="•"/>
          </a:pPr>
          <a:r>
            <a:rPr lang="el-GR" sz="1400" kern="1200" dirty="0">
              <a:latin typeface="Open Sans" panose="020B0606030504020204" pitchFamily="34" charset="0"/>
              <a:ea typeface="Open Sans" panose="020B0606030504020204" pitchFamily="34" charset="0"/>
              <a:cs typeface="Open Sans" panose="020B0606030504020204" pitchFamily="34" charset="0"/>
            </a:rPr>
            <a:t>Τέλος, τα πλαστικά και τα μικροπλαστικά που καταλήγουν στο περιβάλλον προσελκύουν επιβλαβείς μικροοργανισμούς, όπως βακτήρια και παθογόνα, τα οποία μπορούν να αυξήσουν τον κίνδυνο μόλυνσης εάν εισέλθουν στον οργανισμό μας.</a:t>
          </a:r>
          <a:endParaRPr lang="en-US" sz="1400" kern="1200" dirty="0">
            <a:latin typeface="Open Sans" panose="020B0606030504020204" pitchFamily="34" charset="0"/>
            <a:ea typeface="Open Sans" panose="020B0606030504020204" pitchFamily="34" charset="0"/>
            <a:cs typeface="Open Sans" panose="020B0606030504020204" pitchFamily="34" charset="0"/>
          </a:endParaRPr>
        </a:p>
      </dsp:txBody>
      <dsp:txXfrm>
        <a:off x="0" y="724679"/>
        <a:ext cx="4619621" cy="365628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68263-D8FD-4FA0-9201-C3CF78456889}">
      <dsp:nvSpPr>
        <dsp:cNvPr id="0" name=""/>
        <dsp:cNvSpPr/>
      </dsp:nvSpPr>
      <dsp:spPr>
        <a:xfrm>
          <a:off x="13780" y="0"/>
          <a:ext cx="2463977" cy="24607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8A876B-86B1-4EB7-BFFD-438960870C25}">
      <dsp:nvSpPr>
        <dsp:cNvPr id="0" name=""/>
        <dsp:cNvSpPr/>
      </dsp:nvSpPr>
      <dsp:spPr>
        <a:xfrm>
          <a:off x="406342"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Open Sans" panose="020B0606030504020204" pitchFamily="34" charset="0"/>
              <a:ea typeface="Open Sans" panose="020B0606030504020204" pitchFamily="34" charset="0"/>
              <a:cs typeface="Open Sans" panose="020B0606030504020204" pitchFamily="34" charset="0"/>
            </a:rPr>
            <a:t>Μικροπλαστικά βρέθηκαν σε γαλάζια μύδια κοντά στις ακτές της Αυστραλίας </a:t>
          </a:r>
          <a:r>
            <a:rPr lang="el-GR" sz="1200" kern="1200" dirty="0" err="1">
              <a:latin typeface="Open Sans" panose="020B0606030504020204" pitchFamily="34" charset="0"/>
              <a:ea typeface="Open Sans" panose="020B0606030504020204" pitchFamily="34" charset="0"/>
              <a:cs typeface="Open Sans" panose="020B0606030504020204" pitchFamily="34" charset="0"/>
            </a:rPr>
            <a:t>Klein</a:t>
          </a:r>
          <a:r>
            <a:rPr lang="el-GR" sz="1200" kern="1200" dirty="0">
              <a:latin typeface="Open Sans" panose="020B0606030504020204" pitchFamily="34" charset="0"/>
              <a:ea typeface="Open Sans" panose="020B0606030504020204" pitchFamily="34" charset="0"/>
              <a:cs typeface="Open Sans" panose="020B0606030504020204" pitchFamily="34" charset="0"/>
            </a:rPr>
            <a:t> </a:t>
          </a:r>
          <a:r>
            <a:rPr lang="el-GR" sz="1200" kern="1200" dirty="0" err="1">
              <a:latin typeface="Open Sans" panose="020B0606030504020204" pitchFamily="34" charset="0"/>
              <a:ea typeface="Open Sans" panose="020B0606030504020204" pitchFamily="34" charset="0"/>
              <a:cs typeface="Open Sans" panose="020B0606030504020204" pitchFamily="34" charset="0"/>
            </a:rPr>
            <a:t>et</a:t>
          </a:r>
          <a:r>
            <a:rPr lang="el-GR" sz="1200" kern="1200" dirty="0">
              <a:latin typeface="Open Sans" panose="020B0606030504020204" pitchFamily="34" charset="0"/>
              <a:ea typeface="Open Sans" panose="020B0606030504020204" pitchFamily="34" charset="0"/>
              <a:cs typeface="Open Sans" panose="020B0606030504020204" pitchFamily="34" charset="0"/>
            </a:rPr>
            <a:t> </a:t>
          </a:r>
          <a:r>
            <a:rPr lang="el-GR" sz="1200" kern="1200" dirty="0" err="1">
              <a:latin typeface="Open Sans" panose="020B0606030504020204" pitchFamily="34" charset="0"/>
              <a:ea typeface="Open Sans" panose="020B0606030504020204" pitchFamily="34" charset="0"/>
              <a:cs typeface="Open Sans" panose="020B0606030504020204" pitchFamily="34" charset="0"/>
            </a:rPr>
            <a:t>al</a:t>
          </a:r>
          <a:r>
            <a:rPr lang="el-GR" sz="1200" kern="1200" dirty="0">
              <a:latin typeface="Open Sans" panose="020B0606030504020204" pitchFamily="34" charset="0"/>
              <a:ea typeface="Open Sans" panose="020B0606030504020204" pitchFamily="34" charset="0"/>
              <a:cs typeface="Open Sans" panose="020B0606030504020204" pitchFamily="34" charset="0"/>
            </a:rPr>
            <a:t>. (2022) , γεγονός που αναδεικνύει τον πιθανό κίνδυνο της ρύπανσης από μικροπλαστικά για τα μοναδικά θαλάσσια οικοσυστήματα της Νότιας Αυστραλίας και την τοπική ανθρώπινη τροφική αλυσίδα</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78415" y="1548521"/>
        <a:ext cx="2319831" cy="2316600"/>
      </dsp:txXfrm>
    </dsp:sp>
    <dsp:sp modelId="{FA1F3EA9-0DA4-42A9-AA7A-16FA8CDBF11E}">
      <dsp:nvSpPr>
        <dsp:cNvPr id="0" name=""/>
        <dsp:cNvSpPr/>
      </dsp:nvSpPr>
      <dsp:spPr>
        <a:xfrm>
          <a:off x="2949381" y="934343"/>
          <a:ext cx="471624"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2949381" y="1052755"/>
        <a:ext cx="330137" cy="355235"/>
      </dsp:txXfrm>
    </dsp:sp>
    <dsp:sp modelId="{9D446C15-B8D7-4689-9034-83FBFB948487}">
      <dsp:nvSpPr>
        <dsp:cNvPr id="0" name=""/>
        <dsp:cNvSpPr/>
      </dsp:nvSpPr>
      <dsp:spPr>
        <a:xfrm>
          <a:off x="3825254" y="0"/>
          <a:ext cx="2463977" cy="2460746"/>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8000" r="-6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591383-510B-4E12-A9E8-E201F3846097}">
      <dsp:nvSpPr>
        <dsp:cNvPr id="0" name=""/>
        <dsp:cNvSpPr/>
      </dsp:nvSpPr>
      <dsp:spPr>
        <a:xfrm>
          <a:off x="4226367"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Open Sans" panose="020B0606030504020204" pitchFamily="34" charset="0"/>
              <a:ea typeface="Open Sans" panose="020B0606030504020204" pitchFamily="34" charset="0"/>
              <a:cs typeface="Open Sans" panose="020B0606030504020204" pitchFamily="34" charset="0"/>
            </a:rPr>
            <a:t>Μια πρόσφατη μελέτη του Πανεπιστημίου του </a:t>
          </a:r>
          <a:r>
            <a:rPr lang="el-GR" sz="1200" kern="1200" dirty="0" err="1">
              <a:latin typeface="Open Sans" panose="020B0606030504020204" pitchFamily="34" charset="0"/>
              <a:ea typeface="Open Sans" panose="020B0606030504020204" pitchFamily="34" charset="0"/>
              <a:cs typeface="Open Sans" panose="020B0606030504020204" pitchFamily="34" charset="0"/>
            </a:rPr>
            <a:t>Κάρντιφ</a:t>
          </a:r>
          <a:r>
            <a:rPr lang="el-GR" sz="1200" kern="1200" dirty="0">
              <a:latin typeface="Open Sans" panose="020B0606030504020204" pitchFamily="34" charset="0"/>
              <a:ea typeface="Open Sans" panose="020B0606030504020204" pitchFamily="34" charset="0"/>
              <a:cs typeface="Open Sans" panose="020B0606030504020204" pitchFamily="34" charset="0"/>
            </a:rPr>
            <a:t> διαπίστωσε επίσης ότι η χρήση της λυματολάσπης ως λίπασμα σε γεωργικές εκτάσεις μπορεί να εισάγει μικροπλαστικά στο γεωργικό έδαφος, τα οποία στη συνέχεια μπορεί να καταλήξουν στις υδάτινες οδούς λόγω της απορροής.</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4298440" y="1548521"/>
        <a:ext cx="2319831" cy="2316600"/>
      </dsp:txXfrm>
    </dsp:sp>
    <dsp:sp modelId="{7695DE55-877C-402F-9D86-A4662633D0A7}">
      <dsp:nvSpPr>
        <dsp:cNvPr id="0" name=""/>
        <dsp:cNvSpPr/>
      </dsp:nvSpPr>
      <dsp:spPr>
        <a:xfrm>
          <a:off x="6763849" y="934343"/>
          <a:ext cx="474616" cy="59205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a:off x="6763849" y="1052755"/>
        <a:ext cx="332231" cy="355235"/>
      </dsp:txXfrm>
    </dsp:sp>
    <dsp:sp modelId="{C384282B-0E16-4055-95B7-A97AFC7ED53F}">
      <dsp:nvSpPr>
        <dsp:cNvPr id="0" name=""/>
        <dsp:cNvSpPr/>
      </dsp:nvSpPr>
      <dsp:spPr>
        <a:xfrm>
          <a:off x="7645279" y="0"/>
          <a:ext cx="2463977" cy="2460746"/>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9000" r="-3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5455946-7383-401C-958B-7C042B1DE304}">
      <dsp:nvSpPr>
        <dsp:cNvPr id="0" name=""/>
        <dsp:cNvSpPr/>
      </dsp:nvSpPr>
      <dsp:spPr>
        <a:xfrm>
          <a:off x="8046392" y="1476448"/>
          <a:ext cx="2463977" cy="24607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l-GR" sz="1200" kern="1200" dirty="0">
              <a:latin typeface="Open Sans" panose="020B0606030504020204" pitchFamily="34" charset="0"/>
              <a:ea typeface="Open Sans" panose="020B0606030504020204" pitchFamily="34" charset="0"/>
              <a:cs typeface="Open Sans" panose="020B0606030504020204" pitchFamily="34" charset="0"/>
            </a:rPr>
            <a:t>Μικροπλαστικά έχουν ανιχνευθεί σε διάφορα τρόφιμα, όπως το τσάι, η ζάχαρη, το μέλι, ακόμη και το αλάτι, εγείροντας ανησυχίες για τις επιπτώσεις τους στην ανθρώπινη υγεία.</a:t>
          </a:r>
          <a:endParaRPr lang="en-US" sz="1200" kern="1200" dirty="0">
            <a:latin typeface="Open Sans" panose="020B0606030504020204" pitchFamily="34" charset="0"/>
            <a:ea typeface="Open Sans" panose="020B0606030504020204" pitchFamily="34" charset="0"/>
            <a:cs typeface="Open Sans" panose="020B0606030504020204" pitchFamily="34" charset="0"/>
          </a:endParaRPr>
        </a:p>
      </dsp:txBody>
      <dsp:txXfrm>
        <a:off x="8118465" y="1548521"/>
        <a:ext cx="2319831" cy="231660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E67963-53C2-46DE-B43A-1BFEA7E0EDEB}">
      <dsp:nvSpPr>
        <dsp:cNvPr id="0" name=""/>
        <dsp:cNvSpPr/>
      </dsp:nvSpPr>
      <dsp:spPr>
        <a:xfrm>
          <a:off x="730151" y="802122"/>
          <a:ext cx="4804263" cy="1436641"/>
        </a:xfrm>
        <a:prstGeom prst="ellipse">
          <a:avLst/>
        </a:prstGeom>
        <a:solidFill>
          <a:schemeClr val="accent2">
            <a:tint val="50000"/>
            <a:alpha val="40000"/>
            <a:hueOff val="0"/>
            <a:satOff val="0"/>
            <a:lumOff val="0"/>
            <a:alphaOff val="0"/>
          </a:schemeClr>
        </a:solidFill>
        <a:ln>
          <a:noFill/>
        </a:ln>
        <a:effectLst/>
        <a:scene3d>
          <a:camera prst="orthographicFront"/>
          <a:lightRig rig="flat" dir="t"/>
        </a:scene3d>
        <a:sp3d z="-190500" extrusionH="12700" prstMaterial="matte"/>
      </dsp:spPr>
      <dsp:style>
        <a:lnRef idx="0">
          <a:scrgbClr r="0" g="0" b="0"/>
        </a:lnRef>
        <a:fillRef idx="1">
          <a:scrgbClr r="0" g="0" b="0"/>
        </a:fillRef>
        <a:effectRef idx="0">
          <a:scrgbClr r="0" g="0" b="0"/>
        </a:effectRef>
        <a:fontRef idx="minor"/>
      </dsp:style>
    </dsp:sp>
    <dsp:sp modelId="{E45ADCF4-CC7B-498E-99B0-D2D699A52B1B}">
      <dsp:nvSpPr>
        <dsp:cNvPr id="0" name=""/>
        <dsp:cNvSpPr/>
      </dsp:nvSpPr>
      <dsp:spPr>
        <a:xfrm rot="10800000" flipH="1" flipV="1">
          <a:off x="3032759" y="5061129"/>
          <a:ext cx="324310" cy="479812"/>
        </a:xfrm>
        <a:prstGeom prst="down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 modelId="{8499DE82-E517-40EC-A258-B9F1817A9A33}">
      <dsp:nvSpPr>
        <dsp:cNvPr id="0" name=""/>
        <dsp:cNvSpPr/>
      </dsp:nvSpPr>
      <dsp:spPr>
        <a:xfrm>
          <a:off x="1282715" y="4747318"/>
          <a:ext cx="3848145" cy="9620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dirty="0"/>
            <a:t> </a:t>
          </a:r>
          <a:endParaRPr lang="el-GR" sz="3400" kern="1200" dirty="0"/>
        </a:p>
      </dsp:txBody>
      <dsp:txXfrm>
        <a:off x="1282715" y="4747318"/>
        <a:ext cx="3848145" cy="962036"/>
      </dsp:txXfrm>
    </dsp:sp>
    <dsp:sp modelId="{D7AE11B9-ED1B-4F6F-94E6-5C676EB6350B}">
      <dsp:nvSpPr>
        <dsp:cNvPr id="0" name=""/>
        <dsp:cNvSpPr/>
      </dsp:nvSpPr>
      <dsp:spPr>
        <a:xfrm>
          <a:off x="2411757" y="2669726"/>
          <a:ext cx="1728692" cy="1776169"/>
        </a:xfrm>
        <a:prstGeom prst="ellipse">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kern="1200" dirty="0"/>
            <a:t>τουλάχιστον 4000 χημικές ουσίες, με 63 από αυτές να έχουν ταξινομηθεί ως επικίνδυνες για την ανθρώπινη υγεία</a:t>
          </a:r>
        </a:p>
      </dsp:txBody>
      <dsp:txXfrm>
        <a:off x="2664918" y="2929840"/>
        <a:ext cx="1222370" cy="1255941"/>
      </dsp:txXfrm>
    </dsp:sp>
    <dsp:sp modelId="{374741B0-25DB-47FA-B220-2DEF7C10DBBA}">
      <dsp:nvSpPr>
        <dsp:cNvPr id="0" name=""/>
        <dsp:cNvSpPr/>
      </dsp:nvSpPr>
      <dsp:spPr>
        <a:xfrm>
          <a:off x="1065242" y="715062"/>
          <a:ext cx="2184914" cy="1776169"/>
        </a:xfrm>
        <a:prstGeom prst="ellipse">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kern="1200" dirty="0">
              <a:effectLst/>
              <a:latin typeface="Open Sans" panose="020B0606030504020204" pitchFamily="34" charset="0"/>
              <a:ea typeface="Open Sans" panose="020B0606030504020204" pitchFamily="34" charset="0"/>
              <a:cs typeface="Open Sans" panose="020B0606030504020204" pitchFamily="34" charset="0"/>
            </a:rPr>
            <a:t>περιλαμβάνονται πλαστικοποιητές, όπως οι </a:t>
          </a:r>
          <a:r>
            <a:rPr lang="el-GR" sz="1200" kern="1200" dirty="0" err="1">
              <a:effectLst/>
              <a:latin typeface="Open Sans" panose="020B0606030504020204" pitchFamily="34" charset="0"/>
              <a:ea typeface="Open Sans" panose="020B0606030504020204" pitchFamily="34" charset="0"/>
              <a:cs typeface="Open Sans" panose="020B0606030504020204" pitchFamily="34" charset="0"/>
            </a:rPr>
            <a:t>φθαλικές</a:t>
          </a:r>
          <a:r>
            <a:rPr lang="el-GR" sz="1200" kern="1200" dirty="0">
              <a:effectLst/>
              <a:latin typeface="Open Sans" panose="020B0606030504020204" pitchFamily="34" charset="0"/>
              <a:ea typeface="Open Sans" panose="020B0606030504020204" pitchFamily="34" charset="0"/>
              <a:cs typeface="Open Sans" panose="020B0606030504020204" pitchFamily="34" charset="0"/>
            </a:rPr>
            <a:t> ενώσεις, για να γίνει το παραγόμενο προϊόν πιο εύκαμπτο</a:t>
          </a:r>
          <a:endParaRPr lang="el-GR" sz="1200" kern="1200" dirty="0"/>
        </a:p>
      </dsp:txBody>
      <dsp:txXfrm>
        <a:off x="1385215" y="975176"/>
        <a:ext cx="1544968" cy="1255941"/>
      </dsp:txXfrm>
    </dsp:sp>
    <dsp:sp modelId="{A836B470-DC52-4A33-9A58-9CB6B3B94DCB}">
      <dsp:nvSpPr>
        <dsp:cNvPr id="0" name=""/>
        <dsp:cNvSpPr/>
      </dsp:nvSpPr>
      <dsp:spPr>
        <a:xfrm>
          <a:off x="3199285" y="677763"/>
          <a:ext cx="2220399" cy="1776169"/>
        </a:xfrm>
        <a:prstGeom prst="ellipse">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l-GR" sz="1200" kern="1200" dirty="0">
              <a:effectLst/>
              <a:latin typeface="Open Sans" panose="020B0606030504020204" pitchFamily="34" charset="0"/>
              <a:ea typeface="Open Sans" panose="020B0606030504020204" pitchFamily="34" charset="0"/>
              <a:cs typeface="Open Sans" panose="020B0606030504020204" pitchFamily="34" charset="0"/>
            </a:rPr>
            <a:t>τα επιβραδυντικά φλόγας προστίθενται συχνά σε έπιπλα και ηλεκτρονικά είδη για να αυξήσουν την αντοχή τους στη φωτιά</a:t>
          </a:r>
          <a:endParaRPr lang="el-GR" sz="1200" kern="1200" dirty="0"/>
        </a:p>
      </dsp:txBody>
      <dsp:txXfrm>
        <a:off x="3524455" y="937877"/>
        <a:ext cx="1570059" cy="1255941"/>
      </dsp:txXfrm>
    </dsp:sp>
    <dsp:sp modelId="{32065033-4AE0-4B11-A5C8-8032BC6731C5}">
      <dsp:nvSpPr>
        <dsp:cNvPr id="0" name=""/>
        <dsp:cNvSpPr/>
      </dsp:nvSpPr>
      <dsp:spPr>
        <a:xfrm>
          <a:off x="0" y="352032"/>
          <a:ext cx="6413569" cy="4907278"/>
        </a:xfrm>
        <a:prstGeom prst="funnel">
          <a:avLst/>
        </a:prstGeom>
        <a:solidFill>
          <a:schemeClr val="lt1">
            <a:alpha val="40000"/>
            <a:hueOff val="0"/>
            <a:satOff val="0"/>
            <a:lumOff val="0"/>
            <a:alphaOff val="0"/>
          </a:schemeClr>
        </a:solidFill>
        <a:ln w="6350" cap="flat" cmpd="sng" algn="ctr">
          <a:solidFill>
            <a:schemeClr val="accent2">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4F8DC-F9D8-4B1F-94F9-38CE0E239B86}">
      <dsp:nvSpPr>
        <dsp:cNvPr id="0" name=""/>
        <dsp:cNvSpPr/>
      </dsp:nvSpPr>
      <dsp:spPr>
        <a:xfrm>
          <a:off x="716479" y="596928"/>
          <a:ext cx="487856" cy="48785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610D6-5809-4222-B6C1-348952F97313}">
      <dsp:nvSpPr>
        <dsp:cNvPr id="0" name=""/>
        <dsp:cNvSpPr/>
      </dsp:nvSpPr>
      <dsp:spPr>
        <a:xfrm>
          <a:off x="818928" y="692836"/>
          <a:ext cx="282956" cy="28295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0123C-A965-40B3-9B70-F7DF127E78C6}">
      <dsp:nvSpPr>
        <dsp:cNvPr id="0" name=""/>
        <dsp:cNvSpPr/>
      </dsp:nvSpPr>
      <dsp:spPr>
        <a:xfrm>
          <a:off x="1477620" y="256090"/>
          <a:ext cx="4223041" cy="11502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l-GR" sz="1800" b="1" kern="1200" cap="none" dirty="0">
              <a:latin typeface="Open Sans" panose="020B0606030504020204" pitchFamily="34" charset="0"/>
              <a:ea typeface="Open Sans" panose="020B0606030504020204" pitchFamily="34" charset="0"/>
              <a:cs typeface="Open Sans" panose="020B0606030504020204" pitchFamily="34" charset="0"/>
            </a:rPr>
            <a:t>Απαιτούμενα υλικά για τη δραστηριότητα</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477620" y="256090"/>
        <a:ext cx="4223041" cy="1150282"/>
      </dsp:txXfrm>
    </dsp:sp>
    <dsp:sp modelId="{32D843BD-75C3-45BF-B983-FBCA7063C1A6}">
      <dsp:nvSpPr>
        <dsp:cNvPr id="0" name=""/>
        <dsp:cNvSpPr/>
      </dsp:nvSpPr>
      <dsp:spPr>
        <a:xfrm>
          <a:off x="722440" y="2514501"/>
          <a:ext cx="487856" cy="48785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99279-C68D-4A8E-938A-60DC6CA432A0}">
      <dsp:nvSpPr>
        <dsp:cNvPr id="0" name=""/>
        <dsp:cNvSpPr/>
      </dsp:nvSpPr>
      <dsp:spPr>
        <a:xfrm>
          <a:off x="824889" y="2616947"/>
          <a:ext cx="282956" cy="28295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6EF0E-6D28-43CD-92F6-8A01E7A3B3FD}">
      <dsp:nvSpPr>
        <dsp:cNvPr id="0" name=""/>
        <dsp:cNvSpPr/>
      </dsp:nvSpPr>
      <dsp:spPr>
        <a:xfrm>
          <a:off x="1550311" y="2333026"/>
          <a:ext cx="2421604" cy="10541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l-GR" sz="1800" kern="1200" dirty="0"/>
            <a:t>Προσωπικοί υπολογιστές</a:t>
          </a:r>
        </a:p>
        <a:p>
          <a:pPr marL="0" lvl="0" indent="0" algn="l" defTabSz="800100">
            <a:lnSpc>
              <a:spcPct val="100000"/>
            </a:lnSpc>
            <a:spcBef>
              <a:spcPct val="0"/>
            </a:spcBef>
            <a:spcAft>
              <a:spcPct val="35000"/>
            </a:spcAft>
            <a:buNone/>
          </a:pPr>
          <a:r>
            <a:rPr lang="en-US" sz="1800" kern="1200" dirty="0"/>
            <a:t>Tablets</a:t>
          </a:r>
        </a:p>
        <a:p>
          <a:pPr marL="0" lvl="0" indent="0" algn="l" defTabSz="800100">
            <a:lnSpc>
              <a:spcPct val="100000"/>
            </a:lnSpc>
            <a:spcBef>
              <a:spcPct val="0"/>
            </a:spcBef>
            <a:spcAft>
              <a:spcPct val="35000"/>
            </a:spcAft>
            <a:buNone/>
          </a:pPr>
          <a:r>
            <a:rPr lang="el-GR" sz="1800" kern="1200" dirty="0"/>
            <a:t>Κινητά τηλέφωνα</a:t>
          </a:r>
          <a:endParaRPr lang="en-US" sz="1800" kern="1200" dirty="0"/>
        </a:p>
        <a:p>
          <a:pPr marL="0" lvl="0" indent="0" algn="l" defTabSz="800100">
            <a:lnSpc>
              <a:spcPct val="100000"/>
            </a:lnSpc>
            <a:spcBef>
              <a:spcPct val="0"/>
            </a:spcBef>
            <a:spcAft>
              <a:spcPct val="35000"/>
            </a:spcAft>
            <a:buNone/>
          </a:pPr>
          <a:r>
            <a:rPr lang="el-GR" sz="1800" kern="1200" dirty="0"/>
            <a:t>Σχετικά Βιβλία</a:t>
          </a:r>
          <a:endParaRPr lang="en-US" sz="1800" kern="1200" dirty="0"/>
        </a:p>
        <a:p>
          <a:pPr marL="0" lvl="0" indent="0" algn="l" defTabSz="800100">
            <a:lnSpc>
              <a:spcPct val="100000"/>
            </a:lnSpc>
            <a:spcBef>
              <a:spcPct val="0"/>
            </a:spcBef>
            <a:spcAft>
              <a:spcPct val="35000"/>
            </a:spcAft>
            <a:buNone/>
          </a:pPr>
          <a:r>
            <a:rPr lang="el-GR" sz="1800" kern="1200" dirty="0"/>
            <a:t>Περιοδικά</a:t>
          </a:r>
          <a:endParaRPr lang="en-US" sz="1800" kern="1200" dirty="0"/>
        </a:p>
        <a:p>
          <a:pPr marL="0" lvl="0" indent="0" algn="l" defTabSz="800100">
            <a:lnSpc>
              <a:spcPct val="100000"/>
            </a:lnSpc>
            <a:spcBef>
              <a:spcPct val="0"/>
            </a:spcBef>
            <a:spcAft>
              <a:spcPct val="35000"/>
            </a:spcAft>
            <a:buNone/>
          </a:pPr>
          <a:r>
            <a:rPr lang="el-GR" sz="1800" kern="1200" dirty="0"/>
            <a:t>Φυλλάδια</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550311" y="2333026"/>
        <a:ext cx="2421604" cy="105413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A0B265-EEB7-4888-9E35-01EEA547748C}">
      <dsp:nvSpPr>
        <dsp:cNvPr id="0" name=""/>
        <dsp:cNvSpPr/>
      </dsp:nvSpPr>
      <dsp:spPr>
        <a:xfrm>
          <a:off x="2294845" y="1205799"/>
          <a:ext cx="495340" cy="91440"/>
        </a:xfrm>
        <a:custGeom>
          <a:avLst/>
          <a:gdLst/>
          <a:ahLst/>
          <a:cxnLst/>
          <a:rect l="0" t="0" r="0" b="0"/>
          <a:pathLst>
            <a:path>
              <a:moveTo>
                <a:pt x="0" y="45720"/>
              </a:moveTo>
              <a:lnTo>
                <a:pt x="49534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9366" y="1248886"/>
        <a:ext cx="26297" cy="5264"/>
      </dsp:txXfrm>
    </dsp:sp>
    <dsp:sp modelId="{8041F7DD-2090-4790-989C-69A535FDAF37}">
      <dsp:nvSpPr>
        <dsp:cNvPr id="0" name=""/>
        <dsp:cNvSpPr/>
      </dsp:nvSpPr>
      <dsp:spPr>
        <a:xfrm>
          <a:off x="9947" y="565509"/>
          <a:ext cx="2286697" cy="1372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50" tIns="117616" rIns="112050" bIns="117616" numCol="1" spcCol="1270" anchor="ctr" anchorCtr="0">
          <a:noAutofit/>
        </a:bodyPr>
        <a:lstStyle/>
        <a:p>
          <a:pPr marL="0" lvl="0" indent="0" algn="ctr" defTabSz="533400">
            <a:lnSpc>
              <a:spcPct val="90000"/>
            </a:lnSpc>
            <a:spcBef>
              <a:spcPct val="0"/>
            </a:spcBef>
            <a:spcAft>
              <a:spcPct val="35000"/>
            </a:spcAft>
            <a:buNone/>
          </a:pPr>
          <a:r>
            <a:rPr lang="el-GR" sz="1200" kern="1200" dirty="0"/>
            <a:t>Σχηματίστε μικρές ομάδες συμμετεχόντων</a:t>
          </a:r>
          <a:endParaRPr lang="en-US" sz="1200" kern="1200" dirty="0"/>
        </a:p>
      </dsp:txBody>
      <dsp:txXfrm>
        <a:off x="9947" y="565509"/>
        <a:ext cx="2286697" cy="1372018"/>
      </dsp:txXfrm>
    </dsp:sp>
    <dsp:sp modelId="{2344B521-35FD-424F-BBF6-81CC3387F517}">
      <dsp:nvSpPr>
        <dsp:cNvPr id="0" name=""/>
        <dsp:cNvSpPr/>
      </dsp:nvSpPr>
      <dsp:spPr>
        <a:xfrm>
          <a:off x="5107483" y="1205799"/>
          <a:ext cx="495340" cy="91440"/>
        </a:xfrm>
        <a:custGeom>
          <a:avLst/>
          <a:gdLst/>
          <a:ahLst/>
          <a:cxnLst/>
          <a:rect l="0" t="0" r="0" b="0"/>
          <a:pathLst>
            <a:path>
              <a:moveTo>
                <a:pt x="0" y="45720"/>
              </a:moveTo>
              <a:lnTo>
                <a:pt x="49534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2005" y="1248886"/>
        <a:ext cx="26297" cy="5264"/>
      </dsp:txXfrm>
    </dsp:sp>
    <dsp:sp modelId="{2CAD48C9-68EF-4193-866F-104218151460}">
      <dsp:nvSpPr>
        <dsp:cNvPr id="0" name=""/>
        <dsp:cNvSpPr/>
      </dsp:nvSpPr>
      <dsp:spPr>
        <a:xfrm>
          <a:off x="2822585" y="565509"/>
          <a:ext cx="2286697" cy="1372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50" tIns="117616" rIns="112050" bIns="117616" numCol="1" spcCol="1270" anchor="ctr" anchorCtr="0">
          <a:noAutofit/>
        </a:bodyPr>
        <a:lstStyle/>
        <a:p>
          <a:pPr marL="0" lvl="0" indent="0" algn="ctr" defTabSz="533400">
            <a:lnSpc>
              <a:spcPct val="90000"/>
            </a:lnSpc>
            <a:spcBef>
              <a:spcPct val="0"/>
            </a:spcBef>
            <a:spcAft>
              <a:spcPct val="35000"/>
            </a:spcAft>
            <a:buNone/>
          </a:pPr>
          <a:r>
            <a:rPr lang="el-GR" sz="1200" kern="1200" dirty="0"/>
            <a:t>Μοιραστείτε το διαθέσιμο υλικό με τις ομάδες και δώστε τους πρόσβαση σε ηλεκτρονικές συσκευές για έρευνα</a:t>
          </a:r>
          <a:endParaRPr lang="en-US" sz="1200" kern="1200" dirty="0"/>
        </a:p>
      </dsp:txBody>
      <dsp:txXfrm>
        <a:off x="2822585" y="565509"/>
        <a:ext cx="2286697" cy="1372018"/>
      </dsp:txXfrm>
    </dsp:sp>
    <dsp:sp modelId="{BCE9E398-CC5C-403D-B1C2-8B408A7DBDF4}">
      <dsp:nvSpPr>
        <dsp:cNvPr id="0" name=""/>
        <dsp:cNvSpPr/>
      </dsp:nvSpPr>
      <dsp:spPr>
        <a:xfrm>
          <a:off x="1153296" y="1935728"/>
          <a:ext cx="5625276" cy="876315"/>
        </a:xfrm>
        <a:custGeom>
          <a:avLst/>
          <a:gdLst/>
          <a:ahLst/>
          <a:cxnLst/>
          <a:rect l="0" t="0" r="0" b="0"/>
          <a:pathLst>
            <a:path>
              <a:moveTo>
                <a:pt x="5625276" y="0"/>
              </a:moveTo>
              <a:lnTo>
                <a:pt x="5625276" y="455257"/>
              </a:lnTo>
              <a:lnTo>
                <a:pt x="0" y="455257"/>
              </a:lnTo>
              <a:lnTo>
                <a:pt x="0" y="87631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823486" y="2371254"/>
        <a:ext cx="284895" cy="5264"/>
      </dsp:txXfrm>
    </dsp:sp>
    <dsp:sp modelId="{C0C077D0-8945-4089-A536-14808E08D47B}">
      <dsp:nvSpPr>
        <dsp:cNvPr id="0" name=""/>
        <dsp:cNvSpPr/>
      </dsp:nvSpPr>
      <dsp:spPr>
        <a:xfrm>
          <a:off x="5635223" y="565509"/>
          <a:ext cx="2286697" cy="1372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50" tIns="117616" rIns="112050" bIns="117616" numCol="1" spcCol="1270" anchor="ctr" anchorCtr="0">
          <a:noAutofit/>
        </a:bodyPr>
        <a:lstStyle/>
        <a:p>
          <a:pPr marL="0" lvl="0" indent="0" algn="ctr" defTabSz="533400">
            <a:lnSpc>
              <a:spcPct val="90000"/>
            </a:lnSpc>
            <a:spcBef>
              <a:spcPct val="0"/>
            </a:spcBef>
            <a:spcAft>
              <a:spcPct val="35000"/>
            </a:spcAft>
            <a:buNone/>
          </a:pPr>
          <a:r>
            <a:rPr lang="el-GR" sz="1200" kern="1200" dirty="0"/>
            <a:t>Για </a:t>
          </a:r>
          <a:r>
            <a:rPr lang="en-US" sz="1200" kern="1200" dirty="0"/>
            <a:t>60’</a:t>
          </a:r>
          <a:r>
            <a:rPr lang="el-GR" sz="1200" kern="1200" dirty="0"/>
            <a:t> οι συμμετέχοντες καλούνται να ανακαλύψουν την επίδραση/επιπτώσεις των </a:t>
          </a:r>
          <a:r>
            <a:rPr lang="el-GR" sz="1200" kern="1200" dirty="0" err="1"/>
            <a:t>μικροπλαστικών</a:t>
          </a:r>
          <a:r>
            <a:rPr lang="el-GR" sz="1200" kern="1200" dirty="0"/>
            <a:t> στην ανθρώπινη υγεία</a:t>
          </a:r>
          <a:endParaRPr lang="en-US" sz="1200" kern="1200" dirty="0"/>
        </a:p>
      </dsp:txBody>
      <dsp:txXfrm>
        <a:off x="5635223" y="565509"/>
        <a:ext cx="2286697" cy="1372018"/>
      </dsp:txXfrm>
    </dsp:sp>
    <dsp:sp modelId="{784B796B-B094-44F2-AE5F-1EFC69500CDE}">
      <dsp:nvSpPr>
        <dsp:cNvPr id="0" name=""/>
        <dsp:cNvSpPr/>
      </dsp:nvSpPr>
      <dsp:spPr>
        <a:xfrm>
          <a:off x="2294845" y="3484733"/>
          <a:ext cx="495340" cy="91440"/>
        </a:xfrm>
        <a:custGeom>
          <a:avLst/>
          <a:gdLst/>
          <a:ahLst/>
          <a:cxnLst/>
          <a:rect l="0" t="0" r="0" b="0"/>
          <a:pathLst>
            <a:path>
              <a:moveTo>
                <a:pt x="0" y="45720"/>
              </a:moveTo>
              <a:lnTo>
                <a:pt x="49534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29366" y="3527821"/>
        <a:ext cx="26297" cy="5264"/>
      </dsp:txXfrm>
    </dsp:sp>
    <dsp:sp modelId="{CA50743E-1040-407B-94EB-7A792467D3DF}">
      <dsp:nvSpPr>
        <dsp:cNvPr id="0" name=""/>
        <dsp:cNvSpPr/>
      </dsp:nvSpPr>
      <dsp:spPr>
        <a:xfrm>
          <a:off x="9947" y="2844444"/>
          <a:ext cx="2286697" cy="1372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50" tIns="117616" rIns="112050" bIns="117616" numCol="1" spcCol="1270" anchor="ctr" anchorCtr="0">
          <a:noAutofit/>
        </a:bodyPr>
        <a:lstStyle/>
        <a:p>
          <a:pPr marL="0" lvl="0" indent="0" algn="ctr" defTabSz="533400">
            <a:lnSpc>
              <a:spcPct val="90000"/>
            </a:lnSpc>
            <a:spcBef>
              <a:spcPct val="0"/>
            </a:spcBef>
            <a:spcAft>
              <a:spcPct val="35000"/>
            </a:spcAft>
            <a:buNone/>
          </a:pPr>
          <a:r>
            <a:rPr lang="el-GR" sz="1200" kern="1200" dirty="0"/>
            <a:t>Μετά την έρευνα, οι συμμετέχοντες θα σχεδιάσουν </a:t>
          </a:r>
          <a:r>
            <a:rPr lang="el-GR" sz="1200" kern="1200" dirty="0" err="1"/>
            <a:t>infographics</a:t>
          </a:r>
          <a:r>
            <a:rPr lang="el-GR" sz="1200" kern="1200" dirty="0"/>
            <a:t>, αυτοκόλλητα και αφίσες ανά ομάδα χρησιμοποιώντας διαδικτυακά εργαλεία για το σχεδιασμό </a:t>
          </a:r>
          <a:r>
            <a:rPr lang="el-GR" sz="1200" kern="1200" dirty="0" err="1"/>
            <a:t>infographics</a:t>
          </a:r>
          <a:r>
            <a:rPr lang="el-GR" sz="1200" kern="1200" dirty="0"/>
            <a:t> (όπως το </a:t>
          </a:r>
          <a:r>
            <a:rPr lang="el-GR" sz="1200" kern="1200" dirty="0" err="1"/>
            <a:t>Canva</a:t>
          </a:r>
          <a:r>
            <a:rPr lang="el-GR" sz="1200" kern="1200" dirty="0"/>
            <a:t>).</a:t>
          </a:r>
          <a:endParaRPr lang="en-US" sz="1200" kern="1200" dirty="0"/>
        </a:p>
      </dsp:txBody>
      <dsp:txXfrm>
        <a:off x="9947" y="2844444"/>
        <a:ext cx="2286697" cy="1372018"/>
      </dsp:txXfrm>
    </dsp:sp>
    <dsp:sp modelId="{98593873-3B3E-4718-8BD4-28DD2CE6EE55}">
      <dsp:nvSpPr>
        <dsp:cNvPr id="0" name=""/>
        <dsp:cNvSpPr/>
      </dsp:nvSpPr>
      <dsp:spPr>
        <a:xfrm>
          <a:off x="5107483" y="3484733"/>
          <a:ext cx="495340" cy="91440"/>
        </a:xfrm>
        <a:custGeom>
          <a:avLst/>
          <a:gdLst/>
          <a:ahLst/>
          <a:cxnLst/>
          <a:rect l="0" t="0" r="0" b="0"/>
          <a:pathLst>
            <a:path>
              <a:moveTo>
                <a:pt x="0" y="45720"/>
              </a:moveTo>
              <a:lnTo>
                <a:pt x="495340"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342005" y="3527821"/>
        <a:ext cx="26297" cy="5264"/>
      </dsp:txXfrm>
    </dsp:sp>
    <dsp:sp modelId="{5B0B4F15-EE54-41CD-8999-EC73BFD12073}">
      <dsp:nvSpPr>
        <dsp:cNvPr id="0" name=""/>
        <dsp:cNvSpPr/>
      </dsp:nvSpPr>
      <dsp:spPr>
        <a:xfrm>
          <a:off x="2822585" y="2844444"/>
          <a:ext cx="2286697" cy="137201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50" tIns="117616" rIns="112050" bIns="117616" numCol="1" spcCol="1270" anchor="ctr" anchorCtr="0">
          <a:noAutofit/>
        </a:bodyPr>
        <a:lstStyle/>
        <a:p>
          <a:pPr marL="0" lvl="0" indent="0" algn="ctr" defTabSz="533400">
            <a:lnSpc>
              <a:spcPct val="90000"/>
            </a:lnSpc>
            <a:spcBef>
              <a:spcPct val="0"/>
            </a:spcBef>
            <a:spcAft>
              <a:spcPct val="35000"/>
            </a:spcAft>
            <a:buNone/>
          </a:pPr>
          <a:r>
            <a:rPr lang="el-GR" sz="1200" kern="1200" dirty="0"/>
            <a:t>Τα σχεδιαζόμενα </a:t>
          </a:r>
          <a:r>
            <a:rPr lang="el-GR" sz="1200" kern="1200" dirty="0" err="1"/>
            <a:t>infographics</a:t>
          </a:r>
          <a:r>
            <a:rPr lang="el-GR" sz="1200" kern="1200" dirty="0"/>
            <a:t> θα εκτυπωθούν και θα διανεμηθούν στην τοπική κοινότητα (σχολεία, καταστήματα, αγορές κ.λπ.).</a:t>
          </a:r>
          <a:endParaRPr lang="en-US" sz="1200" kern="1200" dirty="0"/>
        </a:p>
      </dsp:txBody>
      <dsp:txXfrm>
        <a:off x="2822585" y="2844444"/>
        <a:ext cx="2286697" cy="1372018"/>
      </dsp:txXfrm>
    </dsp:sp>
    <dsp:sp modelId="{3F2ADCE2-E0E7-458F-B09E-5149869B1ECC}">
      <dsp:nvSpPr>
        <dsp:cNvPr id="0" name=""/>
        <dsp:cNvSpPr/>
      </dsp:nvSpPr>
      <dsp:spPr>
        <a:xfrm>
          <a:off x="5635223" y="2463468"/>
          <a:ext cx="2286697" cy="21339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2050" tIns="117616" rIns="112050" bIns="117616" numCol="1" spcCol="1270" anchor="ctr" anchorCtr="0">
          <a:noAutofit/>
        </a:bodyPr>
        <a:lstStyle/>
        <a:p>
          <a:pPr marL="0" lvl="0" indent="0" algn="ctr" defTabSz="533400">
            <a:lnSpc>
              <a:spcPct val="90000"/>
            </a:lnSpc>
            <a:spcBef>
              <a:spcPct val="0"/>
            </a:spcBef>
            <a:spcAft>
              <a:spcPct val="35000"/>
            </a:spcAft>
            <a:buNone/>
          </a:pPr>
          <a:r>
            <a:rPr lang="el-GR" sz="1200" kern="1200" dirty="0"/>
            <a:t>Μην ξεχάσετε να μοιραστείτε τη δραστηριότητα και τα αποτελέσματα στα μέσα κοινωνικής δικτύωσης χρησιμοποιώντας σχετικά </a:t>
          </a:r>
          <a:r>
            <a:rPr lang="el-GR" sz="1200" kern="1200" dirty="0" err="1"/>
            <a:t>hashtags</a:t>
          </a:r>
          <a:r>
            <a:rPr lang="el-GR" sz="1200" kern="1200" dirty="0"/>
            <a:t> (#reduceplastics, #noplastic, #</a:t>
          </a:r>
          <a:r>
            <a:rPr lang="el-GR" sz="1200" kern="1200"/>
            <a:t>campaign). Ζητείται </a:t>
          </a:r>
          <a:r>
            <a:rPr lang="el-GR" sz="1200" kern="1200" dirty="0"/>
            <a:t>να μάθετε το αποτέλεσμα/επιπτώσεις</a:t>
          </a:r>
          <a:endParaRPr lang="en-US" sz="1200" kern="1200" dirty="0"/>
        </a:p>
      </dsp:txBody>
      <dsp:txXfrm>
        <a:off x="5635223" y="2463468"/>
        <a:ext cx="2286697" cy="213396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554F8DC-F9D8-4B1F-94F9-38CE0E239B86}">
      <dsp:nvSpPr>
        <dsp:cNvPr id="0" name=""/>
        <dsp:cNvSpPr/>
      </dsp:nvSpPr>
      <dsp:spPr>
        <a:xfrm>
          <a:off x="754235" y="1132209"/>
          <a:ext cx="516206" cy="516206"/>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F610D6-5809-4222-B6C1-348952F97313}">
      <dsp:nvSpPr>
        <dsp:cNvPr id="0" name=""/>
        <dsp:cNvSpPr/>
      </dsp:nvSpPr>
      <dsp:spPr>
        <a:xfrm>
          <a:off x="862638" y="1233690"/>
          <a:ext cx="299399" cy="29939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D0123C-A965-40B3-9B70-F7DF127E78C6}">
      <dsp:nvSpPr>
        <dsp:cNvPr id="0" name=""/>
        <dsp:cNvSpPr/>
      </dsp:nvSpPr>
      <dsp:spPr>
        <a:xfrm>
          <a:off x="1559607" y="988203"/>
          <a:ext cx="4468448" cy="78384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l-GR" sz="1800" b="1" kern="1200" cap="none" dirty="0">
              <a:latin typeface="Open Sans" panose="020B0606030504020204" pitchFamily="34" charset="0"/>
              <a:ea typeface="Open Sans" panose="020B0606030504020204" pitchFamily="34" charset="0"/>
              <a:cs typeface="Open Sans" panose="020B0606030504020204" pitchFamily="34" charset="0"/>
            </a:rPr>
            <a:t>Απαιτούμενα υλικά για τη δραστηριότητα</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559607" y="988203"/>
        <a:ext cx="4468448" cy="783848"/>
      </dsp:txXfrm>
    </dsp:sp>
    <dsp:sp modelId="{32D843BD-75C3-45BF-B983-FBCA7063C1A6}">
      <dsp:nvSpPr>
        <dsp:cNvPr id="0" name=""/>
        <dsp:cNvSpPr/>
      </dsp:nvSpPr>
      <dsp:spPr>
        <a:xfrm>
          <a:off x="760543" y="3161215"/>
          <a:ext cx="516206" cy="516206"/>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0499279-C68D-4A8E-938A-60DC6CA432A0}">
      <dsp:nvSpPr>
        <dsp:cNvPr id="0" name=""/>
        <dsp:cNvSpPr/>
      </dsp:nvSpPr>
      <dsp:spPr>
        <a:xfrm>
          <a:off x="868945" y="3269614"/>
          <a:ext cx="299399" cy="29939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8A6EF0E-6D28-43CD-92F6-8A01E7A3B3FD}">
      <dsp:nvSpPr>
        <dsp:cNvPr id="0" name=""/>
        <dsp:cNvSpPr/>
      </dsp:nvSpPr>
      <dsp:spPr>
        <a:xfrm>
          <a:off x="1636522" y="2969194"/>
          <a:ext cx="2562326" cy="111539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l-GR" sz="1800" kern="1200" dirty="0"/>
            <a:t>Δύο διαφανή πλαστικά ποτήρια
Ένας μαρκαδόρος
Ένα δοχείο με ξύδι
Ένα δοχείο με νερό
Ένα πλαστικό κουτάλι
Μη πλαστικές εναλλακτικές λύσεις για την αποθήκευση τροφίμων και ποτών, όπως γυάλινα ή ανοξείδωτα δοχεία</a:t>
          </a:r>
          <a:endParaRPr lang="en-US" sz="1800" kern="1200" cap="none" dirty="0">
            <a:latin typeface="Open Sans" panose="020B0606030504020204" pitchFamily="34" charset="0"/>
            <a:ea typeface="Open Sans" panose="020B0606030504020204" pitchFamily="34" charset="0"/>
            <a:cs typeface="Open Sans" panose="020B0606030504020204" pitchFamily="34" charset="0"/>
          </a:endParaRPr>
        </a:p>
      </dsp:txBody>
      <dsp:txXfrm>
        <a:off x="1636522" y="2969194"/>
        <a:ext cx="2562326" cy="11153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44EA37-0FE5-4F7C-A0B3-BC3EEF04B556}">
      <dsp:nvSpPr>
        <dsp:cNvPr id="0" name=""/>
        <dsp:cNvSpPr/>
      </dsp:nvSpPr>
      <dsp:spPr>
        <a:xfrm rot="5400000">
          <a:off x="-106665" y="106706"/>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48926"/>
        <a:ext cx="497770" cy="213330"/>
      </dsp:txXfrm>
    </dsp:sp>
    <dsp:sp modelId="{4B5CB122-0160-404C-A376-A5E4249B609A}">
      <dsp:nvSpPr>
        <dsp:cNvPr id="0" name=""/>
        <dsp:cNvSpPr/>
      </dsp:nvSpPr>
      <dsp:spPr>
        <a:xfrm rot="5400000">
          <a:off x="3752704" y="-3254892"/>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 Στο ένα φλιτζάνι αναγράψτε τη λέξη "Πλαστικό" και στο άλλο τη λέξη "Μη Πλαστικό" με το μαρκαδόρο</a:t>
          </a:r>
          <a:endParaRPr lang="en-US" sz="1200" kern="1200" dirty="0"/>
        </a:p>
      </dsp:txBody>
      <dsp:txXfrm rot="-5400000">
        <a:off x="497771" y="22604"/>
        <a:ext cx="6949519" cy="417089"/>
      </dsp:txXfrm>
    </dsp:sp>
    <dsp:sp modelId="{EFB474F7-3031-475C-9078-60CE33FD93DF}">
      <dsp:nvSpPr>
        <dsp:cNvPr id="0" name=""/>
        <dsp:cNvSpPr/>
      </dsp:nvSpPr>
      <dsp:spPr>
        <a:xfrm rot="5400000">
          <a:off x="-106665" y="744176"/>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886396"/>
        <a:ext cx="497770" cy="213330"/>
      </dsp:txXfrm>
    </dsp:sp>
    <dsp:sp modelId="{20542866-A41E-4DFB-A52F-D39616D3F860}">
      <dsp:nvSpPr>
        <dsp:cNvPr id="0" name=""/>
        <dsp:cNvSpPr/>
      </dsp:nvSpPr>
      <dsp:spPr>
        <a:xfrm rot="5400000">
          <a:off x="3752704" y="-2617422"/>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 Γεμίστε κάθε φλιτζάνι είτε με ξύδι (το οποίο μπορεί να προσομοιώσει όξινο φαγητό ή ποτό) είτε με νερό</a:t>
          </a:r>
          <a:endParaRPr lang="en-US" sz="1200" kern="1200" dirty="0"/>
        </a:p>
      </dsp:txBody>
      <dsp:txXfrm rot="-5400000">
        <a:off x="497771" y="660074"/>
        <a:ext cx="6949519" cy="417089"/>
      </dsp:txXfrm>
    </dsp:sp>
    <dsp:sp modelId="{ECD968E1-9CC8-4924-8458-BA047EC02437}">
      <dsp:nvSpPr>
        <dsp:cNvPr id="0" name=""/>
        <dsp:cNvSpPr/>
      </dsp:nvSpPr>
      <dsp:spPr>
        <a:xfrm rot="5400000">
          <a:off x="-106665" y="1381647"/>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1523867"/>
        <a:ext cx="497770" cy="213330"/>
      </dsp:txXfrm>
    </dsp:sp>
    <dsp:sp modelId="{65E58702-33D4-4485-8C98-DB97BA841E79}">
      <dsp:nvSpPr>
        <dsp:cNvPr id="0" name=""/>
        <dsp:cNvSpPr/>
      </dsp:nvSpPr>
      <dsp:spPr>
        <a:xfrm rot="5400000">
          <a:off x="3752704" y="-1979951"/>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 Βουτήξτε το πλαστικό κουτάλι στο «Πλαστικό» κύπελλο και αφήστε το εκεί για αρκετά λεπτά</a:t>
          </a:r>
          <a:endParaRPr lang="en-US" sz="1200" kern="1200" dirty="0"/>
        </a:p>
      </dsp:txBody>
      <dsp:txXfrm rot="-5400000">
        <a:off x="497771" y="1297545"/>
        <a:ext cx="6949519" cy="417089"/>
      </dsp:txXfrm>
    </dsp:sp>
    <dsp:sp modelId="{265D2B3C-1850-4B5A-95CF-F18F5C3597F1}">
      <dsp:nvSpPr>
        <dsp:cNvPr id="0" name=""/>
        <dsp:cNvSpPr/>
      </dsp:nvSpPr>
      <dsp:spPr>
        <a:xfrm rot="5400000">
          <a:off x="-106665" y="2019117"/>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161337"/>
        <a:ext cx="497770" cy="213330"/>
      </dsp:txXfrm>
    </dsp:sp>
    <dsp:sp modelId="{394819BF-4E95-4DB9-99B7-8D84A1B7DBA0}">
      <dsp:nvSpPr>
        <dsp:cNvPr id="0" name=""/>
        <dsp:cNvSpPr/>
      </dsp:nvSpPr>
      <dsp:spPr>
        <a:xfrm rot="5400000">
          <a:off x="3752704" y="-1342481"/>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 Αφαιρέστε το κουτάλι και παρατηρήστε τυχόν αλλαγές στο χρώμα ή τη διαύγεια του υγρού στο «Πλαστικό» κύπελλο</a:t>
          </a:r>
          <a:endParaRPr lang="en-US" sz="1200" kern="1200" dirty="0"/>
        </a:p>
      </dsp:txBody>
      <dsp:txXfrm rot="-5400000">
        <a:off x="497771" y="1935015"/>
        <a:ext cx="6949519" cy="417089"/>
      </dsp:txXfrm>
    </dsp:sp>
    <dsp:sp modelId="{7AC92C76-1913-4B81-8691-90B4816325E7}">
      <dsp:nvSpPr>
        <dsp:cNvPr id="0" name=""/>
        <dsp:cNvSpPr/>
      </dsp:nvSpPr>
      <dsp:spPr>
        <a:xfrm rot="5400000">
          <a:off x="-106665" y="2656588"/>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2798808"/>
        <a:ext cx="497770" cy="213330"/>
      </dsp:txXfrm>
    </dsp:sp>
    <dsp:sp modelId="{825FBDF3-1FF2-4532-9854-79F06317EE6C}">
      <dsp:nvSpPr>
        <dsp:cNvPr id="0" name=""/>
        <dsp:cNvSpPr/>
      </dsp:nvSpPr>
      <dsp:spPr>
        <a:xfrm rot="5400000">
          <a:off x="3752704" y="-70501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Συζητήστε με τους συμμετέχοντες το ενδεχόμενο οι τοξικές χημικές ουσίες στο πλαστικό να διοχετεύονται σε τρόφιμα ή ποτά με την πάροδο του χρόνου, ειδικά όταν θερμαίνονται ή εκτίθενται σε όξινες ουσίες</a:t>
          </a:r>
          <a:endParaRPr lang="en-US" sz="1200" kern="1200" dirty="0"/>
        </a:p>
      </dsp:txBody>
      <dsp:txXfrm rot="-5400000">
        <a:off x="497771" y="2572486"/>
        <a:ext cx="6949519" cy="417089"/>
      </dsp:txXfrm>
    </dsp:sp>
    <dsp:sp modelId="{F4E287EA-FABE-445F-AD8A-5946BCA67E36}">
      <dsp:nvSpPr>
        <dsp:cNvPr id="0" name=""/>
        <dsp:cNvSpPr/>
      </dsp:nvSpPr>
      <dsp:spPr>
        <a:xfrm rot="5400000">
          <a:off x="-106665" y="3294058"/>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3436278"/>
        <a:ext cx="497770" cy="213330"/>
      </dsp:txXfrm>
    </dsp:sp>
    <dsp:sp modelId="{221C5EFE-79D1-4D29-9191-C71A79CB71B1}">
      <dsp:nvSpPr>
        <dsp:cNvPr id="0" name=""/>
        <dsp:cNvSpPr/>
      </dsp:nvSpPr>
      <dsp:spPr>
        <a:xfrm rot="5400000">
          <a:off x="3752704" y="-6754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Επαναλάβετε το πείραμα χρησιμοποιώντας ένα μη πλαστικό δοχείο, όπως γυαλί ή ανοξείδωτο χάλυβα, και συγκρίνετε τα αποτελέσματα</a:t>
          </a:r>
          <a:endParaRPr lang="en-US" sz="1200" kern="1200" dirty="0"/>
        </a:p>
      </dsp:txBody>
      <dsp:txXfrm rot="-5400000">
        <a:off x="497771" y="3209956"/>
        <a:ext cx="6949519" cy="417089"/>
      </dsp:txXfrm>
    </dsp:sp>
    <dsp:sp modelId="{F39C4A0D-BC2B-48AD-887F-90A814CE263D}">
      <dsp:nvSpPr>
        <dsp:cNvPr id="0" name=""/>
        <dsp:cNvSpPr/>
      </dsp:nvSpPr>
      <dsp:spPr>
        <a:xfrm rot="5400000">
          <a:off x="-106665" y="3931529"/>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4073749"/>
        <a:ext cx="497770" cy="213330"/>
      </dsp:txXfrm>
    </dsp:sp>
    <dsp:sp modelId="{0A907C70-C5DD-458F-831E-934CAE689CC7}">
      <dsp:nvSpPr>
        <dsp:cNvPr id="0" name=""/>
        <dsp:cNvSpPr/>
      </dsp:nvSpPr>
      <dsp:spPr>
        <a:xfrm rot="5400000">
          <a:off x="3752704" y="56993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Συζητήστε με τις ομάδες τις επιπτώσεις που θα είχαν αυτά τα τοξικά στοιχεία στην ανθρώπινη υγεία</a:t>
          </a:r>
          <a:endParaRPr lang="en-US" sz="1200" kern="1200" dirty="0"/>
        </a:p>
      </dsp:txBody>
      <dsp:txXfrm rot="-5400000">
        <a:off x="497771" y="3847427"/>
        <a:ext cx="6949519" cy="417089"/>
      </dsp:txXfrm>
    </dsp:sp>
    <dsp:sp modelId="{B8423A1F-1820-4D4B-99B9-5B7CDFBDE576}">
      <dsp:nvSpPr>
        <dsp:cNvPr id="0" name=""/>
        <dsp:cNvSpPr/>
      </dsp:nvSpPr>
      <dsp:spPr>
        <a:xfrm rot="5400000">
          <a:off x="-106665" y="4568999"/>
          <a:ext cx="711100" cy="497770"/>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endParaRPr lang="en-US" sz="1400" kern="1200" dirty="0"/>
        </a:p>
      </dsp:txBody>
      <dsp:txXfrm rot="-5400000">
        <a:off x="0" y="4711219"/>
        <a:ext cx="497770" cy="213330"/>
      </dsp:txXfrm>
    </dsp:sp>
    <dsp:sp modelId="{B9E04C93-8B8F-4A0B-B121-BCF6F9CE90AE}">
      <dsp:nvSpPr>
        <dsp:cNvPr id="0" name=""/>
        <dsp:cNvSpPr/>
      </dsp:nvSpPr>
      <dsp:spPr>
        <a:xfrm rot="5400000">
          <a:off x="3752704" y="1207400"/>
          <a:ext cx="462215" cy="6972082"/>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l-GR" sz="1200" kern="1200" dirty="0"/>
            <a:t>Παρουσιάστε τις πραγματικές επιπτώσεις των πλαστικών στον άνθρωπο χρησιμοποιώντας τις σχετικές πληροφορίες από την ενότητα</a:t>
          </a:r>
          <a:endParaRPr lang="en-US" sz="1200" kern="1200" dirty="0"/>
        </a:p>
      </dsp:txBody>
      <dsp:txXfrm rot="-5400000">
        <a:off x="497771" y="4484897"/>
        <a:ext cx="6949519" cy="41708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887A806-BB69-4A2F-85FD-215EC706F757}" type="datetimeFigureOut">
              <a:rPr lang="el-GR" smtClean="0"/>
              <a:t>1/9/2023</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14305-B754-4E9D-B4CA-E6D915A02866}" type="slidenum">
              <a:rPr lang="el-GR" smtClean="0"/>
              <a:t>‹#›</a:t>
            </a:fld>
            <a:endParaRPr lang="el-GR"/>
          </a:p>
        </p:txBody>
      </p:sp>
    </p:spTree>
    <p:extLst>
      <p:ext uri="{BB962C8B-B14F-4D97-AF65-F5344CB8AC3E}">
        <p14:creationId xmlns:p14="http://schemas.microsoft.com/office/powerpoint/2010/main" val="11696328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2</a:t>
            </a:fld>
            <a:endParaRPr lang="el-GR"/>
          </a:p>
        </p:txBody>
      </p:sp>
    </p:spTree>
    <p:extLst>
      <p:ext uri="{BB962C8B-B14F-4D97-AF65-F5344CB8AC3E}">
        <p14:creationId xmlns:p14="http://schemas.microsoft.com/office/powerpoint/2010/main" val="3120495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9</a:t>
            </a:fld>
            <a:endParaRPr lang="el-GR"/>
          </a:p>
        </p:txBody>
      </p:sp>
    </p:spTree>
    <p:extLst>
      <p:ext uri="{BB962C8B-B14F-4D97-AF65-F5344CB8AC3E}">
        <p14:creationId xmlns:p14="http://schemas.microsoft.com/office/powerpoint/2010/main" val="23426245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13</a:t>
            </a:fld>
            <a:endParaRPr lang="el-GR"/>
          </a:p>
        </p:txBody>
      </p:sp>
    </p:spTree>
    <p:extLst>
      <p:ext uri="{BB962C8B-B14F-4D97-AF65-F5344CB8AC3E}">
        <p14:creationId xmlns:p14="http://schemas.microsoft.com/office/powerpoint/2010/main" val="22820522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15</a:t>
            </a:fld>
            <a:endParaRPr lang="el-GR"/>
          </a:p>
        </p:txBody>
      </p:sp>
    </p:spTree>
    <p:extLst>
      <p:ext uri="{BB962C8B-B14F-4D97-AF65-F5344CB8AC3E}">
        <p14:creationId xmlns:p14="http://schemas.microsoft.com/office/powerpoint/2010/main" val="465289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16</a:t>
            </a:fld>
            <a:endParaRPr lang="el-GR"/>
          </a:p>
        </p:txBody>
      </p:sp>
    </p:spTree>
    <p:extLst>
      <p:ext uri="{BB962C8B-B14F-4D97-AF65-F5344CB8AC3E}">
        <p14:creationId xmlns:p14="http://schemas.microsoft.com/office/powerpoint/2010/main" val="5936300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BB914305-B754-4E9D-B4CA-E6D915A02866}" type="slidenum">
              <a:rPr lang="el-GR" smtClean="0"/>
              <a:t>17</a:t>
            </a:fld>
            <a:endParaRPr lang="el-GR"/>
          </a:p>
        </p:txBody>
      </p:sp>
    </p:spTree>
    <p:extLst>
      <p:ext uri="{BB962C8B-B14F-4D97-AF65-F5344CB8AC3E}">
        <p14:creationId xmlns:p14="http://schemas.microsoft.com/office/powerpoint/2010/main" val="3426132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145B9BC-7C47-559A-5B4B-3F2393A3FD6D}"/>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0ABC0-09F0-D611-400F-00850809D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B33007F7-A202-2C7B-0AD3-B185D8521474}"/>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C63957AD-7058-9092-8B5E-857AF347B8F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F4ECF0A-C4B5-3BB8-92EA-AC1AF64CE9E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859317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433EFD-9637-70DF-70EB-0A0C930A44D7}"/>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73D46BD-43EA-2624-1ECF-F645B9E2C70B}"/>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D605741D-DC77-23D6-66BA-265BB2F1CAA2}"/>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8D4E241A-EA8C-B4FD-9668-F4196BA07222}"/>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E09E703-2267-F8E8-E615-7A729C592D9F}"/>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4113836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C684FDE6-42D5-6E5F-ED6D-B18C1A5F2296}"/>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EBA16F3-4BF5-70F0-1E02-C8A52D9F3513}"/>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69146BD4-49E5-831E-CB95-52C700C5B342}"/>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ED20BAE4-38A6-0394-D652-43812CEDF18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2AA34C6C-8E22-7311-5AF8-7D4C0F993A40}"/>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076440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CEE8D7-C585-C104-F083-53A20917C058}"/>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54DE15F7-6BC5-DC80-86F4-A92712358EBF}"/>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AB5573CD-7739-E402-2D77-83851AED496C}"/>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1B0CF5B1-0277-8C36-8539-F09A1FC03E7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71E0A28-A6CE-88D6-0201-9D3B35B1E6D7}"/>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097308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2D2248F-C4B5-6F96-A788-FD4A6870F09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280A061-7902-162E-B0B0-AE9F8B5E6A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AFBFC3CD-6F66-7E19-E134-85FC044771E6}"/>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6DC75CC1-730C-F91F-1946-6E0EF01CE12D}"/>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5B96947-D965-AFA4-4790-225EB084791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081252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A955E8-C43F-17EA-BA5B-F16FC31C4A35}"/>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B0BA37F2-0016-F572-BFE4-4B52644B15C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CBF8EA11-29D9-BEA4-60A1-68FD33E6C02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755CC4B1-1219-117E-2087-A9B9CF868A4B}"/>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6" name="Θέση υποσέλιδου 5">
            <a:extLst>
              <a:ext uri="{FF2B5EF4-FFF2-40B4-BE49-F238E27FC236}">
                <a16:creationId xmlns:a16="http://schemas.microsoft.com/office/drawing/2014/main" id="{2FEF4C4F-7FAA-EEDD-2528-E6B9C44CCF28}"/>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89DEA7F-FF12-02E5-3C42-FBAD4D9DB2A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14380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1F87BF-24F8-F456-F395-BD17135A5AFD}"/>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EFC2137-BDFF-A0D5-AD2A-1D3327D7943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31B14C03-F220-5864-700B-31D15F9EDEE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23FBF229-2DA2-9439-9BF6-E23AD322A8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7FBC4361-522C-B19B-B4A0-58A7ED2CB078}"/>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610D149A-C4E8-E7DD-3860-CFDABB2E3F5E}"/>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8" name="Θέση υποσέλιδου 7">
            <a:extLst>
              <a:ext uri="{FF2B5EF4-FFF2-40B4-BE49-F238E27FC236}">
                <a16:creationId xmlns:a16="http://schemas.microsoft.com/office/drawing/2014/main" id="{1B0A42AC-74B1-417B-75F4-B8A58CF67595}"/>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CCB5CD1B-EDBC-DEE5-0290-BFB71403796E}"/>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14686280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88C3D5A-ACBF-7759-152F-DD4D64C3DA9A}"/>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C491807F-CE78-241B-C1AA-BDBE44E8AE51}"/>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4" name="Θέση υποσέλιδου 3">
            <a:extLst>
              <a:ext uri="{FF2B5EF4-FFF2-40B4-BE49-F238E27FC236}">
                <a16:creationId xmlns:a16="http://schemas.microsoft.com/office/drawing/2014/main" id="{1C12930F-FC2F-6280-15CB-435FC0EBDAB0}"/>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CC14AA2C-A853-F2B7-A4D9-45AA37D1C422}"/>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4470042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CD7F7EA2-7BAC-6F84-E35D-3D9415D9D8FB}"/>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3" name="Θέση υποσέλιδου 2">
            <a:extLst>
              <a:ext uri="{FF2B5EF4-FFF2-40B4-BE49-F238E27FC236}">
                <a16:creationId xmlns:a16="http://schemas.microsoft.com/office/drawing/2014/main" id="{704CC08C-C980-B00A-0415-64FB5BF9D557}"/>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F47BD29D-336F-8827-849D-042E74283F3A}"/>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3741901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A03A70-654B-8D3C-721D-EFD8F08CE636}"/>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DC01125-88E9-14EE-F659-132CEA02F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8D14047D-A51D-4D80-531B-658F2F6A76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5EBA9E6D-E6CC-2A34-995D-7EAA5FA312C3}"/>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6" name="Θέση υποσέλιδου 5">
            <a:extLst>
              <a:ext uri="{FF2B5EF4-FFF2-40B4-BE49-F238E27FC236}">
                <a16:creationId xmlns:a16="http://schemas.microsoft.com/office/drawing/2014/main" id="{FAB1975A-2E36-27C4-87DB-C32F3F25B34F}"/>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66679E67-CD05-5A30-1ED1-8F92935FBBD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2301036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D809C10-5AA3-A6EA-B969-61401D146CE9}"/>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D88C443C-0709-69F1-D8DC-DD1DB4D0B6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48B3C4E5-5234-9F9F-72AD-E707F7DE7C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C427460-4A26-524A-1DDE-734B0C36B71E}"/>
              </a:ext>
            </a:extLst>
          </p:cNvPr>
          <p:cNvSpPr>
            <a:spLocks noGrp="1"/>
          </p:cNvSpPr>
          <p:nvPr>
            <p:ph type="dt" sz="half" idx="10"/>
          </p:nvPr>
        </p:nvSpPr>
        <p:spPr/>
        <p:txBody>
          <a:bodyPr/>
          <a:lstStyle/>
          <a:p>
            <a:fld id="{3D5B2F6B-EE64-415F-8119-268144447923}" type="datetimeFigureOut">
              <a:rPr lang="el-GR" smtClean="0"/>
              <a:t>1/9/2023</a:t>
            </a:fld>
            <a:endParaRPr lang="el-GR"/>
          </a:p>
        </p:txBody>
      </p:sp>
      <p:sp>
        <p:nvSpPr>
          <p:cNvPr id="6" name="Θέση υποσέλιδου 5">
            <a:extLst>
              <a:ext uri="{FF2B5EF4-FFF2-40B4-BE49-F238E27FC236}">
                <a16:creationId xmlns:a16="http://schemas.microsoft.com/office/drawing/2014/main" id="{F3C10AD3-03D4-BF83-7BC6-2E84FCF668C0}"/>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F962AD0D-939D-2030-3ABA-10B3005F7188}"/>
              </a:ext>
            </a:extLst>
          </p:cNvPr>
          <p:cNvSpPr>
            <a:spLocks noGrp="1"/>
          </p:cNvSpPr>
          <p:nvPr>
            <p:ph type="sldNum" sz="quarter" idx="12"/>
          </p:nvPr>
        </p:nvSpPr>
        <p:spPr/>
        <p:txBody>
          <a:bodyPr/>
          <a:lstStyle/>
          <a:p>
            <a:fld id="{59F7AFD1-AA76-4ED5-B57B-11B9AAE593B9}" type="slidenum">
              <a:rPr lang="el-GR" smtClean="0"/>
              <a:t>‹#›</a:t>
            </a:fld>
            <a:endParaRPr lang="el-GR"/>
          </a:p>
        </p:txBody>
      </p:sp>
    </p:spTree>
    <p:extLst>
      <p:ext uri="{BB962C8B-B14F-4D97-AF65-F5344CB8AC3E}">
        <p14:creationId xmlns:p14="http://schemas.microsoft.com/office/powerpoint/2010/main" val="9641363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638A656E-1A84-6537-6FDE-7C0A608E892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F2C854D1-8535-17FE-7EAB-9B8BC83893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3FBE181-3688-C1D2-4576-71FF12B24D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5B2F6B-EE64-415F-8119-268144447923}" type="datetimeFigureOut">
              <a:rPr lang="el-GR" smtClean="0"/>
              <a:t>1/9/2023</a:t>
            </a:fld>
            <a:endParaRPr lang="el-GR"/>
          </a:p>
        </p:txBody>
      </p:sp>
      <p:sp>
        <p:nvSpPr>
          <p:cNvPr id="5" name="Θέση υποσέλιδου 4">
            <a:extLst>
              <a:ext uri="{FF2B5EF4-FFF2-40B4-BE49-F238E27FC236}">
                <a16:creationId xmlns:a16="http://schemas.microsoft.com/office/drawing/2014/main" id="{CFB7890C-7EF7-3A31-56AF-317F9124D2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33A53C2A-2642-5E8D-5299-B8ADA2507B8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F7AFD1-AA76-4ED5-B57B-11B9AAE593B9}" type="slidenum">
              <a:rPr lang="el-GR" smtClean="0"/>
              <a:t>‹#›</a:t>
            </a:fld>
            <a:endParaRPr lang="el-GR"/>
          </a:p>
        </p:txBody>
      </p:sp>
    </p:spTree>
    <p:extLst>
      <p:ext uri="{BB962C8B-B14F-4D97-AF65-F5344CB8AC3E}">
        <p14:creationId xmlns:p14="http://schemas.microsoft.com/office/powerpoint/2010/main" val="3999138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17.svg"/><Relationship Id="rId7" Type="http://schemas.openxmlformats.org/officeDocument/2006/relationships/diagramColors" Target="../diagrams/colors6.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2.png"/><Relationship Id="rId7" Type="http://schemas.openxmlformats.org/officeDocument/2006/relationships/diagramQuickStyle" Target="../diagrams/quickStyle7.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inhabitingtheanthropocene.com/2019/05/08/plastic-waste-part-1/" TargetMode="External"/><Relationship Id="rId5" Type="http://schemas.openxmlformats.org/officeDocument/2006/relationships/diagramData" Target="../diagrams/data7.xml"/><Relationship Id="rId10" Type="http://schemas.openxmlformats.org/officeDocument/2006/relationships/image" Target="../media/image24.jpg"/><Relationship Id="rId4" Type="http://schemas.openxmlformats.org/officeDocument/2006/relationships/image" Target="../media/image23.svg"/><Relationship Id="rId9" Type="http://schemas.microsoft.com/office/2007/relationships/diagramDrawing" Target="../diagrams/drawing7.xml"/></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sv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image" Target="../media/image25.png"/><Relationship Id="rId7" Type="http://schemas.openxmlformats.org/officeDocument/2006/relationships/diagramData" Target="../diagrams/data8.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8.svg"/><Relationship Id="rId11" Type="http://schemas.microsoft.com/office/2007/relationships/diagramDrawing" Target="../diagrams/drawing8.xml"/><Relationship Id="rId5" Type="http://schemas.openxmlformats.org/officeDocument/2006/relationships/image" Target="../media/image27.png"/><Relationship Id="rId10" Type="http://schemas.openxmlformats.org/officeDocument/2006/relationships/diagramColors" Target="../diagrams/colors8.xml"/><Relationship Id="rId4" Type="http://schemas.openxmlformats.org/officeDocument/2006/relationships/image" Target="../media/image26.svg"/><Relationship Id="rId9" Type="http://schemas.openxmlformats.org/officeDocument/2006/relationships/diagramQuickStyle" Target="../diagrams/quickStyle8.xml"/></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31.jpeg"/><Relationship Id="rId4" Type="http://schemas.openxmlformats.org/officeDocument/2006/relationships/diagramLayout" Target="../diagrams/layout9.xml"/><Relationship Id="rId9" Type="http://schemas.openxmlformats.org/officeDocument/2006/relationships/image" Target="../media/image30.sv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www.youtube.com/watch?v=1PlK9oGQvzA"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doi.org/10.24193/subbchem.2021.01.10" TargetMode="External"/><Relationship Id="rId2" Type="http://schemas.openxmlformats.org/officeDocument/2006/relationships/hyperlink" Target="https://doi.org/10.3389/fenvs.2022.827289" TargetMode="External"/><Relationship Id="rId1" Type="http://schemas.openxmlformats.org/officeDocument/2006/relationships/slideLayout" Target="../slideLayouts/slideLayout2.xml"/><Relationship Id="rId6" Type="http://schemas.openxmlformats.org/officeDocument/2006/relationships/hyperlink" Target="https://doi.org/10.3390/nano11020496" TargetMode="External"/><Relationship Id="rId5" Type="http://schemas.openxmlformats.org/officeDocument/2006/relationships/hyperlink" Target="https://doi.org/10.1210/er.2011-1050" TargetMode="External"/><Relationship Id="rId4" Type="http://schemas.openxmlformats.org/officeDocument/2006/relationships/hyperlink" Target="https://doi.org/10.1016/j.scitotenv.2022.154875"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Plastic" TargetMode="External"/><Relationship Id="rId3" Type="http://schemas.openxmlformats.org/officeDocument/2006/relationships/hyperlink" Target="https://www.youtube.com/watch?v=1PlK9oGQvzA" TargetMode="External"/><Relationship Id="rId7" Type="http://schemas.openxmlformats.org/officeDocument/2006/relationships/hyperlink" Target="https://brusselsmorning.com/eus-plastic-strategy-at-risk-warn-eu-auditors/5423/" TargetMode="External"/><Relationship Id="rId2" Type="http://schemas.openxmlformats.org/officeDocument/2006/relationships/hyperlink" Target="https://myethicalchoice.com/en/journal/pollution/plastic-pollution-human-health/" TargetMode="External"/><Relationship Id="rId1" Type="http://schemas.openxmlformats.org/officeDocument/2006/relationships/slideLayout" Target="../slideLayouts/slideLayout2.xml"/><Relationship Id="rId6" Type="http://schemas.openxmlformats.org/officeDocument/2006/relationships/hyperlink" Target="https://www.missionsustainability.org/blog/microplastic-a-macro-problem" TargetMode="External"/><Relationship Id="rId5" Type="http://schemas.openxmlformats.org/officeDocument/2006/relationships/hyperlink" Target="https://www.ehn.org/plastic-pollution-regulations-2658964356.html" TargetMode="External"/><Relationship Id="rId10" Type="http://schemas.openxmlformats.org/officeDocument/2006/relationships/hyperlink" Target="https://www.specchemonline.com/echa-publishes-additives-inventory" TargetMode="External"/><Relationship Id="rId4" Type="http://schemas.openxmlformats.org/officeDocument/2006/relationships/hyperlink" Target="https://www.eca.europa.eu/Lists/ECADocuments/INRW20_04/INRW_Plastic_waste_EN.pdf" TargetMode="External"/><Relationship Id="rId9" Type="http://schemas.openxmlformats.org/officeDocument/2006/relationships/hyperlink" Target="https://www.dailymirror.lk/Medicine/Heres-how-plastic-could-affect-your-health/308-18140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jpg"/><Relationship Id="rId7" Type="http://schemas.openxmlformats.org/officeDocument/2006/relationships/image" Target="../media/image37.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36.png"/><Relationship Id="rId11" Type="http://schemas.openxmlformats.org/officeDocument/2006/relationships/image" Target="../media/image40.png"/><Relationship Id="rId5" Type="http://schemas.openxmlformats.org/officeDocument/2006/relationships/image" Target="../media/image35.jpg"/><Relationship Id="rId10" Type="http://schemas.openxmlformats.org/officeDocument/2006/relationships/image" Target="../media/image39.png"/><Relationship Id="rId4" Type="http://schemas.openxmlformats.org/officeDocument/2006/relationships/image" Target="../media/image34.jpg"/><Relationship Id="rId9" Type="http://schemas.openxmlformats.org/officeDocument/2006/relationships/hyperlink" Target="http://creativecommons.org/licenses/by/4.0/" TargetMode="Externa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57"/>
            <a:ext cx="12192000" cy="6850743"/>
          </a:xfrm>
          <a:prstGeom prst="rect">
            <a:avLst/>
          </a:prstGeom>
        </p:spPr>
      </p:pic>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096000" y="5057578"/>
            <a:ext cx="6096001" cy="944870"/>
          </a:xfrm>
        </p:spPr>
        <p:txBody>
          <a:bodyPr>
            <a:normAutofit/>
          </a:bodyPr>
          <a:lstStyle/>
          <a:p>
            <a:r>
              <a:rPr lang="el-GR" sz="2800" b="1" dirty="0">
                <a:solidFill>
                  <a:schemeClr val="bg1"/>
                </a:solidFill>
              </a:rPr>
              <a:t>Ενότητα 2: Επιπτώσεις της χρήσης πλαστικών στην ανθρώπινη υγεία</a:t>
            </a:r>
            <a:endParaRPr lang="de-DE" sz="2800" b="1" dirty="0">
              <a:solidFill>
                <a:schemeClr val="bg1"/>
              </a:solidFill>
            </a:endParaRPr>
          </a:p>
        </p:txBody>
      </p:sp>
      <p:sp>
        <p:nvSpPr>
          <p:cNvPr id="21" name="TextBox 20">
            <a:extLst>
              <a:ext uri="{FF2B5EF4-FFF2-40B4-BE49-F238E27FC236}">
                <a16:creationId xmlns:a16="http://schemas.microsoft.com/office/drawing/2014/main" id="{345BA794-3805-A93C-EA21-4CB2F3328ED8}"/>
              </a:ext>
            </a:extLst>
          </p:cNvPr>
          <p:cNvSpPr txBox="1"/>
          <p:nvPr/>
        </p:nvSpPr>
        <p:spPr>
          <a:xfrm>
            <a:off x="6868258" y="3364366"/>
            <a:ext cx="4891538" cy="507831"/>
          </a:xfrm>
          <a:prstGeom prst="rect">
            <a:avLst/>
          </a:prstGeom>
          <a:noFill/>
        </p:spPr>
        <p:txBody>
          <a:bodyPr wrap="square" rtlCol="0">
            <a:spAutoFit/>
          </a:bodyPr>
          <a:lstStyle/>
          <a:p>
            <a:r>
              <a:rPr lang="en-US" sz="2700" b="1" dirty="0">
                <a:solidFill>
                  <a:srgbClr val="1D9B52"/>
                </a:solidFill>
              </a:rPr>
              <a:t>Raise your voice against plastic</a:t>
            </a:r>
            <a:endParaRPr lang="de-DE" sz="2700" dirty="0"/>
          </a:p>
        </p:txBody>
      </p:sp>
    </p:spTree>
    <p:extLst>
      <p:ext uri="{BB962C8B-B14F-4D97-AF65-F5344CB8AC3E}">
        <p14:creationId xmlns:p14="http://schemas.microsoft.com/office/powerpoint/2010/main" val="746106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useBgFill="1">
        <p:nvSpPr>
          <p:cNvPr id="41" name="Rectangle 35">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Εικόνα 2" descr="EU's plastic strategy at risk, warn EU Auditors - BM">
            <a:extLst>
              <a:ext uri="{FF2B5EF4-FFF2-40B4-BE49-F238E27FC236}">
                <a16:creationId xmlns:a16="http://schemas.microsoft.com/office/drawing/2014/main" id="{D8F09BED-F6EF-D401-856D-7E905CFBC8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710" r="35795"/>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p:spPr>
      </p:pic>
      <p:sp useBgFill="1">
        <p:nvSpPr>
          <p:cNvPr id="43" name="Freeform: Shape 37">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40" name="Freeform: Shape 39">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84491" y="400845"/>
            <a:ext cx="4583049" cy="1243584"/>
          </a:xfrm>
        </p:spPr>
        <p:txBody>
          <a:bodyPr vert="horz" lIns="91440" tIns="45720" rIns="91440" bIns="45720" rtlCol="0" anchor="ctr">
            <a:normAutofit/>
          </a:bodyPr>
          <a:lstStyle/>
          <a:p>
            <a:pPr>
              <a:spcAft>
                <a:spcPts val="600"/>
              </a:spcAft>
            </a:pPr>
            <a:r>
              <a:rPr lang="el-GR" sz="2800" b="1" dirty="0">
                <a:effectLst/>
                <a:latin typeface="Open Sans" panose="020B0606030504020204" pitchFamily="34" charset="0"/>
                <a:ea typeface="Open Sans" panose="020B0606030504020204" pitchFamily="34" charset="0"/>
                <a:cs typeface="Open Sans" panose="020B0606030504020204" pitchFamily="34" charset="0"/>
              </a:rPr>
              <a:t>Υποθέμα 3: Στρατηγική της ΕΕ για το πλαστικό</a:t>
            </a: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2" name="Rectangle 41">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 name="Θέση περιεχομένου 2">
            <a:extLst>
              <a:ext uri="{FF2B5EF4-FFF2-40B4-BE49-F238E27FC236}">
                <a16:creationId xmlns:a16="http://schemas.microsoft.com/office/drawing/2014/main" id="{E981BD6F-51C8-CBB5-6643-86225DBD906F}"/>
              </a:ext>
            </a:extLst>
          </p:cNvPr>
          <p:cNvSpPr txBox="1">
            <a:spLocks/>
          </p:cNvSpPr>
          <p:nvPr/>
        </p:nvSpPr>
        <p:spPr>
          <a:xfrm>
            <a:off x="374904" y="2522949"/>
            <a:ext cx="5065776" cy="44258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Font typeface="Wingdings" panose="05000000000000000000" pitchFamily="2" charset="2"/>
              <a:buChar char="ü"/>
            </a:pPr>
            <a:r>
              <a:rPr lang="el-GR" sz="1400" dirty="0">
                <a:effectLst/>
                <a:latin typeface="Open Sans" panose="020B0606030504020204" pitchFamily="34" charset="0"/>
                <a:ea typeface="Open Sans" panose="020B0606030504020204" pitchFamily="34" charset="0"/>
                <a:cs typeface="Open Sans" panose="020B0606030504020204" pitchFamily="34" charset="0"/>
              </a:rPr>
              <a:t>Σύμφωνα με ανασκόπηση του ΕΕΣ (2020), προτείνεται να περιοριστεί η χρήση συνθετικών πολυμερών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μικροσωματιδίων</a:t>
            </a:r>
            <a:r>
              <a:rPr lang="el-GR" sz="1400" dirty="0">
                <a:effectLst/>
                <a:latin typeface="Open Sans" panose="020B0606030504020204" pitchFamily="34" charset="0"/>
                <a:ea typeface="Open Sans" panose="020B0606030504020204" pitchFamily="34" charset="0"/>
                <a:cs typeface="Open Sans" panose="020B0606030504020204" pitchFamily="34" charset="0"/>
              </a:rPr>
              <a:t> που είναι μικρότερα από 5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mm</a:t>
            </a:r>
            <a:r>
              <a:rPr lang="el-GR" sz="1400" dirty="0">
                <a:effectLst/>
                <a:latin typeface="Open Sans" panose="020B0606030504020204" pitchFamily="34" charset="0"/>
                <a:ea typeface="Open Sans" panose="020B0606030504020204" pitchFamily="34" charset="0"/>
                <a:cs typeface="Open Sans" panose="020B0606030504020204" pitchFamily="34" charset="0"/>
              </a:rPr>
              <a:t> και ινοειδών σωματιδίων που είναι μικρότερα από 15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mm</a:t>
            </a:r>
            <a:r>
              <a:rPr lang="el-GR" sz="1400" dirty="0">
                <a:effectLst/>
                <a:latin typeface="Open Sans" panose="020B0606030504020204" pitchFamily="34" charset="0"/>
                <a:ea typeface="Open Sans" panose="020B0606030504020204" pitchFamily="34" charset="0"/>
                <a:cs typeface="Open Sans" panose="020B0606030504020204" pitchFamily="34" charset="0"/>
              </a:rPr>
              <a:t>, τα οποία χρησιμοποιούνται σκόπιμα σε προϊόντα και έχουν τη δυνατότητα να απελευθερωθούν στο περιβάλλον.</a:t>
            </a:r>
          </a:p>
          <a:p>
            <a:pPr>
              <a:spcAft>
                <a:spcPts val="600"/>
              </a:spcAft>
              <a:buFont typeface="Wingdings" panose="05000000000000000000" pitchFamily="2" charset="2"/>
              <a:buChar char="ü"/>
            </a:pPr>
            <a:r>
              <a:rPr lang="el-GR" sz="1400" dirty="0">
                <a:latin typeface="Open Sans" panose="020B0606030504020204" pitchFamily="34" charset="0"/>
                <a:ea typeface="Open Sans" panose="020B0606030504020204" pitchFamily="34" charset="0"/>
                <a:cs typeface="Open Sans" panose="020B0606030504020204" pitchFamily="34" charset="0"/>
              </a:rPr>
              <a:t>Η Ευρωπαϊκή Επιτροπή θέσπισε νομοθεσία για την απαγόρευση των σκόπιμα προστιθέμενων </a:t>
            </a:r>
            <a:r>
              <a:rPr lang="el-GR" sz="1400" dirty="0" err="1">
                <a:latin typeface="Open Sans" panose="020B0606030504020204" pitchFamily="34" charset="0"/>
                <a:ea typeface="Open Sans" panose="020B0606030504020204" pitchFamily="34" charset="0"/>
                <a:cs typeface="Open Sans" panose="020B0606030504020204" pitchFamily="34" charset="0"/>
              </a:rPr>
              <a:t>μικροπλαστικών</a:t>
            </a:r>
            <a:r>
              <a:rPr lang="el-GR" sz="1400" dirty="0">
                <a:latin typeface="Open Sans" panose="020B0606030504020204" pitchFamily="34" charset="0"/>
                <a:ea typeface="Open Sans" panose="020B0606030504020204" pitchFamily="34" charset="0"/>
                <a:cs typeface="Open Sans" panose="020B0606030504020204" pitchFamily="34" charset="0"/>
              </a:rPr>
              <a:t>, ιδίως στα καλλυντικά.</a:t>
            </a:r>
          </a:p>
          <a:p>
            <a:pPr>
              <a:spcAft>
                <a:spcPts val="600"/>
              </a:spcAft>
              <a:buFont typeface="Wingdings" panose="05000000000000000000" pitchFamily="2" charset="2"/>
              <a:buChar char="ü"/>
            </a:pPr>
            <a:r>
              <a:rPr lang="el-GR" sz="1400" dirty="0">
                <a:effectLst/>
                <a:latin typeface="Open Sans" panose="020B0606030504020204" pitchFamily="34" charset="0"/>
                <a:ea typeface="Open Sans" panose="020B0606030504020204" pitchFamily="34" charset="0"/>
                <a:cs typeface="Open Sans" panose="020B0606030504020204" pitchFamily="34" charset="0"/>
              </a:rPr>
              <a:t>Η Ευρωπαϊκή Ένωση έχει αναπτύξει μια στρατηγική για τα πλαστικά που αποσκοπεί στη βελτίωση του τρόπου δημιουργίας, χρήσης και ανακύκλωσης των πλαστικών προϊόντων, προκειμένου να μετριαστούν οι αρνητικές επιπτώσεις τους στο περιβάλλον και την ανθρώπινη υγεία.</a:t>
            </a:r>
          </a:p>
          <a:p>
            <a:pPr>
              <a:spcAft>
                <a:spcPts val="600"/>
              </a:spcAft>
              <a:buFont typeface="Wingdings" panose="05000000000000000000" pitchFamily="2" charset="2"/>
              <a:buChar char="ü"/>
            </a:pPr>
            <a:r>
              <a:rPr lang="el-GR" sz="1400" dirty="0">
                <a:latin typeface="Open Sans" panose="020B0606030504020204" pitchFamily="34" charset="0"/>
                <a:ea typeface="Open Sans" panose="020B0606030504020204" pitchFamily="34" charset="0"/>
                <a:cs typeface="Open Sans" panose="020B0606030504020204" pitchFamily="34" charset="0"/>
              </a:rPr>
              <a:t>Στόχος του</a:t>
            </a:r>
            <a:r>
              <a:rPr lang="el-GR" sz="1400" b="1" dirty="0">
                <a:latin typeface="Open Sans" panose="020B0606030504020204" pitchFamily="34" charset="0"/>
                <a:ea typeface="Open Sans" panose="020B0606030504020204" pitchFamily="34" charset="0"/>
                <a:cs typeface="Open Sans" panose="020B0606030504020204" pitchFamily="34" charset="0"/>
              </a:rPr>
              <a:t> </a:t>
            </a:r>
            <a:r>
              <a:rPr lang="el-GR" sz="1400" b="1" dirty="0" err="1">
                <a:latin typeface="Open Sans" panose="020B0606030504020204" pitchFamily="34" charset="0"/>
                <a:ea typeface="Open Sans" panose="020B0606030504020204" pitchFamily="34" charset="0"/>
                <a:cs typeface="Open Sans" panose="020B0606030504020204" pitchFamily="34" charset="0"/>
              </a:rPr>
              <a:t>Green</a:t>
            </a:r>
            <a:r>
              <a:rPr lang="el-GR" sz="1400" b="1" dirty="0">
                <a:latin typeface="Open Sans" panose="020B0606030504020204" pitchFamily="34" charset="0"/>
                <a:ea typeface="Open Sans" panose="020B0606030504020204" pitchFamily="34" charset="0"/>
                <a:cs typeface="Open Sans" panose="020B0606030504020204" pitchFamily="34" charset="0"/>
              </a:rPr>
              <a:t> </a:t>
            </a:r>
            <a:r>
              <a:rPr lang="el-GR" sz="1400" b="1" dirty="0" err="1">
                <a:latin typeface="Open Sans" panose="020B0606030504020204" pitchFamily="34" charset="0"/>
                <a:ea typeface="Open Sans" panose="020B0606030504020204" pitchFamily="34" charset="0"/>
                <a:cs typeface="Open Sans" panose="020B0606030504020204" pitchFamily="34" charset="0"/>
              </a:rPr>
              <a:t>Deal</a:t>
            </a:r>
            <a:r>
              <a:rPr lang="el-GR" sz="1400" b="1" dirty="0">
                <a:latin typeface="Open Sans" panose="020B0606030504020204" pitchFamily="34" charset="0"/>
                <a:ea typeface="Open Sans" panose="020B0606030504020204" pitchFamily="34" charset="0"/>
                <a:cs typeface="Open Sans" panose="020B0606030504020204" pitchFamily="34" charset="0"/>
              </a:rPr>
              <a:t> </a:t>
            </a:r>
            <a:r>
              <a:rPr lang="el-GR" sz="1400" dirty="0">
                <a:latin typeface="Open Sans" panose="020B0606030504020204" pitchFamily="34" charset="0"/>
                <a:ea typeface="Open Sans" panose="020B0606030504020204" pitchFamily="34" charset="0"/>
                <a:cs typeface="Open Sans" panose="020B0606030504020204" pitchFamily="34" charset="0"/>
              </a:rPr>
              <a:t>είναι η ανακύκλωση του 55% των πλαστικών αποβλήτων συσκευασίας έως το 2030.</a:t>
            </a:r>
            <a:endParaRPr lang="en-US" sz="20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TextBox 7">
            <a:extLst>
              <a:ext uri="{FF2B5EF4-FFF2-40B4-BE49-F238E27FC236}">
                <a16:creationId xmlns:a16="http://schemas.microsoft.com/office/drawing/2014/main" id="{1BAB5AE6-8936-C994-C28A-A3AB498D09BC}"/>
              </a:ext>
            </a:extLst>
          </p:cNvPr>
          <p:cNvSpPr txBox="1"/>
          <p:nvPr/>
        </p:nvSpPr>
        <p:spPr>
          <a:xfrm>
            <a:off x="512618" y="1735216"/>
            <a:ext cx="6105236" cy="369332"/>
          </a:xfrm>
          <a:prstGeom prst="rect">
            <a:avLst/>
          </a:prstGeom>
          <a:noFill/>
        </p:spPr>
        <p:txBody>
          <a:bodyPr wrap="square">
            <a:spAutoFit/>
          </a:bodyPr>
          <a:lstStyle/>
          <a:p>
            <a:pPr>
              <a:spcAft>
                <a:spcPts val="600"/>
              </a:spcAft>
            </a:pPr>
            <a:r>
              <a:rPr lang="el-GR" sz="1800" b="1" i="1" dirty="0">
                <a:effectLst/>
              </a:rPr>
              <a:t>Ποια είναι η πρόταση της ΕΕ για τα μικροπλαστικά;</a:t>
            </a:r>
            <a:endParaRPr lang="en-US" sz="1800" b="1" i="1" dirty="0">
              <a:effectLst/>
            </a:endParaRPr>
          </a:p>
        </p:txBody>
      </p:sp>
    </p:spTree>
    <p:extLst>
      <p:ext uri="{BB962C8B-B14F-4D97-AF65-F5344CB8AC3E}">
        <p14:creationId xmlns:p14="http://schemas.microsoft.com/office/powerpoint/2010/main" val="161520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6789821" cy="546100"/>
          </a:xfrm>
        </p:spPr>
        <p:txBody>
          <a:bodyPr>
            <a:normAutofit fontScale="90000"/>
          </a:bodyPr>
          <a:lstStyle/>
          <a:p>
            <a:pPr>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A2.1 Δραστηριότητα - Καμπάνια κατά του πλαστικού</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929802" y="1685551"/>
            <a:ext cx="5387502" cy="1611518"/>
          </a:xfrm>
        </p:spPr>
        <p:txBody>
          <a:bodyPr>
            <a:normAutofit lnSpcReduction="10000"/>
          </a:bodyPr>
          <a:lstStyle/>
          <a:p>
            <a:pPr marL="0" indent="0">
              <a:lnSpc>
                <a:spcPct val="150000"/>
              </a:lnSpc>
              <a:buNone/>
            </a:pPr>
            <a:r>
              <a:rPr lang="el-GR" sz="1800" i="1" dirty="0">
                <a:effectLst/>
                <a:latin typeface="Open Sans" panose="020B0606030504020204" pitchFamily="34" charset="0"/>
                <a:ea typeface="Calibri" panose="020F0502020204030204" pitchFamily="34" charset="0"/>
              </a:rPr>
              <a:t>Στόχος αυτής της δραστηριότητας είναι η ευαισθητοποίηση των συμμετεχόντων σχετικά με τις βλαβερές συνέπειες της χρήσης πλαστικών στην ανθρώπινη υγεία.</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929802" y="3543304"/>
            <a:ext cx="5570706" cy="2542106"/>
          </a:xfrm>
          <a:prstGeom prst="rect">
            <a:avLst/>
          </a:prstGeom>
          <a:noFill/>
        </p:spPr>
        <p:txBody>
          <a:bodyPr wrap="square">
            <a:spAutoFit/>
          </a:bodyPr>
          <a:lstStyle/>
          <a:p>
            <a:pPr>
              <a:lnSpc>
                <a:spcPct val="150000"/>
              </a:lnSpc>
            </a:pPr>
            <a:r>
              <a:rPr lang="el-GR" sz="1800" i="1" dirty="0">
                <a:solidFill>
                  <a:srgbClr val="000000"/>
                </a:solidFill>
                <a:effectLst/>
                <a:latin typeface="Open Sans" panose="020B0606030504020204" pitchFamily="34" charset="0"/>
                <a:ea typeface="Calibri" panose="020F0502020204030204" pitchFamily="34" charset="0"/>
              </a:rPr>
              <a:t>Μέσω έρευνας και συνεργασίας, οι συμμετέχοντες θα διερευνήσουν τον αντίκτυπο των </a:t>
            </a:r>
            <a:r>
              <a:rPr lang="el-GR" sz="1800" i="1" dirty="0" err="1">
                <a:solidFill>
                  <a:srgbClr val="000000"/>
                </a:solidFill>
                <a:effectLst/>
                <a:latin typeface="Open Sans" panose="020B0606030504020204" pitchFamily="34" charset="0"/>
                <a:ea typeface="Calibri" panose="020F0502020204030204" pitchFamily="34" charset="0"/>
              </a:rPr>
              <a:t>μικροπλαστικών</a:t>
            </a:r>
            <a:r>
              <a:rPr lang="el-GR" sz="1800" i="1" dirty="0">
                <a:solidFill>
                  <a:srgbClr val="000000"/>
                </a:solidFill>
                <a:effectLst/>
                <a:latin typeface="Open Sans" panose="020B0606030504020204" pitchFamily="34" charset="0"/>
                <a:ea typeface="Calibri" panose="020F0502020204030204" pitchFamily="34" charset="0"/>
              </a:rPr>
              <a:t> στην ανθρώπινη υγεία και θα χρησιμοποιήσουν τα ευρήματά τους για να σχεδιάσουν μια σύντομη εκστρατεία ευαισθητοποίησης για την τοπική τους κοινότητα.</a:t>
            </a:r>
            <a:endParaRPr lang="el-GR" i="1" dirty="0"/>
          </a:p>
        </p:txBody>
      </p:sp>
      <p:pic>
        <p:nvPicPr>
          <p:cNvPr id="6" name="Γραφικό 5" descr="Γράφημα και Σημείωση χαρτιού με μολύβια">
            <a:extLst>
              <a:ext uri="{FF2B5EF4-FFF2-40B4-BE49-F238E27FC236}">
                <a16:creationId xmlns:a16="http://schemas.microsoft.com/office/drawing/2014/main" id="{BD990768-2609-EA6A-C44C-4A0CC0861FC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80510" y="708936"/>
            <a:ext cx="6858000" cy="6858000"/>
          </a:xfrm>
          <a:prstGeom prst="rect">
            <a:avLst/>
          </a:prstGeom>
        </p:spPr>
      </p:pic>
      <p:pic>
        <p:nvPicPr>
          <p:cNvPr id="7" name="Picture 10" descr="Κέντρο περίγραμμα">
            <a:extLst>
              <a:ext uri="{FF2B5EF4-FFF2-40B4-BE49-F238E27FC236}">
                <a16:creationId xmlns:a16="http://schemas.microsoft.com/office/drawing/2014/main" id="{C087E760-F4E8-9E4E-AB4E-6F8526BA12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3" b="73"/>
          <a:stretch/>
        </p:blipFill>
        <p:spPr>
          <a:xfrm>
            <a:off x="360412" y="1655325"/>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36310923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Φορητός υπολογιστής με τηλέφωνο και αριθμομηχανή">
            <a:extLst>
              <a:ext uri="{FF2B5EF4-FFF2-40B4-BE49-F238E27FC236}">
                <a16:creationId xmlns:a16="http://schemas.microsoft.com/office/drawing/2014/main" id="{C8978429-F7DC-3839-CA7F-4456C48A6D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73" b="73"/>
          <a:stretch/>
        </p:blipFill>
        <p:spPr>
          <a:xfrm>
            <a:off x="7280367" y="2081465"/>
            <a:ext cx="5027476" cy="5020146"/>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6" name="Θέση περιεχομένου 4">
            <a:extLst>
              <a:ext uri="{FF2B5EF4-FFF2-40B4-BE49-F238E27FC236}">
                <a16:creationId xmlns:a16="http://schemas.microsoft.com/office/drawing/2014/main" id="{7F79443E-93C6-3F75-D0B3-C3DBBF48DF54}"/>
              </a:ext>
            </a:extLst>
          </p:cNvPr>
          <p:cNvGraphicFramePr>
            <a:graphicFrameLocks noGrp="1"/>
          </p:cNvGraphicFramePr>
          <p:nvPr>
            <p:ph idx="1"/>
            <p:extLst>
              <p:ext uri="{D42A27DB-BD31-4B8C-83A1-F6EECF244321}">
                <p14:modId xmlns:p14="http://schemas.microsoft.com/office/powerpoint/2010/main" val="2682858595"/>
              </p:ext>
            </p:extLst>
          </p:nvPr>
        </p:nvGraphicFramePr>
        <p:xfrm>
          <a:off x="783469" y="1246715"/>
          <a:ext cx="6852482" cy="416487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Τίτλος 1">
            <a:extLst>
              <a:ext uri="{FF2B5EF4-FFF2-40B4-BE49-F238E27FC236}">
                <a16:creationId xmlns:a16="http://schemas.microsoft.com/office/drawing/2014/main" id="{4F5252CD-F619-778F-3690-676FB2EB2D06}"/>
              </a:ext>
            </a:extLst>
          </p:cNvPr>
          <p:cNvSpPr txBox="1">
            <a:spLocks/>
          </p:cNvSpPr>
          <p:nvPr/>
        </p:nvSpPr>
        <p:spPr>
          <a:xfrm>
            <a:off x="966544" y="314089"/>
            <a:ext cx="7649900" cy="1325563"/>
          </a:xfrm>
          <a:prstGeom prst="rect">
            <a:avLst/>
          </a:prstGeom>
        </p:spPr>
        <p:txBody>
          <a:bodyPr vert="horz" lIns="91440" tIns="45720" rIns="91440" bIns="45720" rtlCol="0" anchor="ctr">
            <a:normAutofit fontScale="97500"/>
          </a:bodyPr>
          <a:lstStyle>
            <a:lvl1pPr>
              <a:lnSpc>
                <a:spcPct val="90000"/>
              </a:lnSpc>
              <a:spcBef>
                <a:spcPct val="0"/>
              </a:spcBef>
              <a:spcAft>
                <a:spcPts val="600"/>
              </a:spcAft>
              <a:buNone/>
              <a:defRPr sz="2800" b="1">
                <a:effectLst/>
                <a:latin typeface="Open Sans" panose="020B0606030504020204" pitchFamily="34" charset="0"/>
                <a:ea typeface="Calibri" panose="020F0502020204030204" pitchFamily="34" charset="0"/>
                <a:cs typeface="Times New Roman" panose="02020603050405020304" pitchFamily="18" charset="0"/>
              </a:defRPr>
            </a:lvl1pPr>
          </a:lstStyle>
          <a:p>
            <a:r>
              <a:rPr lang="el-GR" dirty="0"/>
              <a:t>A2.1 Δραστηριότητα - Καμπάνια κατά του πλαστικού</a:t>
            </a:r>
          </a:p>
        </p:txBody>
      </p:sp>
    </p:spTree>
    <p:extLst>
      <p:ext uri="{BB962C8B-B14F-4D97-AF65-F5344CB8AC3E}">
        <p14:creationId xmlns:p14="http://schemas.microsoft.com/office/powerpoint/2010/main" val="3589507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42549" y="657667"/>
            <a:ext cx="6587518" cy="518039"/>
          </a:xfrm>
        </p:spPr>
        <p:txBody>
          <a:bodyPr>
            <a:normAutofit/>
          </a:bodyPr>
          <a:lstStyle/>
          <a:p>
            <a:r>
              <a:rPr lang="el-GR"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Οδηγίες βήμα-προς-βήμα</a:t>
            </a:r>
          </a:p>
        </p:txBody>
      </p:sp>
      <p:sp>
        <p:nvSpPr>
          <p:cNvPr id="73" name="Freeform: Shape 72">
            <a:extLst>
              <a:ext uri="{FF2B5EF4-FFF2-40B4-BE49-F238E27FC236}">
                <a16:creationId xmlns:a16="http://schemas.microsoft.com/office/drawing/2014/main" id="{22BCA4C2-A213-404E-B14B-DA9A32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518" y="0"/>
            <a:ext cx="3687482" cy="6858000"/>
          </a:xfrm>
          <a:custGeom>
            <a:avLst/>
            <a:gdLst>
              <a:gd name="connsiteX0" fmla="*/ 1814929 w 4376835"/>
              <a:gd name="connsiteY0" fmla="*/ 0 h 6858000"/>
              <a:gd name="connsiteX1" fmla="*/ 4376835 w 4376835"/>
              <a:gd name="connsiteY1" fmla="*/ 0 h 6858000"/>
              <a:gd name="connsiteX2" fmla="*/ 4376835 w 4376835"/>
              <a:gd name="connsiteY2" fmla="*/ 6858000 h 6858000"/>
              <a:gd name="connsiteX3" fmla="*/ 0 w 4376835"/>
              <a:gd name="connsiteY3" fmla="*/ 6858000 h 6858000"/>
              <a:gd name="connsiteX4" fmla="*/ 2310 w 4376835"/>
              <a:gd name="connsiteY4" fmla="*/ 6853652 h 6858000"/>
              <a:gd name="connsiteX5" fmla="*/ 91006 w 4376835"/>
              <a:gd name="connsiteY5" fmla="*/ 6620968 h 6858000"/>
              <a:gd name="connsiteX6" fmla="*/ 81892 w 4376835"/>
              <a:gd name="connsiteY6" fmla="*/ 6435659 h 6858000"/>
              <a:gd name="connsiteX7" fmla="*/ 80998 w 4376835"/>
              <a:gd name="connsiteY7" fmla="*/ 6414855 h 6858000"/>
              <a:gd name="connsiteX8" fmla="*/ 75836 w 4376835"/>
              <a:gd name="connsiteY8" fmla="*/ 6409671 h 6858000"/>
              <a:gd name="connsiteX9" fmla="*/ 77989 w 4376835"/>
              <a:gd name="connsiteY9" fmla="*/ 6396556 h 6858000"/>
              <a:gd name="connsiteX10" fmla="*/ 77374 w 4376835"/>
              <a:gd name="connsiteY10" fmla="*/ 6392981 h 6858000"/>
              <a:gd name="connsiteX11" fmla="*/ 75036 w 4376835"/>
              <a:gd name="connsiteY11" fmla="*/ 6372572 h 6858000"/>
              <a:gd name="connsiteX12" fmla="*/ 99554 w 4376835"/>
              <a:gd name="connsiteY12" fmla="*/ 6331118 h 6858000"/>
              <a:gd name="connsiteX13" fmla="*/ 105442 w 4376835"/>
              <a:gd name="connsiteY13" fmla="*/ 6278374 h 6858000"/>
              <a:gd name="connsiteX14" fmla="*/ 172914 w 4376835"/>
              <a:gd name="connsiteY14" fmla="*/ 6144628 h 6858000"/>
              <a:gd name="connsiteX15" fmla="*/ 264181 w 4376835"/>
              <a:gd name="connsiteY15" fmla="*/ 5952072 h 6858000"/>
              <a:gd name="connsiteX16" fmla="*/ 423554 w 4376835"/>
              <a:gd name="connsiteY16" fmla="*/ 5679532 h 6858000"/>
              <a:gd name="connsiteX17" fmla="*/ 434055 w 4376835"/>
              <a:gd name="connsiteY17" fmla="*/ 5473593 h 6858000"/>
              <a:gd name="connsiteX18" fmla="*/ 403759 w 4376835"/>
              <a:gd name="connsiteY18" fmla="*/ 5215514 h 6858000"/>
              <a:gd name="connsiteX19" fmla="*/ 367284 w 4376835"/>
              <a:gd name="connsiteY19" fmla="*/ 5066430 h 6858000"/>
              <a:gd name="connsiteX20" fmla="*/ 317365 w 4376835"/>
              <a:gd name="connsiteY20" fmla="*/ 5016642 h 6858000"/>
              <a:gd name="connsiteX21" fmla="*/ 317834 w 4376835"/>
              <a:gd name="connsiteY21" fmla="*/ 5008528 h 6858000"/>
              <a:gd name="connsiteX22" fmla="*/ 317591 w 4376835"/>
              <a:gd name="connsiteY22" fmla="*/ 5008366 h 6858000"/>
              <a:gd name="connsiteX23" fmla="*/ 318532 w 4376835"/>
              <a:gd name="connsiteY23" fmla="*/ 5000689 h 6858000"/>
              <a:gd name="connsiteX24" fmla="*/ 326373 w 4376835"/>
              <a:gd name="connsiteY24" fmla="*/ 4962649 h 6858000"/>
              <a:gd name="connsiteX25" fmla="*/ 304517 w 4376835"/>
              <a:gd name="connsiteY25" fmla="*/ 4845612 h 6858000"/>
              <a:gd name="connsiteX26" fmla="*/ 312138 w 4376835"/>
              <a:gd name="connsiteY26" fmla="*/ 4821435 h 6858000"/>
              <a:gd name="connsiteX27" fmla="*/ 314669 w 4376835"/>
              <a:gd name="connsiteY27" fmla="*/ 4809154 h 6858000"/>
              <a:gd name="connsiteX28" fmla="*/ 318283 w 4376835"/>
              <a:gd name="connsiteY28" fmla="*/ 4805250 h 6858000"/>
              <a:gd name="connsiteX29" fmla="*/ 320547 w 4376835"/>
              <a:gd name="connsiteY29" fmla="*/ 4787345 h 6858000"/>
              <a:gd name="connsiteX30" fmla="*/ 319715 w 4376835"/>
              <a:gd name="connsiteY30" fmla="*/ 4785453 h 6858000"/>
              <a:gd name="connsiteX31" fmla="*/ 325649 w 4376835"/>
              <a:gd name="connsiteY31" fmla="*/ 4770073 h 6858000"/>
              <a:gd name="connsiteX32" fmla="*/ 335542 w 4376835"/>
              <a:gd name="connsiteY32" fmla="*/ 4756450 h 6858000"/>
              <a:gd name="connsiteX33" fmla="*/ 339391 w 4376835"/>
              <a:gd name="connsiteY33" fmla="*/ 4606479 h 6858000"/>
              <a:gd name="connsiteX34" fmla="*/ 385485 w 4376835"/>
              <a:gd name="connsiteY34" fmla="*/ 4470620 h 6858000"/>
              <a:gd name="connsiteX35" fmla="*/ 386474 w 4376835"/>
              <a:gd name="connsiteY35" fmla="*/ 4389388 h 6858000"/>
              <a:gd name="connsiteX36" fmla="*/ 365661 w 4376835"/>
              <a:gd name="connsiteY36" fmla="*/ 4365498 h 6858000"/>
              <a:gd name="connsiteX37" fmla="*/ 389339 w 4376835"/>
              <a:gd name="connsiteY37" fmla="*/ 4160513 h 6858000"/>
              <a:gd name="connsiteX38" fmla="*/ 385403 w 4376835"/>
              <a:gd name="connsiteY38" fmla="*/ 4109650 h 6858000"/>
              <a:gd name="connsiteX39" fmla="*/ 402327 w 4376835"/>
              <a:gd name="connsiteY39" fmla="*/ 4061824 h 6858000"/>
              <a:gd name="connsiteX40" fmla="*/ 396156 w 4376835"/>
              <a:gd name="connsiteY40" fmla="*/ 4043965 h 6858000"/>
              <a:gd name="connsiteX41" fmla="*/ 394868 w 4376835"/>
              <a:gd name="connsiteY41" fmla="*/ 4040920 h 6858000"/>
              <a:gd name="connsiteX42" fmla="*/ 394584 w 4376835"/>
              <a:gd name="connsiteY42" fmla="*/ 4028000 h 6858000"/>
              <a:gd name="connsiteX43" fmla="*/ 388418 w 4376835"/>
              <a:gd name="connsiteY43" fmla="*/ 4025270 h 6858000"/>
              <a:gd name="connsiteX44" fmla="*/ 383628 w 4376835"/>
              <a:gd name="connsiteY44" fmla="*/ 4006478 h 6858000"/>
              <a:gd name="connsiteX45" fmla="*/ 384802 w 4376835"/>
              <a:gd name="connsiteY45" fmla="*/ 3982442 h 6858000"/>
              <a:gd name="connsiteX46" fmla="*/ 397167 w 4376835"/>
              <a:gd name="connsiteY46" fmla="*/ 3867331 h 6858000"/>
              <a:gd name="connsiteX47" fmla="*/ 400691 w 4376835"/>
              <a:gd name="connsiteY47" fmla="*/ 3798966 h 6858000"/>
              <a:gd name="connsiteX48" fmla="*/ 395946 w 4376835"/>
              <a:gd name="connsiteY48" fmla="*/ 3773791 h 6858000"/>
              <a:gd name="connsiteX49" fmla="*/ 393410 w 4376835"/>
              <a:gd name="connsiteY49" fmla="*/ 3738098 h 6858000"/>
              <a:gd name="connsiteX50" fmla="*/ 384223 w 4376835"/>
              <a:gd name="connsiteY50" fmla="*/ 3675719 h 6858000"/>
              <a:gd name="connsiteX51" fmla="*/ 386290 w 4376835"/>
              <a:gd name="connsiteY51" fmla="*/ 3642763 h 6858000"/>
              <a:gd name="connsiteX52" fmla="*/ 382514 w 4376835"/>
              <a:gd name="connsiteY52" fmla="*/ 3624093 h 6858000"/>
              <a:gd name="connsiteX53" fmla="*/ 383976 w 4376835"/>
              <a:gd name="connsiteY53" fmla="*/ 3616602 h 6858000"/>
              <a:gd name="connsiteX54" fmla="*/ 385517 w 4376835"/>
              <a:gd name="connsiteY54" fmla="*/ 3591527 h 6858000"/>
              <a:gd name="connsiteX55" fmla="*/ 387146 w 4376835"/>
              <a:gd name="connsiteY55" fmla="*/ 3577241 h 6858000"/>
              <a:gd name="connsiteX56" fmla="*/ 388068 w 4376835"/>
              <a:gd name="connsiteY56" fmla="*/ 3571585 h 6858000"/>
              <a:gd name="connsiteX57" fmla="*/ 395496 w 4376835"/>
              <a:gd name="connsiteY57" fmla="*/ 3559720 h 6858000"/>
              <a:gd name="connsiteX58" fmla="*/ 394985 w 4376835"/>
              <a:gd name="connsiteY58" fmla="*/ 3543047 h 6858000"/>
              <a:gd name="connsiteX59" fmla="*/ 403028 w 4376835"/>
              <a:gd name="connsiteY59" fmla="*/ 3525651 h 6858000"/>
              <a:gd name="connsiteX60" fmla="*/ 398728 w 4376835"/>
              <a:gd name="connsiteY60" fmla="*/ 3520715 h 6858000"/>
              <a:gd name="connsiteX61" fmla="*/ 395530 w 4376835"/>
              <a:gd name="connsiteY61" fmla="*/ 3505412 h 6858000"/>
              <a:gd name="connsiteX62" fmla="*/ 402719 w 4376835"/>
              <a:gd name="connsiteY62" fmla="*/ 3493445 h 6858000"/>
              <a:gd name="connsiteX63" fmla="*/ 409328 w 4376835"/>
              <a:gd name="connsiteY63" fmla="*/ 3467406 h 6858000"/>
              <a:gd name="connsiteX64" fmla="*/ 409292 w 4376835"/>
              <a:gd name="connsiteY64" fmla="*/ 3460033 h 6858000"/>
              <a:gd name="connsiteX65" fmla="*/ 419755 w 4376835"/>
              <a:gd name="connsiteY65" fmla="*/ 3435495 h 6858000"/>
              <a:gd name="connsiteX66" fmla="*/ 430771 w 4376835"/>
              <a:gd name="connsiteY66" fmla="*/ 3395884 h 6858000"/>
              <a:gd name="connsiteX67" fmla="*/ 439140 w 4376835"/>
              <a:gd name="connsiteY67" fmla="*/ 3350083 h 6858000"/>
              <a:gd name="connsiteX68" fmla="*/ 446544 w 4376835"/>
              <a:gd name="connsiteY68" fmla="*/ 3337690 h 6858000"/>
              <a:gd name="connsiteX69" fmla="*/ 470731 w 4376835"/>
              <a:gd name="connsiteY69" fmla="*/ 3254519 h 6858000"/>
              <a:gd name="connsiteX70" fmla="*/ 477713 w 4376835"/>
              <a:gd name="connsiteY70" fmla="*/ 3231166 h 6858000"/>
              <a:gd name="connsiteX71" fmla="*/ 478087 w 4376835"/>
              <a:gd name="connsiteY71" fmla="*/ 3210262 h 6858000"/>
              <a:gd name="connsiteX72" fmla="*/ 473269 w 4376835"/>
              <a:gd name="connsiteY72" fmla="*/ 3204689 h 6858000"/>
              <a:gd name="connsiteX73" fmla="*/ 476207 w 4376835"/>
              <a:gd name="connsiteY73" fmla="*/ 3191713 h 6858000"/>
              <a:gd name="connsiteX74" fmla="*/ 475813 w 4376835"/>
              <a:gd name="connsiteY74" fmla="*/ 3188085 h 6858000"/>
              <a:gd name="connsiteX75" fmla="*/ 474728 w 4376835"/>
              <a:gd name="connsiteY75" fmla="*/ 3167471 h 6858000"/>
              <a:gd name="connsiteX76" fmla="*/ 501612 w 4376835"/>
              <a:gd name="connsiteY76" fmla="*/ 3127774 h 6858000"/>
              <a:gd name="connsiteX77" fmla="*/ 510667 w 4376835"/>
              <a:gd name="connsiteY77" fmla="*/ 3075380 h 6858000"/>
              <a:gd name="connsiteX78" fmla="*/ 582379 w 4376835"/>
              <a:gd name="connsiteY78" fmla="*/ 2882573 h 6858000"/>
              <a:gd name="connsiteX79" fmla="*/ 569744 w 4376835"/>
              <a:gd name="connsiteY79" fmla="*/ 2849169 h 6858000"/>
              <a:gd name="connsiteX80" fmla="*/ 590685 w 4376835"/>
              <a:gd name="connsiteY80" fmla="*/ 2768869 h 6858000"/>
              <a:gd name="connsiteX81" fmla="*/ 665292 w 4376835"/>
              <a:gd name="connsiteY81" fmla="*/ 2655182 h 6858000"/>
              <a:gd name="connsiteX82" fmla="*/ 705757 w 4376835"/>
              <a:gd name="connsiteY82" fmla="*/ 2507872 h 6858000"/>
              <a:gd name="connsiteX83" fmla="*/ 717932 w 4376835"/>
              <a:gd name="connsiteY83" fmla="*/ 2498916 h 6858000"/>
              <a:gd name="connsiteX84" fmla="*/ 727017 w 4376835"/>
              <a:gd name="connsiteY84" fmla="*/ 2486382 h 6858000"/>
              <a:gd name="connsiteX85" fmla="*/ 726741 w 4376835"/>
              <a:gd name="connsiteY85" fmla="*/ 2484113 h 6858000"/>
              <a:gd name="connsiteX86" fmla="*/ 733179 w 4376835"/>
              <a:gd name="connsiteY86" fmla="*/ 2467361 h 6858000"/>
              <a:gd name="connsiteX87" fmla="*/ 737364 w 4376835"/>
              <a:gd name="connsiteY87" fmla="*/ 2465156 h 6858000"/>
              <a:gd name="connsiteX88" fmla="*/ 742650 w 4376835"/>
              <a:gd name="connsiteY88" fmla="*/ 2454122 h 6858000"/>
              <a:gd name="connsiteX89" fmla="*/ 755408 w 4376835"/>
              <a:gd name="connsiteY89" fmla="*/ 2433619 h 6858000"/>
              <a:gd name="connsiteX90" fmla="*/ 755598 w 4376835"/>
              <a:gd name="connsiteY90" fmla="*/ 2428626 h 6858000"/>
              <a:gd name="connsiteX91" fmla="*/ 771418 w 4376835"/>
              <a:gd name="connsiteY91" fmla="*/ 2395899 h 6858000"/>
              <a:gd name="connsiteX92" fmla="*/ 770593 w 4376835"/>
              <a:gd name="connsiteY92" fmla="*/ 2394897 h 6858000"/>
              <a:gd name="connsiteX93" fmla="*/ 770497 w 4376835"/>
              <a:gd name="connsiteY93" fmla="*/ 2383267 h 6858000"/>
              <a:gd name="connsiteX94" fmla="*/ 772693 w 4376835"/>
              <a:gd name="connsiteY94" fmla="*/ 2362296 h 6858000"/>
              <a:gd name="connsiteX95" fmla="*/ 764846 w 4376835"/>
              <a:gd name="connsiteY95" fmla="*/ 2307129 h 6858000"/>
              <a:gd name="connsiteX96" fmla="*/ 781226 w 4376835"/>
              <a:gd name="connsiteY96" fmla="*/ 2272947 h 6858000"/>
              <a:gd name="connsiteX97" fmla="*/ 783960 w 4376835"/>
              <a:gd name="connsiteY97" fmla="*/ 2265753 h 6858000"/>
              <a:gd name="connsiteX98" fmla="*/ 783783 w 4376835"/>
              <a:gd name="connsiteY98" fmla="*/ 2265478 h 6858000"/>
              <a:gd name="connsiteX99" fmla="*/ 786206 w 4376835"/>
              <a:gd name="connsiteY99" fmla="*/ 2257630 h 6858000"/>
              <a:gd name="connsiteX100" fmla="*/ 788946 w 4376835"/>
              <a:gd name="connsiteY100" fmla="*/ 2252635 h 6858000"/>
              <a:gd name="connsiteX101" fmla="*/ 794250 w 4376835"/>
              <a:gd name="connsiteY101" fmla="*/ 2238675 h 6858000"/>
              <a:gd name="connsiteX102" fmla="*/ 794536 w 4376835"/>
              <a:gd name="connsiteY102" fmla="*/ 2233003 h 6858000"/>
              <a:gd name="connsiteX103" fmla="*/ 792429 w 4376835"/>
              <a:gd name="connsiteY103" fmla="*/ 2229498 h 6858000"/>
              <a:gd name="connsiteX104" fmla="*/ 793227 w 4376835"/>
              <a:gd name="connsiteY104" fmla="*/ 2228401 h 6858000"/>
              <a:gd name="connsiteX105" fmla="*/ 795299 w 4376835"/>
              <a:gd name="connsiteY105" fmla="*/ 2197903 h 6858000"/>
              <a:gd name="connsiteX106" fmla="*/ 808822 w 4376835"/>
              <a:gd name="connsiteY106" fmla="*/ 2134368 h 6858000"/>
              <a:gd name="connsiteX107" fmla="*/ 820138 w 4376835"/>
              <a:gd name="connsiteY107" fmla="*/ 2099989 h 6858000"/>
              <a:gd name="connsiteX108" fmla="*/ 847225 w 4376835"/>
              <a:gd name="connsiteY108" fmla="*/ 2003626 h 6858000"/>
              <a:gd name="connsiteX109" fmla="*/ 871446 w 4376835"/>
              <a:gd name="connsiteY109" fmla="*/ 1905232 h 6858000"/>
              <a:gd name="connsiteX110" fmla="*/ 866894 w 4376835"/>
              <a:gd name="connsiteY110" fmla="*/ 1846725 h 6858000"/>
              <a:gd name="connsiteX111" fmla="*/ 868241 w 4376835"/>
              <a:gd name="connsiteY111" fmla="*/ 1841071 h 6858000"/>
              <a:gd name="connsiteX112" fmla="*/ 875742 w 4376835"/>
              <a:gd name="connsiteY112" fmla="*/ 1828958 h 6858000"/>
              <a:gd name="connsiteX113" fmla="*/ 879192 w 4376835"/>
              <a:gd name="connsiteY113" fmla="*/ 1824953 h 6858000"/>
              <a:gd name="connsiteX114" fmla="*/ 882790 w 4376835"/>
              <a:gd name="connsiteY114" fmla="*/ 1817574 h 6858000"/>
              <a:gd name="connsiteX115" fmla="*/ 886658 w 4376835"/>
              <a:gd name="connsiteY115" fmla="*/ 1811329 h 6858000"/>
              <a:gd name="connsiteX116" fmla="*/ 908112 w 4376835"/>
              <a:gd name="connsiteY116" fmla="*/ 1782991 h 6858000"/>
              <a:gd name="connsiteX117" fmla="*/ 1021695 w 4376835"/>
              <a:gd name="connsiteY117" fmla="*/ 1753240 h 6858000"/>
              <a:gd name="connsiteX118" fmla="*/ 1109428 w 4376835"/>
              <a:gd name="connsiteY118" fmla="*/ 1570998 h 6858000"/>
              <a:gd name="connsiteX119" fmla="*/ 1250520 w 4376835"/>
              <a:gd name="connsiteY119" fmla="*/ 1425857 h 6858000"/>
              <a:gd name="connsiteX120" fmla="*/ 1397360 w 4376835"/>
              <a:gd name="connsiteY120" fmla="*/ 1313547 h 6858000"/>
              <a:gd name="connsiteX121" fmla="*/ 1496269 w 4376835"/>
              <a:gd name="connsiteY121" fmla="*/ 1094720 h 6858000"/>
              <a:gd name="connsiteX122" fmla="*/ 1516735 w 4376835"/>
              <a:gd name="connsiteY122" fmla="*/ 913489 h 6858000"/>
              <a:gd name="connsiteX123" fmla="*/ 1518279 w 4376835"/>
              <a:gd name="connsiteY123" fmla="*/ 802489 h 6858000"/>
              <a:gd name="connsiteX124" fmla="*/ 1589359 w 4376835"/>
              <a:gd name="connsiteY124" fmla="*/ 598702 h 6858000"/>
              <a:gd name="connsiteX125" fmla="*/ 1674468 w 4376835"/>
              <a:gd name="connsiteY125" fmla="*/ 380053 h 6858000"/>
              <a:gd name="connsiteX126" fmla="*/ 1713442 w 4376835"/>
              <a:gd name="connsiteY126" fmla="*/ 307108 h 6858000"/>
              <a:gd name="connsiteX127" fmla="*/ 1723372 w 4376835"/>
              <a:gd name="connsiteY127" fmla="*/ 277643 h 6858000"/>
              <a:gd name="connsiteX128" fmla="*/ 1740253 w 4376835"/>
              <a:gd name="connsiteY128" fmla="*/ 228503 h 6858000"/>
              <a:gd name="connsiteX129" fmla="*/ 1743263 w 4376835"/>
              <a:gd name="connsiteY129" fmla="*/ 182970 h 6858000"/>
              <a:gd name="connsiteX130" fmla="*/ 1761186 w 4376835"/>
              <a:gd name="connsiteY130" fmla="*/ 145367 h 6858000"/>
              <a:gd name="connsiteX131" fmla="*/ 1777775 w 4376835"/>
              <a:gd name="connsiteY131" fmla="*/ 148014 h 6858000"/>
              <a:gd name="connsiteX132" fmla="*/ 1792914 w 4376835"/>
              <a:gd name="connsiteY132" fmla="*/ 104094 h 6858000"/>
              <a:gd name="connsiteX133" fmla="*/ 1814516 w 4376835"/>
              <a:gd name="connsiteY133" fmla="*/ 36224 h 6858000"/>
              <a:gd name="connsiteX134" fmla="*/ 1821598 w 4376835"/>
              <a:gd name="connsiteY134" fmla="*/ 28008 h 6858000"/>
              <a:gd name="connsiteX135" fmla="*/ 1813947 w 4376835"/>
              <a:gd name="connsiteY135" fmla="*/ 11863 h 6858000"/>
              <a:gd name="connsiteX136" fmla="*/ 1814929 w 4376835"/>
              <a:gd name="connsiteY1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76835" h="6858000">
                <a:moveTo>
                  <a:pt x="1814929" y="0"/>
                </a:moveTo>
                <a:lnTo>
                  <a:pt x="4376835" y="0"/>
                </a:lnTo>
                <a:lnTo>
                  <a:pt x="4376835" y="6858000"/>
                </a:ln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cubicBezTo>
                  <a:pt x="444226" y="5585128"/>
                  <a:pt x="413383" y="5567997"/>
                  <a:pt x="434055" y="5473593"/>
                </a:cubicBezTo>
                <a:cubicBezTo>
                  <a:pt x="395274" y="5386145"/>
                  <a:pt x="472046" y="5302014"/>
                  <a:pt x="403759" y="5215514"/>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886658" y="1811329"/>
                </a:lnTo>
                <a:cubicBezTo>
                  <a:pt x="893642" y="1801193"/>
                  <a:pt x="900872" y="1791712"/>
                  <a:pt x="908112" y="1782991"/>
                </a:cubicBezTo>
                <a:cubicBezTo>
                  <a:pt x="901486" y="1764538"/>
                  <a:pt x="1045081" y="1767511"/>
                  <a:pt x="1021695" y="1753240"/>
                </a:cubicBezTo>
                <a:cubicBezTo>
                  <a:pt x="1050351" y="1710564"/>
                  <a:pt x="1079859" y="1626787"/>
                  <a:pt x="1109428" y="1570998"/>
                </a:cubicBezTo>
                <a:cubicBezTo>
                  <a:pt x="1095060" y="1528987"/>
                  <a:pt x="1220038" y="1416281"/>
                  <a:pt x="1250520" y="1425857"/>
                </a:cubicBezTo>
                <a:cubicBezTo>
                  <a:pt x="1270355" y="1392742"/>
                  <a:pt x="1375441" y="1360253"/>
                  <a:pt x="1397360" y="1313547"/>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74">
            <a:extLst>
              <a:ext uri="{FF2B5EF4-FFF2-40B4-BE49-F238E27FC236}">
                <a16:creationId xmlns:a16="http://schemas.microsoft.com/office/drawing/2014/main" id="{2E1ADA1B-8E03-4FC1-9FF5-9A0071A5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91" y="659630"/>
            <a:ext cx="3239494" cy="553459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8" name="Graphic 47" descr="Board Room">
            <a:extLst>
              <a:ext uri="{FF2B5EF4-FFF2-40B4-BE49-F238E27FC236}">
                <a16:creationId xmlns:a16="http://schemas.microsoft.com/office/drawing/2014/main" id="{E25B8D24-0EBE-695A-F90C-714CEFE6D0A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71653" y="3502811"/>
            <a:ext cx="2452373" cy="2452373"/>
          </a:xfrm>
          <a:prstGeom prst="rect">
            <a:avLst/>
          </a:prstGeom>
        </p:spPr>
      </p:pic>
      <p:sp>
        <p:nvSpPr>
          <p:cNvPr id="77"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196" y="6091709"/>
            <a:ext cx="11531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57" name="Θέση περιεχομένου 2">
            <a:extLst>
              <a:ext uri="{FF2B5EF4-FFF2-40B4-BE49-F238E27FC236}">
                <a16:creationId xmlns:a16="http://schemas.microsoft.com/office/drawing/2014/main" id="{570546E4-D66E-AED4-B083-D809BD2828FD}"/>
              </a:ext>
            </a:extLst>
          </p:cNvPr>
          <p:cNvGraphicFramePr>
            <a:graphicFrameLocks noGrp="1"/>
          </p:cNvGraphicFramePr>
          <p:nvPr>
            <p:ph idx="1"/>
            <p:extLst>
              <p:ext uri="{D42A27DB-BD31-4B8C-83A1-F6EECF244321}">
                <p14:modId xmlns:p14="http://schemas.microsoft.com/office/powerpoint/2010/main" val="4267052514"/>
              </p:ext>
            </p:extLst>
          </p:nvPr>
        </p:nvGraphicFramePr>
        <p:xfrm>
          <a:off x="172990" y="1357745"/>
          <a:ext cx="7931869" cy="516294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Εικόνα 19" descr="Εικόνα που περιέχει εξωτερικός χώρος/ύπαιθρος, σύννεφο, ουρανός, σκουπίδια&#10;&#10;Περιγραφή που δημιουργήθηκε αυτόματα">
            <a:extLst>
              <a:ext uri="{FF2B5EF4-FFF2-40B4-BE49-F238E27FC236}">
                <a16:creationId xmlns:a16="http://schemas.microsoft.com/office/drawing/2014/main" id="{B9679CEA-51E7-EE5F-8E29-8A8DB7FA3902}"/>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8284191" y="646356"/>
            <a:ext cx="3253685" cy="2169123"/>
          </a:xfrm>
          <a:prstGeom prst="rect">
            <a:avLst/>
          </a:prstGeom>
        </p:spPr>
      </p:pic>
    </p:spTree>
    <p:extLst>
      <p:ext uri="{BB962C8B-B14F-4D97-AF65-F5344CB8AC3E}">
        <p14:creationId xmlns:p14="http://schemas.microsoft.com/office/powerpoint/2010/main" val="4006442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9051770" cy="546100"/>
          </a:xfrm>
        </p:spPr>
        <p:txBody>
          <a:bodyPr>
            <a:noAutofit/>
          </a:bodyPr>
          <a:lstStyle/>
          <a:p>
            <a:pPr>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A2.2 Δραστηριότητα - Πείραμα: Τοξικές χημικές ουσίες στα τρόφιμά μας</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1047075" y="2623240"/>
            <a:ext cx="5387502" cy="1996885"/>
          </a:xfrm>
        </p:spPr>
        <p:txBody>
          <a:bodyPr>
            <a:normAutofit lnSpcReduction="10000"/>
          </a:bodyPr>
          <a:lstStyle/>
          <a:p>
            <a:pPr marL="0" indent="0">
              <a:lnSpc>
                <a:spcPct val="150000"/>
              </a:lnSpc>
              <a:buNone/>
            </a:pPr>
            <a:r>
              <a:rPr lang="el-GR" sz="1800" i="1" dirty="0">
                <a:effectLst/>
                <a:latin typeface="Open Sans" panose="020B0606030504020204" pitchFamily="34" charset="0"/>
                <a:ea typeface="Calibri" panose="020F0502020204030204" pitchFamily="34" charset="0"/>
              </a:rPr>
              <a:t>Στόχος αυτής της δραστηριότητας είναι να καταδείξει τη δυνατότητα </a:t>
            </a:r>
            <a:r>
              <a:rPr lang="el-GR" sz="1800" i="1" dirty="0">
                <a:latin typeface="Open Sans" panose="020B0606030504020204" pitchFamily="34" charset="0"/>
                <a:ea typeface="Calibri" panose="020F0502020204030204" pitchFamily="34" charset="0"/>
              </a:rPr>
              <a:t>διαρροής</a:t>
            </a:r>
            <a:r>
              <a:rPr lang="el-GR" sz="1800" i="1" dirty="0">
                <a:effectLst/>
                <a:latin typeface="Open Sans" panose="020B0606030504020204" pitchFamily="34" charset="0"/>
                <a:ea typeface="Calibri" panose="020F0502020204030204" pitchFamily="34" charset="0"/>
              </a:rPr>
              <a:t> τοξικών χημικών ουσιών από τα πλαστικά στα τρόφιμα και τα ποτά και να προωθήσει την ευαισθητοποίηση και τη δράση για τη μείωση της χρήσης πλαστικών.</a:t>
            </a:r>
            <a:endParaRPr lang="en-US" sz="1800"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4" name="Γραφικό 3" descr="Γράφημα και Σημείωση χαρτιού με μολύβια">
            <a:extLst>
              <a:ext uri="{FF2B5EF4-FFF2-40B4-BE49-F238E27FC236}">
                <a16:creationId xmlns:a16="http://schemas.microsoft.com/office/drawing/2014/main" id="{788FCC16-3114-E140-0EDC-ECA86BFF955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93377" y="701587"/>
            <a:ext cx="6858000" cy="6858000"/>
          </a:xfrm>
          <a:prstGeom prst="rect">
            <a:avLst/>
          </a:prstGeom>
        </p:spPr>
      </p:pic>
      <p:pic>
        <p:nvPicPr>
          <p:cNvPr id="6" name="Picture 10" descr="Κέντρο περίγραμμα">
            <a:extLst>
              <a:ext uri="{FF2B5EF4-FFF2-40B4-BE49-F238E27FC236}">
                <a16:creationId xmlns:a16="http://schemas.microsoft.com/office/drawing/2014/main" id="{4F6EAA4E-70D4-B846-60A6-9EF30D96D1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t="73" b="73"/>
          <a:stretch/>
        </p:blipFill>
        <p:spPr>
          <a:xfrm>
            <a:off x="401315" y="2623241"/>
            <a:ext cx="645760" cy="644818"/>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Tree>
    <p:extLst>
      <p:ext uri="{BB962C8B-B14F-4D97-AF65-F5344CB8AC3E}">
        <p14:creationId xmlns:p14="http://schemas.microsoft.com/office/powerpoint/2010/main" val="13262432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8" name="Rectangle 47">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1" name="Picture 10" descr="Ψαλίδι, πένα και εργαλείο επισήμανσης">
            <a:extLst>
              <a:ext uri="{FF2B5EF4-FFF2-40B4-BE49-F238E27FC236}">
                <a16:creationId xmlns:a16="http://schemas.microsoft.com/office/drawing/2014/main" id="{C8978429-F7DC-3839-CA7F-4456C48A6DA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73" b="73"/>
          <a:stretch/>
        </p:blipFill>
        <p:spPr>
          <a:xfrm>
            <a:off x="8894888" y="4070034"/>
            <a:ext cx="2920117" cy="2915860"/>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50"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5"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0" name="Picture 10" descr="Δύο αλλά της χυμός">
            <a:extLst>
              <a:ext uri="{FF2B5EF4-FFF2-40B4-BE49-F238E27FC236}">
                <a16:creationId xmlns:a16="http://schemas.microsoft.com/office/drawing/2014/main" id="{C1EC89E3-EB14-0BC3-014F-63924425921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73" b="73"/>
          <a:stretch/>
        </p:blipFill>
        <p:spPr>
          <a:xfrm>
            <a:off x="7527495" y="1842610"/>
            <a:ext cx="2177307" cy="2174133"/>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p:spPr>
      </p:pic>
      <p:sp>
        <p:nvSpPr>
          <p:cNvPr id="18" name="Τίτλος 1">
            <a:extLst>
              <a:ext uri="{FF2B5EF4-FFF2-40B4-BE49-F238E27FC236}">
                <a16:creationId xmlns:a16="http://schemas.microsoft.com/office/drawing/2014/main" id="{F4A30162-F22F-503D-B8EA-C74A1A04B075}"/>
              </a:ext>
            </a:extLst>
          </p:cNvPr>
          <p:cNvSpPr>
            <a:spLocks noGrp="1"/>
          </p:cNvSpPr>
          <p:nvPr>
            <p:ph type="title"/>
          </p:nvPr>
        </p:nvSpPr>
        <p:spPr>
          <a:xfrm>
            <a:off x="1069362" y="729702"/>
            <a:ext cx="9051770" cy="546100"/>
          </a:xfrm>
        </p:spPr>
        <p:txBody>
          <a:bodyPr>
            <a:normAutofit fontScale="90000"/>
          </a:bodyPr>
          <a:lstStyle/>
          <a:p>
            <a:pPr>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A2.2 Δραστηριότητα - Πείραμα: Τοξικές χημικές ουσίες στα τρόφιμά μας</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9" name="Θέση περιεχομένου 4">
            <a:extLst>
              <a:ext uri="{FF2B5EF4-FFF2-40B4-BE49-F238E27FC236}">
                <a16:creationId xmlns:a16="http://schemas.microsoft.com/office/drawing/2014/main" id="{50A8CC21-3C0F-F75C-A81A-07B2960E0583}"/>
              </a:ext>
            </a:extLst>
          </p:cNvPr>
          <p:cNvGraphicFramePr>
            <a:graphicFrameLocks/>
          </p:cNvGraphicFramePr>
          <p:nvPr>
            <p:extLst>
              <p:ext uri="{D42A27DB-BD31-4B8C-83A1-F6EECF244321}">
                <p14:modId xmlns:p14="http://schemas.microsoft.com/office/powerpoint/2010/main" val="121024139"/>
              </p:ext>
            </p:extLst>
          </p:nvPr>
        </p:nvGraphicFramePr>
        <p:xfrm>
          <a:off x="783468" y="1246715"/>
          <a:ext cx="7242931" cy="540808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5339680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5F44963-F78F-4F17-86B4-4EAA3536BD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42549" y="657667"/>
            <a:ext cx="6587518" cy="518039"/>
          </a:xfrm>
        </p:spPr>
        <p:txBody>
          <a:bodyPr>
            <a:normAutofit/>
          </a:bodyPr>
          <a:lstStyle/>
          <a:p>
            <a:r>
              <a:rPr lang="el-GR" sz="28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Οδηγίες βήμα-προς-βήμα</a:t>
            </a:r>
          </a:p>
        </p:txBody>
      </p:sp>
      <p:sp>
        <p:nvSpPr>
          <p:cNvPr id="73" name="Freeform: Shape 72">
            <a:extLst>
              <a:ext uri="{FF2B5EF4-FFF2-40B4-BE49-F238E27FC236}">
                <a16:creationId xmlns:a16="http://schemas.microsoft.com/office/drawing/2014/main" id="{22BCA4C2-A213-404E-B14B-DA9A32CE55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04518" y="0"/>
            <a:ext cx="3687482" cy="6858000"/>
          </a:xfrm>
          <a:custGeom>
            <a:avLst/>
            <a:gdLst>
              <a:gd name="connsiteX0" fmla="*/ 1814929 w 4376835"/>
              <a:gd name="connsiteY0" fmla="*/ 0 h 6858000"/>
              <a:gd name="connsiteX1" fmla="*/ 4376835 w 4376835"/>
              <a:gd name="connsiteY1" fmla="*/ 0 h 6858000"/>
              <a:gd name="connsiteX2" fmla="*/ 4376835 w 4376835"/>
              <a:gd name="connsiteY2" fmla="*/ 6858000 h 6858000"/>
              <a:gd name="connsiteX3" fmla="*/ 0 w 4376835"/>
              <a:gd name="connsiteY3" fmla="*/ 6858000 h 6858000"/>
              <a:gd name="connsiteX4" fmla="*/ 2310 w 4376835"/>
              <a:gd name="connsiteY4" fmla="*/ 6853652 h 6858000"/>
              <a:gd name="connsiteX5" fmla="*/ 91006 w 4376835"/>
              <a:gd name="connsiteY5" fmla="*/ 6620968 h 6858000"/>
              <a:gd name="connsiteX6" fmla="*/ 81892 w 4376835"/>
              <a:gd name="connsiteY6" fmla="*/ 6435659 h 6858000"/>
              <a:gd name="connsiteX7" fmla="*/ 80998 w 4376835"/>
              <a:gd name="connsiteY7" fmla="*/ 6414855 h 6858000"/>
              <a:gd name="connsiteX8" fmla="*/ 75836 w 4376835"/>
              <a:gd name="connsiteY8" fmla="*/ 6409671 h 6858000"/>
              <a:gd name="connsiteX9" fmla="*/ 77989 w 4376835"/>
              <a:gd name="connsiteY9" fmla="*/ 6396556 h 6858000"/>
              <a:gd name="connsiteX10" fmla="*/ 77374 w 4376835"/>
              <a:gd name="connsiteY10" fmla="*/ 6392981 h 6858000"/>
              <a:gd name="connsiteX11" fmla="*/ 75036 w 4376835"/>
              <a:gd name="connsiteY11" fmla="*/ 6372572 h 6858000"/>
              <a:gd name="connsiteX12" fmla="*/ 99554 w 4376835"/>
              <a:gd name="connsiteY12" fmla="*/ 6331118 h 6858000"/>
              <a:gd name="connsiteX13" fmla="*/ 105442 w 4376835"/>
              <a:gd name="connsiteY13" fmla="*/ 6278374 h 6858000"/>
              <a:gd name="connsiteX14" fmla="*/ 172914 w 4376835"/>
              <a:gd name="connsiteY14" fmla="*/ 6144628 h 6858000"/>
              <a:gd name="connsiteX15" fmla="*/ 264181 w 4376835"/>
              <a:gd name="connsiteY15" fmla="*/ 5952072 h 6858000"/>
              <a:gd name="connsiteX16" fmla="*/ 423554 w 4376835"/>
              <a:gd name="connsiteY16" fmla="*/ 5679532 h 6858000"/>
              <a:gd name="connsiteX17" fmla="*/ 434055 w 4376835"/>
              <a:gd name="connsiteY17" fmla="*/ 5473593 h 6858000"/>
              <a:gd name="connsiteX18" fmla="*/ 403759 w 4376835"/>
              <a:gd name="connsiteY18" fmla="*/ 5215514 h 6858000"/>
              <a:gd name="connsiteX19" fmla="*/ 367284 w 4376835"/>
              <a:gd name="connsiteY19" fmla="*/ 5066430 h 6858000"/>
              <a:gd name="connsiteX20" fmla="*/ 317365 w 4376835"/>
              <a:gd name="connsiteY20" fmla="*/ 5016642 h 6858000"/>
              <a:gd name="connsiteX21" fmla="*/ 317834 w 4376835"/>
              <a:gd name="connsiteY21" fmla="*/ 5008528 h 6858000"/>
              <a:gd name="connsiteX22" fmla="*/ 317591 w 4376835"/>
              <a:gd name="connsiteY22" fmla="*/ 5008366 h 6858000"/>
              <a:gd name="connsiteX23" fmla="*/ 318532 w 4376835"/>
              <a:gd name="connsiteY23" fmla="*/ 5000689 h 6858000"/>
              <a:gd name="connsiteX24" fmla="*/ 326373 w 4376835"/>
              <a:gd name="connsiteY24" fmla="*/ 4962649 h 6858000"/>
              <a:gd name="connsiteX25" fmla="*/ 304517 w 4376835"/>
              <a:gd name="connsiteY25" fmla="*/ 4845612 h 6858000"/>
              <a:gd name="connsiteX26" fmla="*/ 312138 w 4376835"/>
              <a:gd name="connsiteY26" fmla="*/ 4821435 h 6858000"/>
              <a:gd name="connsiteX27" fmla="*/ 314669 w 4376835"/>
              <a:gd name="connsiteY27" fmla="*/ 4809154 h 6858000"/>
              <a:gd name="connsiteX28" fmla="*/ 318283 w 4376835"/>
              <a:gd name="connsiteY28" fmla="*/ 4805250 h 6858000"/>
              <a:gd name="connsiteX29" fmla="*/ 320547 w 4376835"/>
              <a:gd name="connsiteY29" fmla="*/ 4787345 h 6858000"/>
              <a:gd name="connsiteX30" fmla="*/ 319715 w 4376835"/>
              <a:gd name="connsiteY30" fmla="*/ 4785453 h 6858000"/>
              <a:gd name="connsiteX31" fmla="*/ 325649 w 4376835"/>
              <a:gd name="connsiteY31" fmla="*/ 4770073 h 6858000"/>
              <a:gd name="connsiteX32" fmla="*/ 335542 w 4376835"/>
              <a:gd name="connsiteY32" fmla="*/ 4756450 h 6858000"/>
              <a:gd name="connsiteX33" fmla="*/ 339391 w 4376835"/>
              <a:gd name="connsiteY33" fmla="*/ 4606479 h 6858000"/>
              <a:gd name="connsiteX34" fmla="*/ 385485 w 4376835"/>
              <a:gd name="connsiteY34" fmla="*/ 4470620 h 6858000"/>
              <a:gd name="connsiteX35" fmla="*/ 386474 w 4376835"/>
              <a:gd name="connsiteY35" fmla="*/ 4389388 h 6858000"/>
              <a:gd name="connsiteX36" fmla="*/ 365661 w 4376835"/>
              <a:gd name="connsiteY36" fmla="*/ 4365498 h 6858000"/>
              <a:gd name="connsiteX37" fmla="*/ 389339 w 4376835"/>
              <a:gd name="connsiteY37" fmla="*/ 4160513 h 6858000"/>
              <a:gd name="connsiteX38" fmla="*/ 385403 w 4376835"/>
              <a:gd name="connsiteY38" fmla="*/ 4109650 h 6858000"/>
              <a:gd name="connsiteX39" fmla="*/ 402327 w 4376835"/>
              <a:gd name="connsiteY39" fmla="*/ 4061824 h 6858000"/>
              <a:gd name="connsiteX40" fmla="*/ 396156 w 4376835"/>
              <a:gd name="connsiteY40" fmla="*/ 4043965 h 6858000"/>
              <a:gd name="connsiteX41" fmla="*/ 394868 w 4376835"/>
              <a:gd name="connsiteY41" fmla="*/ 4040920 h 6858000"/>
              <a:gd name="connsiteX42" fmla="*/ 394584 w 4376835"/>
              <a:gd name="connsiteY42" fmla="*/ 4028000 h 6858000"/>
              <a:gd name="connsiteX43" fmla="*/ 388418 w 4376835"/>
              <a:gd name="connsiteY43" fmla="*/ 4025270 h 6858000"/>
              <a:gd name="connsiteX44" fmla="*/ 383628 w 4376835"/>
              <a:gd name="connsiteY44" fmla="*/ 4006478 h 6858000"/>
              <a:gd name="connsiteX45" fmla="*/ 384802 w 4376835"/>
              <a:gd name="connsiteY45" fmla="*/ 3982442 h 6858000"/>
              <a:gd name="connsiteX46" fmla="*/ 397167 w 4376835"/>
              <a:gd name="connsiteY46" fmla="*/ 3867331 h 6858000"/>
              <a:gd name="connsiteX47" fmla="*/ 400691 w 4376835"/>
              <a:gd name="connsiteY47" fmla="*/ 3798966 h 6858000"/>
              <a:gd name="connsiteX48" fmla="*/ 395946 w 4376835"/>
              <a:gd name="connsiteY48" fmla="*/ 3773791 h 6858000"/>
              <a:gd name="connsiteX49" fmla="*/ 393410 w 4376835"/>
              <a:gd name="connsiteY49" fmla="*/ 3738098 h 6858000"/>
              <a:gd name="connsiteX50" fmla="*/ 384223 w 4376835"/>
              <a:gd name="connsiteY50" fmla="*/ 3675719 h 6858000"/>
              <a:gd name="connsiteX51" fmla="*/ 386290 w 4376835"/>
              <a:gd name="connsiteY51" fmla="*/ 3642763 h 6858000"/>
              <a:gd name="connsiteX52" fmla="*/ 382514 w 4376835"/>
              <a:gd name="connsiteY52" fmla="*/ 3624093 h 6858000"/>
              <a:gd name="connsiteX53" fmla="*/ 383976 w 4376835"/>
              <a:gd name="connsiteY53" fmla="*/ 3616602 h 6858000"/>
              <a:gd name="connsiteX54" fmla="*/ 385517 w 4376835"/>
              <a:gd name="connsiteY54" fmla="*/ 3591527 h 6858000"/>
              <a:gd name="connsiteX55" fmla="*/ 387146 w 4376835"/>
              <a:gd name="connsiteY55" fmla="*/ 3577241 h 6858000"/>
              <a:gd name="connsiteX56" fmla="*/ 388068 w 4376835"/>
              <a:gd name="connsiteY56" fmla="*/ 3571585 h 6858000"/>
              <a:gd name="connsiteX57" fmla="*/ 395496 w 4376835"/>
              <a:gd name="connsiteY57" fmla="*/ 3559720 h 6858000"/>
              <a:gd name="connsiteX58" fmla="*/ 394985 w 4376835"/>
              <a:gd name="connsiteY58" fmla="*/ 3543047 h 6858000"/>
              <a:gd name="connsiteX59" fmla="*/ 403028 w 4376835"/>
              <a:gd name="connsiteY59" fmla="*/ 3525651 h 6858000"/>
              <a:gd name="connsiteX60" fmla="*/ 398728 w 4376835"/>
              <a:gd name="connsiteY60" fmla="*/ 3520715 h 6858000"/>
              <a:gd name="connsiteX61" fmla="*/ 395530 w 4376835"/>
              <a:gd name="connsiteY61" fmla="*/ 3505412 h 6858000"/>
              <a:gd name="connsiteX62" fmla="*/ 402719 w 4376835"/>
              <a:gd name="connsiteY62" fmla="*/ 3493445 h 6858000"/>
              <a:gd name="connsiteX63" fmla="*/ 409328 w 4376835"/>
              <a:gd name="connsiteY63" fmla="*/ 3467406 h 6858000"/>
              <a:gd name="connsiteX64" fmla="*/ 409292 w 4376835"/>
              <a:gd name="connsiteY64" fmla="*/ 3460033 h 6858000"/>
              <a:gd name="connsiteX65" fmla="*/ 419755 w 4376835"/>
              <a:gd name="connsiteY65" fmla="*/ 3435495 h 6858000"/>
              <a:gd name="connsiteX66" fmla="*/ 430771 w 4376835"/>
              <a:gd name="connsiteY66" fmla="*/ 3395884 h 6858000"/>
              <a:gd name="connsiteX67" fmla="*/ 439140 w 4376835"/>
              <a:gd name="connsiteY67" fmla="*/ 3350083 h 6858000"/>
              <a:gd name="connsiteX68" fmla="*/ 446544 w 4376835"/>
              <a:gd name="connsiteY68" fmla="*/ 3337690 h 6858000"/>
              <a:gd name="connsiteX69" fmla="*/ 470731 w 4376835"/>
              <a:gd name="connsiteY69" fmla="*/ 3254519 h 6858000"/>
              <a:gd name="connsiteX70" fmla="*/ 477713 w 4376835"/>
              <a:gd name="connsiteY70" fmla="*/ 3231166 h 6858000"/>
              <a:gd name="connsiteX71" fmla="*/ 478087 w 4376835"/>
              <a:gd name="connsiteY71" fmla="*/ 3210262 h 6858000"/>
              <a:gd name="connsiteX72" fmla="*/ 473269 w 4376835"/>
              <a:gd name="connsiteY72" fmla="*/ 3204689 h 6858000"/>
              <a:gd name="connsiteX73" fmla="*/ 476207 w 4376835"/>
              <a:gd name="connsiteY73" fmla="*/ 3191713 h 6858000"/>
              <a:gd name="connsiteX74" fmla="*/ 475813 w 4376835"/>
              <a:gd name="connsiteY74" fmla="*/ 3188085 h 6858000"/>
              <a:gd name="connsiteX75" fmla="*/ 474728 w 4376835"/>
              <a:gd name="connsiteY75" fmla="*/ 3167471 h 6858000"/>
              <a:gd name="connsiteX76" fmla="*/ 501612 w 4376835"/>
              <a:gd name="connsiteY76" fmla="*/ 3127774 h 6858000"/>
              <a:gd name="connsiteX77" fmla="*/ 510667 w 4376835"/>
              <a:gd name="connsiteY77" fmla="*/ 3075380 h 6858000"/>
              <a:gd name="connsiteX78" fmla="*/ 582379 w 4376835"/>
              <a:gd name="connsiteY78" fmla="*/ 2882573 h 6858000"/>
              <a:gd name="connsiteX79" fmla="*/ 569744 w 4376835"/>
              <a:gd name="connsiteY79" fmla="*/ 2849169 h 6858000"/>
              <a:gd name="connsiteX80" fmla="*/ 590685 w 4376835"/>
              <a:gd name="connsiteY80" fmla="*/ 2768869 h 6858000"/>
              <a:gd name="connsiteX81" fmla="*/ 665292 w 4376835"/>
              <a:gd name="connsiteY81" fmla="*/ 2655182 h 6858000"/>
              <a:gd name="connsiteX82" fmla="*/ 705757 w 4376835"/>
              <a:gd name="connsiteY82" fmla="*/ 2507872 h 6858000"/>
              <a:gd name="connsiteX83" fmla="*/ 717932 w 4376835"/>
              <a:gd name="connsiteY83" fmla="*/ 2498916 h 6858000"/>
              <a:gd name="connsiteX84" fmla="*/ 727017 w 4376835"/>
              <a:gd name="connsiteY84" fmla="*/ 2486382 h 6858000"/>
              <a:gd name="connsiteX85" fmla="*/ 726741 w 4376835"/>
              <a:gd name="connsiteY85" fmla="*/ 2484113 h 6858000"/>
              <a:gd name="connsiteX86" fmla="*/ 733179 w 4376835"/>
              <a:gd name="connsiteY86" fmla="*/ 2467361 h 6858000"/>
              <a:gd name="connsiteX87" fmla="*/ 737364 w 4376835"/>
              <a:gd name="connsiteY87" fmla="*/ 2465156 h 6858000"/>
              <a:gd name="connsiteX88" fmla="*/ 742650 w 4376835"/>
              <a:gd name="connsiteY88" fmla="*/ 2454122 h 6858000"/>
              <a:gd name="connsiteX89" fmla="*/ 755408 w 4376835"/>
              <a:gd name="connsiteY89" fmla="*/ 2433619 h 6858000"/>
              <a:gd name="connsiteX90" fmla="*/ 755598 w 4376835"/>
              <a:gd name="connsiteY90" fmla="*/ 2428626 h 6858000"/>
              <a:gd name="connsiteX91" fmla="*/ 771418 w 4376835"/>
              <a:gd name="connsiteY91" fmla="*/ 2395899 h 6858000"/>
              <a:gd name="connsiteX92" fmla="*/ 770593 w 4376835"/>
              <a:gd name="connsiteY92" fmla="*/ 2394897 h 6858000"/>
              <a:gd name="connsiteX93" fmla="*/ 770497 w 4376835"/>
              <a:gd name="connsiteY93" fmla="*/ 2383267 h 6858000"/>
              <a:gd name="connsiteX94" fmla="*/ 772693 w 4376835"/>
              <a:gd name="connsiteY94" fmla="*/ 2362296 h 6858000"/>
              <a:gd name="connsiteX95" fmla="*/ 764846 w 4376835"/>
              <a:gd name="connsiteY95" fmla="*/ 2307129 h 6858000"/>
              <a:gd name="connsiteX96" fmla="*/ 781226 w 4376835"/>
              <a:gd name="connsiteY96" fmla="*/ 2272947 h 6858000"/>
              <a:gd name="connsiteX97" fmla="*/ 783960 w 4376835"/>
              <a:gd name="connsiteY97" fmla="*/ 2265753 h 6858000"/>
              <a:gd name="connsiteX98" fmla="*/ 783783 w 4376835"/>
              <a:gd name="connsiteY98" fmla="*/ 2265478 h 6858000"/>
              <a:gd name="connsiteX99" fmla="*/ 786206 w 4376835"/>
              <a:gd name="connsiteY99" fmla="*/ 2257630 h 6858000"/>
              <a:gd name="connsiteX100" fmla="*/ 788946 w 4376835"/>
              <a:gd name="connsiteY100" fmla="*/ 2252635 h 6858000"/>
              <a:gd name="connsiteX101" fmla="*/ 794250 w 4376835"/>
              <a:gd name="connsiteY101" fmla="*/ 2238675 h 6858000"/>
              <a:gd name="connsiteX102" fmla="*/ 794536 w 4376835"/>
              <a:gd name="connsiteY102" fmla="*/ 2233003 h 6858000"/>
              <a:gd name="connsiteX103" fmla="*/ 792429 w 4376835"/>
              <a:gd name="connsiteY103" fmla="*/ 2229498 h 6858000"/>
              <a:gd name="connsiteX104" fmla="*/ 793227 w 4376835"/>
              <a:gd name="connsiteY104" fmla="*/ 2228401 h 6858000"/>
              <a:gd name="connsiteX105" fmla="*/ 795299 w 4376835"/>
              <a:gd name="connsiteY105" fmla="*/ 2197903 h 6858000"/>
              <a:gd name="connsiteX106" fmla="*/ 808822 w 4376835"/>
              <a:gd name="connsiteY106" fmla="*/ 2134368 h 6858000"/>
              <a:gd name="connsiteX107" fmla="*/ 820138 w 4376835"/>
              <a:gd name="connsiteY107" fmla="*/ 2099989 h 6858000"/>
              <a:gd name="connsiteX108" fmla="*/ 847225 w 4376835"/>
              <a:gd name="connsiteY108" fmla="*/ 2003626 h 6858000"/>
              <a:gd name="connsiteX109" fmla="*/ 871446 w 4376835"/>
              <a:gd name="connsiteY109" fmla="*/ 1905232 h 6858000"/>
              <a:gd name="connsiteX110" fmla="*/ 866894 w 4376835"/>
              <a:gd name="connsiteY110" fmla="*/ 1846725 h 6858000"/>
              <a:gd name="connsiteX111" fmla="*/ 868241 w 4376835"/>
              <a:gd name="connsiteY111" fmla="*/ 1841071 h 6858000"/>
              <a:gd name="connsiteX112" fmla="*/ 875742 w 4376835"/>
              <a:gd name="connsiteY112" fmla="*/ 1828958 h 6858000"/>
              <a:gd name="connsiteX113" fmla="*/ 879192 w 4376835"/>
              <a:gd name="connsiteY113" fmla="*/ 1824953 h 6858000"/>
              <a:gd name="connsiteX114" fmla="*/ 882790 w 4376835"/>
              <a:gd name="connsiteY114" fmla="*/ 1817574 h 6858000"/>
              <a:gd name="connsiteX115" fmla="*/ 886658 w 4376835"/>
              <a:gd name="connsiteY115" fmla="*/ 1811329 h 6858000"/>
              <a:gd name="connsiteX116" fmla="*/ 908112 w 4376835"/>
              <a:gd name="connsiteY116" fmla="*/ 1782991 h 6858000"/>
              <a:gd name="connsiteX117" fmla="*/ 1021695 w 4376835"/>
              <a:gd name="connsiteY117" fmla="*/ 1753240 h 6858000"/>
              <a:gd name="connsiteX118" fmla="*/ 1109428 w 4376835"/>
              <a:gd name="connsiteY118" fmla="*/ 1570998 h 6858000"/>
              <a:gd name="connsiteX119" fmla="*/ 1250520 w 4376835"/>
              <a:gd name="connsiteY119" fmla="*/ 1425857 h 6858000"/>
              <a:gd name="connsiteX120" fmla="*/ 1397360 w 4376835"/>
              <a:gd name="connsiteY120" fmla="*/ 1313547 h 6858000"/>
              <a:gd name="connsiteX121" fmla="*/ 1496269 w 4376835"/>
              <a:gd name="connsiteY121" fmla="*/ 1094720 h 6858000"/>
              <a:gd name="connsiteX122" fmla="*/ 1516735 w 4376835"/>
              <a:gd name="connsiteY122" fmla="*/ 913489 h 6858000"/>
              <a:gd name="connsiteX123" fmla="*/ 1518279 w 4376835"/>
              <a:gd name="connsiteY123" fmla="*/ 802489 h 6858000"/>
              <a:gd name="connsiteX124" fmla="*/ 1589359 w 4376835"/>
              <a:gd name="connsiteY124" fmla="*/ 598702 h 6858000"/>
              <a:gd name="connsiteX125" fmla="*/ 1674468 w 4376835"/>
              <a:gd name="connsiteY125" fmla="*/ 380053 h 6858000"/>
              <a:gd name="connsiteX126" fmla="*/ 1713442 w 4376835"/>
              <a:gd name="connsiteY126" fmla="*/ 307108 h 6858000"/>
              <a:gd name="connsiteX127" fmla="*/ 1723372 w 4376835"/>
              <a:gd name="connsiteY127" fmla="*/ 277643 h 6858000"/>
              <a:gd name="connsiteX128" fmla="*/ 1740253 w 4376835"/>
              <a:gd name="connsiteY128" fmla="*/ 228503 h 6858000"/>
              <a:gd name="connsiteX129" fmla="*/ 1743263 w 4376835"/>
              <a:gd name="connsiteY129" fmla="*/ 182970 h 6858000"/>
              <a:gd name="connsiteX130" fmla="*/ 1761186 w 4376835"/>
              <a:gd name="connsiteY130" fmla="*/ 145367 h 6858000"/>
              <a:gd name="connsiteX131" fmla="*/ 1777775 w 4376835"/>
              <a:gd name="connsiteY131" fmla="*/ 148014 h 6858000"/>
              <a:gd name="connsiteX132" fmla="*/ 1792914 w 4376835"/>
              <a:gd name="connsiteY132" fmla="*/ 104094 h 6858000"/>
              <a:gd name="connsiteX133" fmla="*/ 1814516 w 4376835"/>
              <a:gd name="connsiteY133" fmla="*/ 36224 h 6858000"/>
              <a:gd name="connsiteX134" fmla="*/ 1821598 w 4376835"/>
              <a:gd name="connsiteY134" fmla="*/ 28008 h 6858000"/>
              <a:gd name="connsiteX135" fmla="*/ 1813947 w 4376835"/>
              <a:gd name="connsiteY135" fmla="*/ 11863 h 6858000"/>
              <a:gd name="connsiteX136" fmla="*/ 1814929 w 4376835"/>
              <a:gd name="connsiteY13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4376835" h="6858000">
                <a:moveTo>
                  <a:pt x="1814929" y="0"/>
                </a:moveTo>
                <a:lnTo>
                  <a:pt x="4376835" y="0"/>
                </a:lnTo>
                <a:lnTo>
                  <a:pt x="4376835" y="6858000"/>
                </a:lnTo>
                <a:lnTo>
                  <a:pt x="0" y="6858000"/>
                </a:lnTo>
                <a:lnTo>
                  <a:pt x="2310" y="6853652"/>
                </a:lnTo>
                <a:cubicBezTo>
                  <a:pt x="29810" y="6805010"/>
                  <a:pt x="56276" y="6770828"/>
                  <a:pt x="91006" y="6620968"/>
                </a:cubicBezTo>
                <a:cubicBezTo>
                  <a:pt x="94381" y="6612671"/>
                  <a:pt x="81335" y="6443221"/>
                  <a:pt x="81892" y="6435659"/>
                </a:cubicBezTo>
                <a:lnTo>
                  <a:pt x="80998" y="6414855"/>
                </a:lnTo>
                <a:lnTo>
                  <a:pt x="75836" y="6409671"/>
                </a:lnTo>
                <a:lnTo>
                  <a:pt x="77989" y="6396556"/>
                </a:lnTo>
                <a:lnTo>
                  <a:pt x="77374" y="6392981"/>
                </a:lnTo>
                <a:cubicBezTo>
                  <a:pt x="76172" y="6386157"/>
                  <a:pt x="75177" y="6379394"/>
                  <a:pt x="75036" y="6372572"/>
                </a:cubicBezTo>
                <a:cubicBezTo>
                  <a:pt x="102194" y="6377497"/>
                  <a:pt x="78306" y="6315359"/>
                  <a:pt x="99554" y="6331118"/>
                </a:cubicBezTo>
                <a:cubicBezTo>
                  <a:pt x="103496" y="6294492"/>
                  <a:pt x="122687" y="6319101"/>
                  <a:pt x="105442" y="6278374"/>
                </a:cubicBezTo>
                <a:cubicBezTo>
                  <a:pt x="113996" y="6231380"/>
                  <a:pt x="151354" y="6216149"/>
                  <a:pt x="172914" y="6144628"/>
                </a:cubicBezTo>
                <a:cubicBezTo>
                  <a:pt x="184454" y="6105934"/>
                  <a:pt x="219188" y="6021085"/>
                  <a:pt x="264181" y="5952072"/>
                </a:cubicBezTo>
                <a:cubicBezTo>
                  <a:pt x="320644" y="5872108"/>
                  <a:pt x="367070" y="5761141"/>
                  <a:pt x="423554" y="5679532"/>
                </a:cubicBezTo>
                <a:cubicBezTo>
                  <a:pt x="444226" y="5585128"/>
                  <a:pt x="413383" y="5567997"/>
                  <a:pt x="434055" y="5473593"/>
                </a:cubicBezTo>
                <a:cubicBezTo>
                  <a:pt x="395274" y="5386145"/>
                  <a:pt x="472046" y="5302014"/>
                  <a:pt x="403759" y="5215514"/>
                </a:cubicBezTo>
                <a:lnTo>
                  <a:pt x="367284" y="5066430"/>
                </a:lnTo>
                <a:lnTo>
                  <a:pt x="317365" y="5016642"/>
                </a:lnTo>
                <a:cubicBezTo>
                  <a:pt x="318092" y="5012746"/>
                  <a:pt x="318190" y="5010215"/>
                  <a:pt x="317834" y="5008528"/>
                </a:cubicBezTo>
                <a:lnTo>
                  <a:pt x="317591" y="5008366"/>
                </a:lnTo>
                <a:lnTo>
                  <a:pt x="318532" y="5000689"/>
                </a:lnTo>
                <a:cubicBezTo>
                  <a:pt x="320705" y="4987649"/>
                  <a:pt x="323377" y="4974877"/>
                  <a:pt x="326373" y="4962649"/>
                </a:cubicBezTo>
                <a:lnTo>
                  <a:pt x="304517" y="4845612"/>
                </a:lnTo>
                <a:lnTo>
                  <a:pt x="312138" y="4821435"/>
                </a:lnTo>
                <a:lnTo>
                  <a:pt x="314669" y="4809154"/>
                </a:lnTo>
                <a:lnTo>
                  <a:pt x="318283" y="4805250"/>
                </a:lnTo>
                <a:cubicBezTo>
                  <a:pt x="320578" y="4801275"/>
                  <a:pt x="321790" y="4795888"/>
                  <a:pt x="320547" y="4787345"/>
                </a:cubicBezTo>
                <a:lnTo>
                  <a:pt x="319715" y="4785453"/>
                </a:lnTo>
                <a:lnTo>
                  <a:pt x="325649" y="4770073"/>
                </a:lnTo>
                <a:cubicBezTo>
                  <a:pt x="328268" y="4765017"/>
                  <a:pt x="331488" y="4760402"/>
                  <a:pt x="335542" y="4756450"/>
                </a:cubicBezTo>
                <a:cubicBezTo>
                  <a:pt x="318003" y="4709762"/>
                  <a:pt x="339666" y="4659972"/>
                  <a:pt x="339391" y="4606479"/>
                </a:cubicBezTo>
                <a:cubicBezTo>
                  <a:pt x="308820" y="4587919"/>
                  <a:pt x="353653" y="4488685"/>
                  <a:pt x="385485" y="4470620"/>
                </a:cubicBezTo>
                <a:cubicBezTo>
                  <a:pt x="349272" y="4475654"/>
                  <a:pt x="434439" y="4343750"/>
                  <a:pt x="386474" y="4389388"/>
                </a:cubicBezTo>
                <a:cubicBezTo>
                  <a:pt x="390773" y="4370356"/>
                  <a:pt x="377813" y="4353317"/>
                  <a:pt x="365661" y="4365498"/>
                </a:cubicBezTo>
                <a:cubicBezTo>
                  <a:pt x="393730" y="4305427"/>
                  <a:pt x="374276" y="4225895"/>
                  <a:pt x="389339" y="4160513"/>
                </a:cubicBezTo>
                <a:cubicBezTo>
                  <a:pt x="364366" y="4129844"/>
                  <a:pt x="388282" y="4144911"/>
                  <a:pt x="385403" y="4109650"/>
                </a:cubicBezTo>
                <a:cubicBezTo>
                  <a:pt x="409735" y="4115762"/>
                  <a:pt x="374071" y="4068016"/>
                  <a:pt x="402327" y="4061824"/>
                </a:cubicBezTo>
                <a:cubicBezTo>
                  <a:pt x="400908" y="4055602"/>
                  <a:pt x="398642" y="4049772"/>
                  <a:pt x="396156" y="4043965"/>
                </a:cubicBezTo>
                <a:lnTo>
                  <a:pt x="394868" y="4040920"/>
                </a:lnTo>
                <a:cubicBezTo>
                  <a:pt x="394773" y="4036613"/>
                  <a:pt x="394679" y="4032307"/>
                  <a:pt x="394584" y="4028000"/>
                </a:cubicBezTo>
                <a:lnTo>
                  <a:pt x="388418" y="4025270"/>
                </a:lnTo>
                <a:lnTo>
                  <a:pt x="383628" y="4006478"/>
                </a:lnTo>
                <a:cubicBezTo>
                  <a:pt x="382774" y="3999299"/>
                  <a:pt x="382957" y="3991408"/>
                  <a:pt x="384802" y="3982442"/>
                </a:cubicBezTo>
                <a:cubicBezTo>
                  <a:pt x="401416" y="3951445"/>
                  <a:pt x="375209" y="3905701"/>
                  <a:pt x="397167" y="3867331"/>
                </a:cubicBezTo>
                <a:cubicBezTo>
                  <a:pt x="403057" y="3853072"/>
                  <a:pt x="407915" y="3808030"/>
                  <a:pt x="400691" y="3798966"/>
                </a:cubicBezTo>
                <a:cubicBezTo>
                  <a:pt x="400026" y="3789462"/>
                  <a:pt x="404255" y="3778712"/>
                  <a:pt x="395946" y="3773791"/>
                </a:cubicBezTo>
                <a:cubicBezTo>
                  <a:pt x="386179" y="3765922"/>
                  <a:pt x="406502" y="3734262"/>
                  <a:pt x="393410" y="3738098"/>
                </a:cubicBezTo>
                <a:cubicBezTo>
                  <a:pt x="407431" y="3715587"/>
                  <a:pt x="387387" y="3695630"/>
                  <a:pt x="384223" y="3675719"/>
                </a:cubicBezTo>
                <a:cubicBezTo>
                  <a:pt x="390897" y="3666933"/>
                  <a:pt x="389284" y="3656428"/>
                  <a:pt x="386290" y="3642763"/>
                </a:cubicBezTo>
                <a:lnTo>
                  <a:pt x="382514" y="3624093"/>
                </a:lnTo>
                <a:lnTo>
                  <a:pt x="383976" y="3616602"/>
                </a:lnTo>
                <a:cubicBezTo>
                  <a:pt x="384920" y="3607445"/>
                  <a:pt x="385162" y="3599012"/>
                  <a:pt x="385517" y="3591527"/>
                </a:cubicBezTo>
                <a:lnTo>
                  <a:pt x="387146" y="3577241"/>
                </a:lnTo>
                <a:lnTo>
                  <a:pt x="388068" y="3571585"/>
                </a:lnTo>
                <a:lnTo>
                  <a:pt x="395496" y="3559720"/>
                </a:lnTo>
                <a:cubicBezTo>
                  <a:pt x="395326" y="3554162"/>
                  <a:pt x="395155" y="3548605"/>
                  <a:pt x="394985" y="3543047"/>
                </a:cubicBezTo>
                <a:lnTo>
                  <a:pt x="403028" y="3525651"/>
                </a:lnTo>
                <a:cubicBezTo>
                  <a:pt x="401413" y="3524354"/>
                  <a:pt x="399963" y="3522692"/>
                  <a:pt x="398728" y="3520715"/>
                </a:cubicBezTo>
                <a:lnTo>
                  <a:pt x="395530" y="3505412"/>
                </a:lnTo>
                <a:lnTo>
                  <a:pt x="402719" y="3493445"/>
                </a:lnTo>
                <a:cubicBezTo>
                  <a:pt x="393264" y="3491751"/>
                  <a:pt x="405480" y="3478925"/>
                  <a:pt x="409328" y="3467406"/>
                </a:cubicBezTo>
                <a:cubicBezTo>
                  <a:pt x="409316" y="3464948"/>
                  <a:pt x="409304" y="3462491"/>
                  <a:pt x="409292" y="3460033"/>
                </a:cubicBezTo>
                <a:lnTo>
                  <a:pt x="419755" y="3435495"/>
                </a:lnTo>
                <a:cubicBezTo>
                  <a:pt x="424399" y="3421940"/>
                  <a:pt x="427905" y="3408759"/>
                  <a:pt x="430771" y="3395884"/>
                </a:cubicBezTo>
                <a:lnTo>
                  <a:pt x="439140" y="3350083"/>
                </a:lnTo>
                <a:lnTo>
                  <a:pt x="446544" y="3337690"/>
                </a:lnTo>
                <a:cubicBezTo>
                  <a:pt x="456457" y="3308602"/>
                  <a:pt x="453892" y="3271850"/>
                  <a:pt x="470731" y="3254519"/>
                </a:cubicBezTo>
                <a:cubicBezTo>
                  <a:pt x="474589" y="3246460"/>
                  <a:pt x="476699" y="3238700"/>
                  <a:pt x="477713" y="3231166"/>
                </a:cubicBezTo>
                <a:cubicBezTo>
                  <a:pt x="477838" y="3224198"/>
                  <a:pt x="477962" y="3217230"/>
                  <a:pt x="478087" y="3210262"/>
                </a:cubicBezTo>
                <a:lnTo>
                  <a:pt x="473269" y="3204689"/>
                </a:lnTo>
                <a:lnTo>
                  <a:pt x="476207" y="3191713"/>
                </a:lnTo>
                <a:cubicBezTo>
                  <a:pt x="476076" y="3190504"/>
                  <a:pt x="475944" y="3189294"/>
                  <a:pt x="475813" y="3188085"/>
                </a:cubicBezTo>
                <a:cubicBezTo>
                  <a:pt x="475032" y="3181161"/>
                  <a:pt x="474456" y="3174312"/>
                  <a:pt x="474728" y="3167471"/>
                </a:cubicBezTo>
                <a:cubicBezTo>
                  <a:pt x="501422" y="3174421"/>
                  <a:pt x="481450" y="3110410"/>
                  <a:pt x="501612" y="3127774"/>
                </a:cubicBezTo>
                <a:cubicBezTo>
                  <a:pt x="507757" y="3091380"/>
                  <a:pt x="525334" y="3117454"/>
                  <a:pt x="510667" y="3075380"/>
                </a:cubicBezTo>
                <a:cubicBezTo>
                  <a:pt x="540230" y="3017365"/>
                  <a:pt x="542544" y="2929274"/>
                  <a:pt x="582379" y="2882573"/>
                </a:cubicBezTo>
                <a:cubicBezTo>
                  <a:pt x="568549" y="2889043"/>
                  <a:pt x="561213" y="2866095"/>
                  <a:pt x="569744" y="2849169"/>
                </a:cubicBezTo>
                <a:cubicBezTo>
                  <a:pt x="515752" y="2872293"/>
                  <a:pt x="624181" y="2780662"/>
                  <a:pt x="590685" y="2768869"/>
                </a:cubicBezTo>
                <a:cubicBezTo>
                  <a:pt x="623497" y="2765674"/>
                  <a:pt x="687935" y="2687815"/>
                  <a:pt x="665292" y="2655182"/>
                </a:cubicBezTo>
                <a:cubicBezTo>
                  <a:pt x="678257" y="2601873"/>
                  <a:pt x="709847" y="2562423"/>
                  <a:pt x="705757" y="2507872"/>
                </a:cubicBezTo>
                <a:cubicBezTo>
                  <a:pt x="710343" y="2505822"/>
                  <a:pt x="714351" y="2502730"/>
                  <a:pt x="717932" y="2498916"/>
                </a:cubicBezTo>
                <a:lnTo>
                  <a:pt x="727017" y="2486382"/>
                </a:lnTo>
                <a:lnTo>
                  <a:pt x="726741" y="2484113"/>
                </a:lnTo>
                <a:cubicBezTo>
                  <a:pt x="727745" y="2475043"/>
                  <a:pt x="730155" y="2470249"/>
                  <a:pt x="733179" y="2467361"/>
                </a:cubicBezTo>
                <a:lnTo>
                  <a:pt x="737364" y="2465156"/>
                </a:lnTo>
                <a:lnTo>
                  <a:pt x="742650" y="2454122"/>
                </a:lnTo>
                <a:lnTo>
                  <a:pt x="755408" y="2433619"/>
                </a:lnTo>
                <a:cubicBezTo>
                  <a:pt x="755471" y="2431955"/>
                  <a:pt x="755535" y="2430290"/>
                  <a:pt x="755598" y="2428626"/>
                </a:cubicBezTo>
                <a:lnTo>
                  <a:pt x="771418" y="2395899"/>
                </a:lnTo>
                <a:lnTo>
                  <a:pt x="770593" y="2394897"/>
                </a:lnTo>
                <a:cubicBezTo>
                  <a:pt x="769106" y="2391905"/>
                  <a:pt x="768688" y="2388289"/>
                  <a:pt x="770497" y="2383267"/>
                </a:cubicBezTo>
                <a:cubicBezTo>
                  <a:pt x="752441" y="2382908"/>
                  <a:pt x="765761" y="2377071"/>
                  <a:pt x="772693" y="2362296"/>
                </a:cubicBezTo>
                <a:cubicBezTo>
                  <a:pt x="746194" y="2358441"/>
                  <a:pt x="775111" y="2321343"/>
                  <a:pt x="764846" y="2307129"/>
                </a:cubicBezTo>
                <a:cubicBezTo>
                  <a:pt x="770536" y="2296361"/>
                  <a:pt x="776068" y="2284903"/>
                  <a:pt x="781226" y="2272947"/>
                </a:cubicBezTo>
                <a:lnTo>
                  <a:pt x="783960" y="2265753"/>
                </a:lnTo>
                <a:lnTo>
                  <a:pt x="783783" y="2265478"/>
                </a:lnTo>
                <a:cubicBezTo>
                  <a:pt x="783882" y="2263635"/>
                  <a:pt x="784595" y="2261166"/>
                  <a:pt x="786206" y="2257630"/>
                </a:cubicBezTo>
                <a:lnTo>
                  <a:pt x="788946" y="2252635"/>
                </a:lnTo>
                <a:lnTo>
                  <a:pt x="794250" y="2238675"/>
                </a:lnTo>
                <a:cubicBezTo>
                  <a:pt x="794345" y="2236784"/>
                  <a:pt x="794441" y="2234894"/>
                  <a:pt x="794536" y="2233003"/>
                </a:cubicBezTo>
                <a:lnTo>
                  <a:pt x="792429" y="2229498"/>
                </a:lnTo>
                <a:lnTo>
                  <a:pt x="793227" y="2228401"/>
                </a:lnTo>
                <a:cubicBezTo>
                  <a:pt x="801728" y="2221696"/>
                  <a:pt x="809796" y="2223226"/>
                  <a:pt x="795299" y="2197903"/>
                </a:cubicBezTo>
                <a:cubicBezTo>
                  <a:pt x="811549" y="2180402"/>
                  <a:pt x="801510" y="2168206"/>
                  <a:pt x="808822" y="2134368"/>
                </a:cubicBezTo>
                <a:cubicBezTo>
                  <a:pt x="821032" y="2126284"/>
                  <a:pt x="822222" y="2114075"/>
                  <a:pt x="820138" y="2099989"/>
                </a:cubicBezTo>
                <a:cubicBezTo>
                  <a:pt x="834727" y="2072002"/>
                  <a:pt x="836697" y="2038973"/>
                  <a:pt x="847225" y="2003626"/>
                </a:cubicBezTo>
                <a:cubicBezTo>
                  <a:pt x="870411" y="1973216"/>
                  <a:pt x="860120" y="1942957"/>
                  <a:pt x="871446" y="1905232"/>
                </a:cubicBezTo>
                <a:cubicBezTo>
                  <a:pt x="899662" y="1884744"/>
                  <a:pt x="866560" y="1869681"/>
                  <a:pt x="866894" y="1846725"/>
                </a:cubicBezTo>
                <a:lnTo>
                  <a:pt x="868241" y="1841071"/>
                </a:lnTo>
                <a:lnTo>
                  <a:pt x="875742" y="1828958"/>
                </a:lnTo>
                <a:lnTo>
                  <a:pt x="879192" y="1824953"/>
                </a:lnTo>
                <a:lnTo>
                  <a:pt x="882790" y="1817574"/>
                </a:lnTo>
                <a:lnTo>
                  <a:pt x="886658" y="1811329"/>
                </a:lnTo>
                <a:cubicBezTo>
                  <a:pt x="893642" y="1801193"/>
                  <a:pt x="900872" y="1791712"/>
                  <a:pt x="908112" y="1782991"/>
                </a:cubicBezTo>
                <a:cubicBezTo>
                  <a:pt x="901486" y="1764538"/>
                  <a:pt x="1045081" y="1767511"/>
                  <a:pt x="1021695" y="1753240"/>
                </a:cubicBezTo>
                <a:cubicBezTo>
                  <a:pt x="1050351" y="1710564"/>
                  <a:pt x="1079859" y="1626787"/>
                  <a:pt x="1109428" y="1570998"/>
                </a:cubicBezTo>
                <a:cubicBezTo>
                  <a:pt x="1095060" y="1528987"/>
                  <a:pt x="1220038" y="1416281"/>
                  <a:pt x="1250520" y="1425857"/>
                </a:cubicBezTo>
                <a:cubicBezTo>
                  <a:pt x="1270355" y="1392742"/>
                  <a:pt x="1375441" y="1360253"/>
                  <a:pt x="1397360" y="1313547"/>
                </a:cubicBezTo>
                <a:lnTo>
                  <a:pt x="1496269" y="1094720"/>
                </a:lnTo>
                <a:cubicBezTo>
                  <a:pt x="1516164" y="1015803"/>
                  <a:pt x="1525308" y="965866"/>
                  <a:pt x="1516735" y="913489"/>
                </a:cubicBezTo>
                <a:cubicBezTo>
                  <a:pt x="1526909" y="905284"/>
                  <a:pt x="1519732" y="816693"/>
                  <a:pt x="1518279" y="802489"/>
                </a:cubicBezTo>
                <a:cubicBezTo>
                  <a:pt x="1525486" y="739008"/>
                  <a:pt x="1570345" y="641350"/>
                  <a:pt x="1589359" y="598702"/>
                </a:cubicBezTo>
                <a:cubicBezTo>
                  <a:pt x="1627631" y="531968"/>
                  <a:pt x="1653787" y="428652"/>
                  <a:pt x="1674468" y="380053"/>
                </a:cubicBezTo>
                <a:cubicBezTo>
                  <a:pt x="1702374" y="337186"/>
                  <a:pt x="1663464" y="346077"/>
                  <a:pt x="1713442" y="307108"/>
                </a:cubicBezTo>
                <a:cubicBezTo>
                  <a:pt x="1709247" y="293750"/>
                  <a:pt x="1712921" y="286239"/>
                  <a:pt x="1723372" y="277643"/>
                </a:cubicBezTo>
                <a:cubicBezTo>
                  <a:pt x="1736363" y="256271"/>
                  <a:pt x="1716219" y="239710"/>
                  <a:pt x="1740253" y="228503"/>
                </a:cubicBezTo>
                <a:cubicBezTo>
                  <a:pt x="1727703" y="222673"/>
                  <a:pt x="1759694" y="183008"/>
                  <a:pt x="1743263" y="182970"/>
                </a:cubicBezTo>
                <a:cubicBezTo>
                  <a:pt x="1741915" y="159720"/>
                  <a:pt x="1761363" y="167348"/>
                  <a:pt x="1761186" y="145367"/>
                </a:cubicBezTo>
                <a:cubicBezTo>
                  <a:pt x="1768291" y="127518"/>
                  <a:pt x="1767039" y="165048"/>
                  <a:pt x="1777775" y="148014"/>
                </a:cubicBezTo>
                <a:cubicBezTo>
                  <a:pt x="1788927" y="125594"/>
                  <a:pt x="1807822" y="143605"/>
                  <a:pt x="1792914" y="104094"/>
                </a:cubicBezTo>
                <a:cubicBezTo>
                  <a:pt x="1811329" y="87027"/>
                  <a:pt x="1802901" y="72355"/>
                  <a:pt x="1814516" y="36224"/>
                </a:cubicBezTo>
                <a:lnTo>
                  <a:pt x="1821598" y="28008"/>
                </a:lnTo>
                <a:lnTo>
                  <a:pt x="1813947" y="11863"/>
                </a:lnTo>
                <a:cubicBezTo>
                  <a:pt x="1814274" y="7909"/>
                  <a:pt x="1814602" y="3954"/>
                  <a:pt x="1814929" y="0"/>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8" name="Freeform: Shape 74">
            <a:extLst>
              <a:ext uri="{FF2B5EF4-FFF2-40B4-BE49-F238E27FC236}">
                <a16:creationId xmlns:a16="http://schemas.microsoft.com/office/drawing/2014/main" id="{2E1ADA1B-8E03-4FC1-9FF5-9A0071A5AF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84191" y="659630"/>
            <a:ext cx="3239494" cy="5534594"/>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FFFFF"/>
          </a:solidFill>
          <a:ln>
            <a:noFill/>
          </a:ln>
          <a:effectLst>
            <a:outerShdw blurRad="381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7" name="Rectangle 6">
            <a:extLst>
              <a:ext uri="{FF2B5EF4-FFF2-40B4-BE49-F238E27FC236}">
                <a16:creationId xmlns:a16="http://schemas.microsoft.com/office/drawing/2014/main" id="{C99D11B4-B61D-4ECC-AA3A-DE3A9B6926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49196" y="6091709"/>
            <a:ext cx="1153127" cy="428984"/>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79" name="Θέση περιεχομένου 6">
            <a:extLst>
              <a:ext uri="{FF2B5EF4-FFF2-40B4-BE49-F238E27FC236}">
                <a16:creationId xmlns:a16="http://schemas.microsoft.com/office/drawing/2014/main" id="{6BD93A5D-C610-5AE7-5254-94BAE0EB941C}"/>
              </a:ext>
            </a:extLst>
          </p:cNvPr>
          <p:cNvGraphicFramePr>
            <a:graphicFrameLocks noGrp="1"/>
          </p:cNvGraphicFramePr>
          <p:nvPr>
            <p:ph idx="1"/>
            <p:extLst>
              <p:ext uri="{D42A27DB-BD31-4B8C-83A1-F6EECF244321}">
                <p14:modId xmlns:p14="http://schemas.microsoft.com/office/powerpoint/2010/main" val="1933138134"/>
              </p:ext>
            </p:extLst>
          </p:nvPr>
        </p:nvGraphicFramePr>
        <p:xfrm>
          <a:off x="446513" y="1441427"/>
          <a:ext cx="7469853" cy="51734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Ορθογώνιο 8" descr="Αίθουσα τάξης">
            <a:extLst>
              <a:ext uri="{FF2B5EF4-FFF2-40B4-BE49-F238E27FC236}">
                <a16:creationId xmlns:a16="http://schemas.microsoft.com/office/drawing/2014/main" id="{C00007F8-B29C-6CC0-FD9A-A2012B361554}"/>
              </a:ext>
            </a:extLst>
          </p:cNvPr>
          <p:cNvSpPr/>
          <p:nvPr/>
        </p:nvSpPr>
        <p:spPr>
          <a:xfrm>
            <a:off x="8662894" y="3539905"/>
            <a:ext cx="2427601" cy="2344698"/>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l-GR"/>
          </a:p>
        </p:txBody>
      </p:sp>
      <p:pic>
        <p:nvPicPr>
          <p:cNvPr id="10" name="Picture 13">
            <a:extLst>
              <a:ext uri="{FF2B5EF4-FFF2-40B4-BE49-F238E27FC236}">
                <a16:creationId xmlns:a16="http://schemas.microsoft.com/office/drawing/2014/main" id="{ADA03F89-5487-9AF7-9C90-44E514CD88F4}"/>
              </a:ext>
            </a:extLst>
          </p:cNvPr>
          <p:cNvPicPr>
            <a:picLocks noChangeAspect="1"/>
          </p:cNvPicPr>
          <p:nvPr/>
        </p:nvPicPr>
        <p:blipFill rotWithShape="1">
          <a:blip r:embed="rId10"/>
          <a:srcRect l="28149" r="17850"/>
          <a:stretch/>
        </p:blipFill>
        <p:spPr>
          <a:xfrm>
            <a:off x="8614952" y="848956"/>
            <a:ext cx="2577971" cy="2577971"/>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Tree>
    <p:extLst>
      <p:ext uri="{BB962C8B-B14F-4D97-AF65-F5344CB8AC3E}">
        <p14:creationId xmlns:p14="http://schemas.microsoft.com/office/powerpoint/2010/main" val="3609621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97577" y="701587"/>
            <a:ext cx="6789821" cy="546100"/>
          </a:xfrm>
        </p:spPr>
        <p:txBody>
          <a:bodyPr>
            <a:normAutofit/>
          </a:bodyPr>
          <a:lstStyle/>
          <a:p>
            <a:pPr>
              <a:spcAft>
                <a:spcPts val="600"/>
              </a:spcAft>
            </a:pPr>
            <a:r>
              <a:rPr lang="el-GR" sz="2800" b="1" dirty="0">
                <a:latin typeface="Open Sans" panose="020B0606030504020204" pitchFamily="34" charset="0"/>
                <a:ea typeface="Open Sans" panose="020B0606030504020204" pitchFamily="34" charset="0"/>
                <a:cs typeface="Open Sans" panose="020B0606030504020204" pitchFamily="34" charset="0"/>
              </a:rPr>
              <a:t>Πρόσθετοι εκπαιδευτικοί πόροι</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Θέση περιεχομένου 8">
            <a:extLst>
              <a:ext uri="{FF2B5EF4-FFF2-40B4-BE49-F238E27FC236}">
                <a16:creationId xmlns:a16="http://schemas.microsoft.com/office/drawing/2014/main" id="{92AB38E7-C91A-CB63-2924-4F62A652162F}"/>
              </a:ext>
            </a:extLst>
          </p:cNvPr>
          <p:cNvSpPr>
            <a:spLocks noGrp="1"/>
          </p:cNvSpPr>
          <p:nvPr>
            <p:ph idx="1"/>
          </p:nvPr>
        </p:nvSpPr>
        <p:spPr>
          <a:xfrm>
            <a:off x="838200" y="1357873"/>
            <a:ext cx="5387502" cy="478227"/>
          </a:xfrm>
        </p:spPr>
        <p:txBody>
          <a:bodyPr>
            <a:normAutofit fontScale="92500"/>
          </a:bodyPr>
          <a:lstStyle/>
          <a:p>
            <a:pPr marL="0" indent="0">
              <a:lnSpc>
                <a:spcPct val="150000"/>
              </a:lnSpc>
              <a:buNone/>
            </a:pPr>
            <a:r>
              <a:rPr lang="el-GR" sz="1800" b="1" dirty="0">
                <a:solidFill>
                  <a:srgbClr val="000000"/>
                </a:solidFill>
                <a:effectLst/>
                <a:latin typeface="Open Sans" panose="020B0606030504020204" pitchFamily="34" charset="0"/>
                <a:ea typeface="Calibri" panose="020F0502020204030204" pitchFamily="34" charset="0"/>
              </a:rPr>
              <a:t>R2.1 Πόσο επικίνδυνα είναι τα μικροπλαστικά;</a:t>
            </a:r>
            <a:endParaRPr lang="en-US" sz="1800" b="1" i="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21" name="TextBox 20">
            <a:extLst>
              <a:ext uri="{FF2B5EF4-FFF2-40B4-BE49-F238E27FC236}">
                <a16:creationId xmlns:a16="http://schemas.microsoft.com/office/drawing/2014/main" id="{23493F6E-63B2-4A9C-2524-7B8F1FD7690C}"/>
              </a:ext>
            </a:extLst>
          </p:cNvPr>
          <p:cNvSpPr txBox="1"/>
          <p:nvPr/>
        </p:nvSpPr>
        <p:spPr>
          <a:xfrm>
            <a:off x="838200" y="1843795"/>
            <a:ext cx="10071226" cy="3747180"/>
          </a:xfrm>
          <a:prstGeom prst="rect">
            <a:avLst/>
          </a:prstGeom>
          <a:noFill/>
        </p:spPr>
        <p:txBody>
          <a:bodyPr wrap="square">
            <a:spAutoFit/>
          </a:bodyPr>
          <a:lstStyle/>
          <a:p>
            <a:pPr algn="just">
              <a:lnSpc>
                <a:spcPct val="150000"/>
              </a:lnSpc>
            </a:pPr>
            <a:r>
              <a:rPr lang="el-GR" sz="1600" dirty="0">
                <a:solidFill>
                  <a:srgbClr val="000000"/>
                </a:solidFill>
                <a:effectLst/>
                <a:latin typeface="Open Sans" panose="020B0606030504020204" pitchFamily="34" charset="0"/>
                <a:ea typeface="Calibri" panose="020F0502020204030204" pitchFamily="34" charset="0"/>
              </a:rPr>
              <a:t>Ένα βίντεο ντοκιμαντέρ της DW, που αναρτήθηκε στο </a:t>
            </a:r>
            <a:r>
              <a:rPr lang="el-GR" sz="1600" dirty="0" err="1">
                <a:solidFill>
                  <a:srgbClr val="000000"/>
                </a:solidFill>
                <a:effectLst/>
                <a:latin typeface="Open Sans" panose="020B0606030504020204" pitchFamily="34" charset="0"/>
                <a:ea typeface="Calibri" panose="020F0502020204030204" pitchFamily="34" charset="0"/>
              </a:rPr>
              <a:t>YouTube</a:t>
            </a:r>
            <a:r>
              <a:rPr lang="el-GR" sz="1600" dirty="0">
                <a:solidFill>
                  <a:srgbClr val="000000"/>
                </a:solidFill>
                <a:effectLst/>
                <a:latin typeface="Open Sans" panose="020B0606030504020204" pitchFamily="34" charset="0"/>
                <a:ea typeface="Calibri" panose="020F0502020204030204" pitchFamily="34" charset="0"/>
              </a:rPr>
              <a:t>, σχετικά με την ύπαρξη </a:t>
            </a:r>
            <a:r>
              <a:rPr lang="el-GR" sz="1600" dirty="0" err="1">
                <a:solidFill>
                  <a:srgbClr val="000000"/>
                </a:solidFill>
                <a:effectLst/>
                <a:latin typeface="Open Sans" panose="020B0606030504020204" pitchFamily="34" charset="0"/>
                <a:ea typeface="Calibri" panose="020F0502020204030204" pitchFamily="34" charset="0"/>
              </a:rPr>
              <a:t>μικροπλαστικών</a:t>
            </a:r>
            <a:r>
              <a:rPr lang="el-GR" sz="1600" dirty="0">
                <a:solidFill>
                  <a:srgbClr val="000000"/>
                </a:solidFill>
                <a:effectLst/>
                <a:latin typeface="Open Sans" panose="020B0606030504020204" pitchFamily="34" charset="0"/>
                <a:ea typeface="Calibri" panose="020F0502020204030204" pitchFamily="34" charset="0"/>
              </a:rPr>
              <a:t> σε διάφορα περιβάλλοντα που γίνονται σημείο ενδιαφέροντος για τον επιστημονικό κόσμο. Το ντοκιμαντέρ ακολουθεί τον σχετικό ερευνητή </a:t>
            </a:r>
            <a:r>
              <a:rPr lang="el-GR" sz="1600" dirty="0" err="1">
                <a:solidFill>
                  <a:srgbClr val="000000"/>
                </a:solidFill>
                <a:effectLst/>
                <a:latin typeface="Open Sans" panose="020B0606030504020204" pitchFamily="34" charset="0"/>
                <a:ea typeface="Calibri" panose="020F0502020204030204" pitchFamily="34" charset="0"/>
              </a:rPr>
              <a:t>Christian</a:t>
            </a:r>
            <a:r>
              <a:rPr lang="el-GR" sz="1600" dirty="0">
                <a:solidFill>
                  <a:srgbClr val="000000"/>
                </a:solidFill>
                <a:effectLst/>
                <a:latin typeface="Open Sans" panose="020B0606030504020204" pitchFamily="34" charset="0"/>
                <a:ea typeface="Calibri" panose="020F0502020204030204" pitchFamily="34" charset="0"/>
              </a:rPr>
              <a:t> </a:t>
            </a:r>
            <a:r>
              <a:rPr lang="el-GR" sz="1600" dirty="0" err="1">
                <a:solidFill>
                  <a:srgbClr val="000000"/>
                </a:solidFill>
                <a:effectLst/>
                <a:latin typeface="Open Sans" panose="020B0606030504020204" pitchFamily="34" charset="0"/>
                <a:ea typeface="Calibri" panose="020F0502020204030204" pitchFamily="34" charset="0"/>
              </a:rPr>
              <a:t>Laforsch</a:t>
            </a:r>
            <a:r>
              <a:rPr lang="el-GR" sz="1600" dirty="0">
                <a:solidFill>
                  <a:srgbClr val="000000"/>
                </a:solidFill>
                <a:effectLst/>
                <a:latin typeface="Open Sans" panose="020B0606030504020204" pitchFamily="34" charset="0"/>
                <a:ea typeface="Calibri" panose="020F0502020204030204" pitchFamily="34" charset="0"/>
              </a:rPr>
              <a:t>, ο οποίος έχει έντονο ενδιαφέρον για τους μακροπρόθεσμους κινδύνους που ενέχουν τα μικροπλαστικά. Αυτός μαζί με την ομάδα του χρησιμοποίησαν τα δικά τους προσαρμοσμένα όργανα για να τους εντοπίσουν προκειμένου να ανακαλύψουν τις πιθανότητες κινδύνου για τον άνθρωπο και το περιβάλλον γενικότερα.</a:t>
            </a:r>
          </a:p>
          <a:p>
            <a:pPr algn="just">
              <a:lnSpc>
                <a:spcPct val="150000"/>
              </a:lnSpc>
            </a:pPr>
            <a:endParaRPr lang="en-US" sz="1600" dirty="0">
              <a:solidFill>
                <a:srgbClr val="000000"/>
              </a:solidFill>
              <a:latin typeface="Open Sans" panose="020B0606030504020204" pitchFamily="34" charset="0"/>
              <a:ea typeface="Calibri" panose="020F0502020204030204" pitchFamily="34" charset="0"/>
            </a:endParaRPr>
          </a:p>
          <a:p>
            <a:pPr algn="just">
              <a:lnSpc>
                <a:spcPct val="150000"/>
              </a:lnSpc>
            </a:pPr>
            <a:r>
              <a:rPr lang="el-GR" sz="1600" dirty="0">
                <a:solidFill>
                  <a:srgbClr val="000000"/>
                </a:solidFill>
                <a:latin typeface="Open Sans" panose="020B0606030504020204" pitchFamily="34" charset="0"/>
                <a:ea typeface="Calibri" panose="020F0502020204030204" pitchFamily="34" charset="0"/>
              </a:rPr>
              <a:t>Εκτός από την κατανόηση του προβλήματος των </a:t>
            </a:r>
            <a:r>
              <a:rPr lang="el-GR" sz="1600" dirty="0" err="1">
                <a:solidFill>
                  <a:srgbClr val="000000"/>
                </a:solidFill>
                <a:latin typeface="Open Sans" panose="020B0606030504020204" pitchFamily="34" charset="0"/>
                <a:ea typeface="Calibri" panose="020F0502020204030204" pitchFamily="34" charset="0"/>
              </a:rPr>
              <a:t>μικροπλαστικών</a:t>
            </a:r>
            <a:r>
              <a:rPr lang="el-GR" sz="1600" dirty="0">
                <a:solidFill>
                  <a:srgbClr val="000000"/>
                </a:solidFill>
                <a:latin typeface="Open Sans" panose="020B0606030504020204" pitchFamily="34" charset="0"/>
                <a:ea typeface="Calibri" panose="020F0502020204030204" pitchFamily="34" charset="0"/>
              </a:rPr>
              <a:t>, η εκμάθηση των πιθανών λύσεων που συζητούνται σε αυτόν τον πόρο μπορεί να δώσει στους μαθητές τα εργαλεία που χρειάζονται για να αναλάβουν δράση ενάντια σε αυτό το μείζον περιβαλλοντικό ζήτημα.</a:t>
            </a:r>
            <a:endParaRPr lang="el-GR" i="1" dirty="0"/>
          </a:p>
        </p:txBody>
      </p:sp>
      <p:pic>
        <p:nvPicPr>
          <p:cNvPr id="20" name="Picture 2" descr="Green Video Play Icon PNG Transparent Background, Free Download #8034 -  FreeIconsPNG">
            <a:extLst>
              <a:ext uri="{FF2B5EF4-FFF2-40B4-BE49-F238E27FC236}">
                <a16:creationId xmlns:a16="http://schemas.microsoft.com/office/drawing/2014/main" id="{886BA766-2F56-8425-616C-757CE6E6B2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3341" y="5631994"/>
            <a:ext cx="710284" cy="710284"/>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3E384DDB-C9A7-F2D5-36D2-3ACD975D920D}"/>
              </a:ext>
            </a:extLst>
          </p:cNvPr>
          <p:cNvSpPr txBox="1"/>
          <p:nvPr/>
        </p:nvSpPr>
        <p:spPr>
          <a:xfrm>
            <a:off x="3787510" y="5817859"/>
            <a:ext cx="4876383" cy="338554"/>
          </a:xfrm>
          <a:prstGeom prst="rect">
            <a:avLst/>
          </a:prstGeom>
          <a:noFill/>
        </p:spPr>
        <p:txBody>
          <a:bodyPr wrap="square">
            <a:spAutoFit/>
          </a:bodyPr>
          <a:lstStyle/>
          <a:p>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www</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err="1">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youtube</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com</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watch</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a:t>
            </a:r>
            <a:r>
              <a:rPr lang="en-US"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v</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=1</a:t>
            </a:r>
            <a:r>
              <a:rPr lang="en-US" sz="1600" u="sng" dirty="0" err="1">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PlK</a:t>
            </a:r>
            <a:r>
              <a:rPr lang="el-GR" sz="16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9</a:t>
            </a:r>
            <a:r>
              <a:rPr lang="en-US" sz="1600" u="sng" dirty="0" err="1">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oGQvzA</a:t>
            </a:r>
            <a:r>
              <a:rPr lang="en-US" sz="1600" dirty="0">
                <a:solidFill>
                  <a:srgbClr val="000000"/>
                </a:solidFill>
                <a:effectLst/>
                <a:latin typeface="Open Sans" panose="020B0606030504020204" pitchFamily="34" charset="0"/>
                <a:ea typeface="Calibri" panose="020F0502020204030204" pitchFamily="34" charset="0"/>
              </a:rPr>
              <a:t> </a:t>
            </a:r>
            <a:endParaRPr lang="el-GR" sz="1600" dirty="0"/>
          </a:p>
        </p:txBody>
      </p:sp>
    </p:spTree>
    <p:extLst>
      <p:ext uri="{BB962C8B-B14F-4D97-AF65-F5344CB8AC3E}">
        <p14:creationId xmlns:p14="http://schemas.microsoft.com/office/powerpoint/2010/main" val="386031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6369E8-42B0-027D-B83E-FC9DE6FA3385}"/>
              </a:ext>
            </a:extLst>
          </p:cNvPr>
          <p:cNvSpPr>
            <a:spLocks noGrp="1"/>
          </p:cNvSpPr>
          <p:nvPr>
            <p:ph idx="1"/>
          </p:nvPr>
        </p:nvSpPr>
        <p:spPr>
          <a:xfrm>
            <a:off x="554420" y="1373811"/>
            <a:ext cx="11083159" cy="5484189"/>
          </a:xfrm>
        </p:spPr>
        <p:txBody>
          <a:bodyPr>
            <a:normAutofit fontScale="32500" lnSpcReduction="20000"/>
          </a:bodyPr>
          <a:lstStyle/>
          <a:p>
            <a:pPr marL="0" indent="0">
              <a:lnSpc>
                <a:spcPct val="115000"/>
              </a:lnSpc>
              <a:spcAft>
                <a:spcPts val="600"/>
              </a:spcAft>
              <a:buNone/>
            </a:pPr>
            <a:r>
              <a:rPr lang="el-GR" sz="4000" b="1" dirty="0">
                <a:effectLst/>
                <a:latin typeface="Open Sans" panose="020B0606030504020204" pitchFamily="34" charset="0"/>
                <a:ea typeface="Calibri" panose="020F0502020204030204" pitchFamily="34" charset="0"/>
                <a:cs typeface="Times New Roman" panose="02020603050405020304" pitchFamily="18" charset="0"/>
              </a:rPr>
              <a:t>Βιβλιογραφικές Αναφορές</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Al Mamun, A.,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Prasetya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T. A. E., Dewi, I. R., &amp; Ahmad, M. (2023). Microplastics in human food chains: Food becoming a threat to health safety.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Science of the Total Environment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858</a:t>
            </a:r>
            <a:r>
              <a:rPr lang="en-US" sz="4000" dirty="0">
                <a:effectLst/>
                <a:latin typeface="Open Sans" panose="020B0606030504020204" pitchFamily="34" charset="0"/>
                <a:ea typeface="Calibri" panose="020F0502020204030204" pitchFamily="34" charset="0"/>
                <a:cs typeface="Times New Roman" panose="02020603050405020304" pitchFamily="18" charset="0"/>
              </a:rPr>
              <a:t>, 159834.</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err="1">
                <a:effectLst/>
                <a:latin typeface="Open Sans" panose="020B0606030504020204" pitchFamily="34" charset="0"/>
                <a:ea typeface="Calibri" panose="020F0502020204030204" pitchFamily="34" charset="0"/>
                <a:cs typeface="Times New Roman" panose="02020603050405020304" pitchFamily="18" charset="0"/>
              </a:rPr>
              <a:t>Bhuyan</a:t>
            </a:r>
            <a:r>
              <a:rPr lang="en-US" sz="4000" dirty="0">
                <a:effectLst/>
                <a:latin typeface="Open Sans" panose="020B0606030504020204" pitchFamily="34" charset="0"/>
                <a:ea typeface="Calibri" panose="020F0502020204030204" pitchFamily="34" charset="0"/>
                <a:cs typeface="Times New Roman" panose="02020603050405020304" pitchFamily="18" charset="0"/>
              </a:rPr>
              <a:t>, Md. S. (2022). Effects of microplastics on fish and in human health.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Frontiers in Environmental Science, 10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https://doi.org/10.3389/fenvs.2022.827289</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err="1">
                <a:effectLst/>
                <a:latin typeface="Open Sans" panose="020B0606030504020204" pitchFamily="34" charset="0"/>
                <a:ea typeface="Calibri" panose="020F0502020204030204" pitchFamily="34" charset="0"/>
                <a:cs typeface="Times New Roman" panose="02020603050405020304" pitchFamily="18" charset="0"/>
              </a:rPr>
              <a:t>Ferahtia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Halilat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M. T.,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Mimeche</a:t>
            </a:r>
            <a:r>
              <a:rPr lang="en-US" sz="4000" dirty="0">
                <a:effectLst/>
                <a:latin typeface="Open Sans" panose="020B0606030504020204" pitchFamily="34" charset="0"/>
                <a:ea typeface="Calibri" panose="020F0502020204030204" pitchFamily="34" charset="0"/>
                <a:cs typeface="Times New Roman" panose="02020603050405020304" pitchFamily="18" charset="0"/>
              </a:rPr>
              <a:t>, F., &amp;amp;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Bensaci</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 (2021). Surface Water Quality Assessment in semi-arid region (El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Hodna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watershed, Algeria) based on Water Quality Index (WQI).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Studia Universitatis </a:t>
            </a:r>
            <a:r>
              <a:rPr lang="en-US" sz="4000" i="1" dirty="0" err="1">
                <a:effectLst/>
                <a:latin typeface="Open Sans" panose="020B0606030504020204" pitchFamily="34" charset="0"/>
                <a:ea typeface="Calibri" panose="020F0502020204030204" pitchFamily="34" charset="0"/>
                <a:cs typeface="Times New Roman" panose="02020603050405020304" pitchFamily="18" charset="0"/>
              </a:rPr>
              <a:t>Babeș-Bolyai</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err="1">
                <a:effectLst/>
                <a:latin typeface="Open Sans" panose="020B0606030504020204" pitchFamily="34" charset="0"/>
                <a:ea typeface="Calibri" panose="020F0502020204030204" pitchFamily="34" charset="0"/>
                <a:cs typeface="Times New Roman" panose="02020603050405020304" pitchFamily="18" charset="0"/>
              </a:rPr>
              <a:t>Chemia</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 66</a:t>
            </a:r>
            <a:r>
              <a:rPr lang="en-US" sz="4000" dirty="0">
                <a:effectLst/>
                <a:latin typeface="Open Sans" panose="020B0606030504020204" pitchFamily="34" charset="0"/>
                <a:ea typeface="Calibri" panose="020F0502020204030204" pitchFamily="34" charset="0"/>
                <a:cs typeface="Times New Roman" panose="02020603050405020304" pitchFamily="18" charset="0"/>
              </a:rPr>
              <a:t>(1), 127–142.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https://doi.org/10.24193/subbchem.2021.01.10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Klein, J. R., Beaman, J., Kirkbride, K. P., Patten, C., &amp; Burke da Silva, K. (2022). Microplastics in intertidal water of South Australia and the mussel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mytilus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spp.; the contrasting effect of population on concentration.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Science of The Total Environment</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831</a:t>
            </a:r>
            <a:r>
              <a:rPr lang="en-US" sz="4000" dirty="0">
                <a:effectLst/>
                <a:latin typeface="Open Sans" panose="020B0606030504020204" pitchFamily="34" charset="0"/>
                <a:ea typeface="Calibri" panose="020F0502020204030204" pitchFamily="34" charset="0"/>
                <a:cs typeface="Times New Roman" panose="02020603050405020304" pitchFamily="18" charset="0"/>
              </a:rPr>
              <a:t>, 154875.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https://doi.org/10.1016/j.scitotenv.2022.154875</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Thompson, R. C., Moore, C. J.,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Vom</a:t>
            </a:r>
            <a:r>
              <a:rPr lang="en-US" sz="4000" dirty="0">
                <a:effectLst/>
                <a:latin typeface="Open Sans" panose="020B0606030504020204" pitchFamily="34" charset="0"/>
                <a:ea typeface="Calibri" panose="020F0502020204030204" pitchFamily="34" charset="0"/>
                <a:cs typeface="Times New Roman" panose="02020603050405020304" pitchFamily="18" charset="0"/>
              </a:rPr>
              <a:t> Saal, F. S., &amp; Swan, S. H. (2009). Plastics, the environment and human health: current consensus and future trends.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Philosophical transactions of the royal society B: biological sciences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364</a:t>
            </a:r>
            <a:r>
              <a:rPr lang="en-US" sz="4000" dirty="0">
                <a:effectLst/>
                <a:latin typeface="Open Sans" panose="020B0606030504020204" pitchFamily="34" charset="0"/>
                <a:ea typeface="Calibri" panose="020F0502020204030204" pitchFamily="34" charset="0"/>
                <a:cs typeface="Times New Roman" panose="02020603050405020304" pitchFamily="18" charset="0"/>
              </a:rPr>
              <a:t>(1526), 2153-2166.</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Vandenberg, L. N.,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Colborn</a:t>
            </a:r>
            <a:r>
              <a:rPr lang="en-US" sz="4000" dirty="0">
                <a:effectLst/>
                <a:latin typeface="Open Sans" panose="020B0606030504020204" pitchFamily="34" charset="0"/>
                <a:ea typeface="Calibri" panose="020F0502020204030204" pitchFamily="34" charset="0"/>
                <a:cs typeface="Times New Roman" panose="02020603050405020304" pitchFamily="18" charset="0"/>
              </a:rPr>
              <a:t>, T., Hayes, T. B.,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Heindel</a:t>
            </a:r>
            <a:r>
              <a:rPr lang="en-US" sz="4000" dirty="0">
                <a:effectLst/>
                <a:latin typeface="Open Sans" panose="020B0606030504020204" pitchFamily="34" charset="0"/>
                <a:ea typeface="Calibri" panose="020F0502020204030204" pitchFamily="34" charset="0"/>
                <a:cs typeface="Times New Roman" panose="02020603050405020304" pitchFamily="18" charset="0"/>
              </a:rPr>
              <a:t>, J. J., Jacobs, D. R., Lee, D.-H.,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Shioda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T., Soto, A. M.,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vom</a:t>
            </a:r>
            <a:r>
              <a:rPr lang="en-US" sz="4000" dirty="0">
                <a:effectLst/>
                <a:latin typeface="Open Sans" panose="020B0606030504020204" pitchFamily="34" charset="0"/>
                <a:ea typeface="Calibri" panose="020F0502020204030204" pitchFamily="34" charset="0"/>
                <a:cs typeface="Times New Roman" panose="02020603050405020304" pitchFamily="18" charset="0"/>
              </a:rPr>
              <a:t> Saal, F. S.,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Welshons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W. V., Zoeller, R. T., &amp; Myers, J. P. (2012). Hormones and endocrine-disrupting chemicals: Low-dose effects and nonmonotonic dose responses.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Endocrine Reviews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33</a:t>
            </a:r>
            <a:r>
              <a:rPr lang="en-US" sz="4000" dirty="0">
                <a:effectLst/>
                <a:latin typeface="Open Sans" panose="020B0606030504020204" pitchFamily="34" charset="0"/>
                <a:ea typeface="Calibri" panose="020F0502020204030204" pitchFamily="34" charset="0"/>
                <a:cs typeface="Times New Roman" panose="02020603050405020304" pitchFamily="18" charset="0"/>
              </a:rPr>
              <a:t>(3), 378–455.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https://doi.org/10.1210/er.2011-1050</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Wright, S. L., &amp; Kelly, F. J. (2017). Plastic and human health: A micro issue?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Environmental Science &amp; Technology, 51</a:t>
            </a:r>
            <a:r>
              <a:rPr lang="en-US" sz="4000" dirty="0">
                <a:effectLst/>
                <a:latin typeface="Open Sans" panose="020B0606030504020204" pitchFamily="34" charset="0"/>
                <a:ea typeface="Calibri" panose="020F0502020204030204" pitchFamily="34" charset="0"/>
                <a:cs typeface="Times New Roman" panose="02020603050405020304" pitchFamily="18" charset="0"/>
              </a:rPr>
              <a:t>(12), 6634–6647. https://doi.org/10.1021/acs.est.7b00423</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Yee, M. S.-L., Hii, L.-W.,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Looi</a:t>
            </a:r>
            <a:r>
              <a:rPr lang="en-US" sz="4000" dirty="0">
                <a:effectLst/>
                <a:latin typeface="Open Sans" panose="020B0606030504020204" pitchFamily="34" charset="0"/>
                <a:ea typeface="Calibri" panose="020F0502020204030204" pitchFamily="34" charset="0"/>
                <a:cs typeface="Times New Roman" panose="02020603050405020304" pitchFamily="18" charset="0"/>
              </a:rPr>
              <a:t>, C. K., Lim, W.-M., Wong, S.-F., Kok, Y.-Y., Tan, B.-K., Wong, C.-Y., &amp; Leong, C.-O. (2021). Impact of microplastics and </a:t>
            </a:r>
            <a:r>
              <a:rPr lang="en-US" sz="4000" dirty="0" err="1">
                <a:effectLst/>
                <a:latin typeface="Open Sans" panose="020B0606030504020204" pitchFamily="34" charset="0"/>
                <a:ea typeface="Calibri" panose="020F0502020204030204" pitchFamily="34" charset="0"/>
                <a:cs typeface="Times New Roman" panose="02020603050405020304" pitchFamily="18" charset="0"/>
              </a:rPr>
              <a:t>nanoplastics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on human health.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Nanomaterials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11</a:t>
            </a:r>
            <a:r>
              <a:rPr lang="en-US" sz="4000" dirty="0">
                <a:effectLst/>
                <a:latin typeface="Open Sans" panose="020B0606030504020204" pitchFamily="34" charset="0"/>
                <a:ea typeface="Calibri" panose="020F0502020204030204" pitchFamily="34" charset="0"/>
                <a:cs typeface="Times New Roman" panose="02020603050405020304" pitchFamily="18" charset="0"/>
              </a:rPr>
              <a:t>(2), 496.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https://doi.org/10.3390/nano11020496</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p>
        </p:txBody>
      </p:sp>
      <p:sp>
        <p:nvSpPr>
          <p:cNvPr id="5" name="Ορθογώνιο 4">
            <a:extLst>
              <a:ext uri="{FF2B5EF4-FFF2-40B4-BE49-F238E27FC236}">
                <a16:creationId xmlns:a16="http://schemas.microsoft.com/office/drawing/2014/main" id="{75003761-3534-BA0F-4FB4-13C865DF2C7E}"/>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Τίτλος 1">
            <a:extLst>
              <a:ext uri="{FF2B5EF4-FFF2-40B4-BE49-F238E27FC236}">
                <a16:creationId xmlns:a16="http://schemas.microsoft.com/office/drawing/2014/main" id="{4421063A-457A-667C-B15E-9FD8B6FB7028}"/>
              </a:ext>
            </a:extLst>
          </p:cNvPr>
          <p:cNvSpPr>
            <a:spLocks noGrp="1"/>
          </p:cNvSpPr>
          <p:nvPr>
            <p:ph type="title"/>
          </p:nvPr>
        </p:nvSpPr>
        <p:spPr>
          <a:xfrm>
            <a:off x="1058796" y="820420"/>
            <a:ext cx="5676981" cy="418338"/>
          </a:xfrm>
        </p:spPr>
        <p:txBody>
          <a:bodyPr anchor="b">
            <a:noAutofit/>
          </a:bodyPr>
          <a:lstStyle/>
          <a:p>
            <a:r>
              <a:rPr lang="el-GR" sz="3000" b="1" dirty="0">
                <a:latin typeface="Open Sans" panose="020B0606030504020204" pitchFamily="34" charset="0"/>
                <a:ea typeface="Open Sans" panose="020B0606030504020204" pitchFamily="34" charset="0"/>
                <a:cs typeface="Open Sans" panose="020B0606030504020204" pitchFamily="34" charset="0"/>
              </a:rPr>
              <a:t>Βιβλιογραφία &amp; Ιστοσελίδες</a:t>
            </a:r>
          </a:p>
        </p:txBody>
      </p:sp>
    </p:spTree>
    <p:extLst>
      <p:ext uri="{BB962C8B-B14F-4D97-AF65-F5344CB8AC3E}">
        <p14:creationId xmlns:p14="http://schemas.microsoft.com/office/powerpoint/2010/main" val="2647778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6369E8-42B0-027D-B83E-FC9DE6FA3385}"/>
              </a:ext>
            </a:extLst>
          </p:cNvPr>
          <p:cNvSpPr>
            <a:spLocks noGrp="1"/>
          </p:cNvSpPr>
          <p:nvPr>
            <p:ph idx="1"/>
          </p:nvPr>
        </p:nvSpPr>
        <p:spPr>
          <a:xfrm>
            <a:off x="554420" y="1372120"/>
            <a:ext cx="11083159" cy="5484189"/>
          </a:xfrm>
        </p:spPr>
        <p:txBody>
          <a:bodyPr>
            <a:normAutofit fontScale="32500" lnSpcReduction="20000"/>
          </a:bodyPr>
          <a:lstStyle/>
          <a:p>
            <a:pPr marL="0" indent="0">
              <a:lnSpc>
                <a:spcPct val="115000"/>
              </a:lnSpc>
              <a:spcAft>
                <a:spcPts val="600"/>
              </a:spcAft>
              <a:buNone/>
            </a:pPr>
            <a:r>
              <a:rPr lang="el-GR" sz="4000" b="1" dirty="0">
                <a:effectLst/>
                <a:latin typeface="Open Sans" panose="020B0606030504020204" pitchFamily="34" charset="0"/>
                <a:ea typeface="Calibri" panose="020F0502020204030204" pitchFamily="34" charset="0"/>
                <a:cs typeface="Times New Roman" panose="02020603050405020304" pitchFamily="18" charset="0"/>
              </a:rPr>
              <a:t>Ιστοσελίδες</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Chang, M. (2020, November 27).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The effects of plastic pollution on human health.</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Ethical Choice | For Sustainable Future.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2"/>
              </a:rPr>
              <a:t>https://myethicalchoice.com/en/journal/pollution/plastic-pollution-human-health/</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DW Documentary (2022, November 1).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How dangerous are microplastics?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[Video]. YouTube.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3"/>
              </a:rPr>
              <a:t>https://www.youtube.com/watch?v=1PlK9oGQvzA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ECA Press (2020, October 6). Plastic packaging waste: Eu needs to boost recycling to achieve ambitions.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4"/>
              </a:rPr>
              <a:t>https://www.eca.europa.eu/Lists/ECADocuments/INRW20_04/INRW_Plastic_waste_EN.pdf</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EHN (2023, January 3).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Pete Myers to address US Senate Committee on the dangers of plastic</a:t>
            </a:r>
            <a:r>
              <a:rPr lang="en-US" sz="4000" dirty="0">
                <a:effectLst/>
                <a:latin typeface="Open Sans" panose="020B0606030504020204" pitchFamily="34" charset="0"/>
                <a:ea typeface="Calibri" panose="020F0502020204030204" pitchFamily="34" charset="0"/>
                <a:cs typeface="Times New Roman" panose="02020603050405020304" pitchFamily="18" charset="0"/>
              </a:rPr>
              <a:t>. EHN.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5"/>
              </a:rPr>
              <a:t>https://www.ehn.org/plastic-pollution-regulations-2658964356.html</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Hincks, A. T. (2022, August 6).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Microplastics:  a macro problem of our daily lives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Mission Sustainability.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6"/>
              </a:rPr>
              <a:t>https://www.missionsustainability.org/blog/microplastic-a-macro-problem</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Pacheco, M. (2020, October 6).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EU’s plastic strategy at risk, warn EU Auditors</a:t>
            </a:r>
            <a:r>
              <a:rPr lang="en-US" sz="4000" dirty="0">
                <a:effectLst/>
                <a:latin typeface="Open Sans" panose="020B0606030504020204" pitchFamily="34" charset="0"/>
                <a:ea typeface="Calibri" panose="020F0502020204030204" pitchFamily="34" charset="0"/>
                <a:cs typeface="Times New Roman" panose="02020603050405020304" pitchFamily="18" charset="0"/>
              </a:rPr>
              <a:t>. Brussels Morning Newspaper.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7"/>
              </a:rPr>
              <a:t>https://brusselsmorning.com/eus-plastic-strategy-at-risk-warn-eu-auditors/5423/</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a:effectLst/>
                <a:latin typeface="Open Sans" panose="020B0606030504020204" pitchFamily="34" charset="0"/>
                <a:ea typeface="Calibri" panose="020F0502020204030204" pitchFamily="34" charset="0"/>
                <a:cs typeface="Times New Roman" panose="02020603050405020304" pitchFamily="18" charset="0"/>
              </a:rPr>
              <a:t>Plastic (2023, May 12). In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Wikipedia</a:t>
            </a:r>
            <a:r>
              <a:rPr lang="en-US" sz="4000" dirty="0">
                <a:effectLst/>
                <a:latin typeface="Open Sans" panose="020B0606030504020204" pitchFamily="34" charset="0"/>
                <a:ea typeface="Calibri" panose="020F0502020204030204" pitchFamily="34" charset="0"/>
                <a:cs typeface="Times New Roman" panose="02020603050405020304" pitchFamily="18" charset="0"/>
              </a:rPr>
              <a:t>.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8"/>
              </a:rPr>
              <a:t>https://en.wikipedia.org/wiki/Plastic</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600"/>
              </a:spcAft>
            </a:pPr>
            <a:r>
              <a:rPr lang="en-US" sz="4000" dirty="0" err="1">
                <a:effectLst/>
                <a:latin typeface="Open Sans" panose="020B0606030504020204" pitchFamily="34" charset="0"/>
                <a:ea typeface="Calibri" panose="020F0502020204030204" pitchFamily="34" charset="0"/>
                <a:cs typeface="Times New Roman" panose="02020603050405020304" pitchFamily="18" charset="0"/>
              </a:rPr>
              <a:t>Sewwandi</a:t>
            </a:r>
            <a:r>
              <a:rPr lang="en-US" sz="4000" dirty="0">
                <a:effectLst/>
                <a:latin typeface="Open Sans" panose="020B0606030504020204" pitchFamily="34" charset="0"/>
                <a:ea typeface="Calibri" panose="020F0502020204030204" pitchFamily="34" charset="0"/>
                <a:cs typeface="Times New Roman" panose="02020603050405020304" pitchFamily="18" charset="0"/>
              </a:rPr>
              <a:t>, A. L. (2020, January 17). </a:t>
            </a:r>
            <a:r>
              <a:rPr lang="en-US" sz="4000" i="1" dirty="0">
                <a:effectLst/>
                <a:latin typeface="Open Sans" panose="020B0606030504020204" pitchFamily="34" charset="0"/>
                <a:ea typeface="Calibri" panose="020F0502020204030204" pitchFamily="34" charset="0"/>
                <a:cs typeface="Times New Roman" panose="02020603050405020304" pitchFamily="18" charset="0"/>
              </a:rPr>
              <a:t>Here’s how plastic could affect your health - medicine: Daily mirror. Medicine</a:t>
            </a:r>
            <a:r>
              <a:rPr lang="en-US" sz="4000" dirty="0">
                <a:effectLst/>
                <a:latin typeface="Open Sans" panose="020B0606030504020204" pitchFamily="34" charset="0"/>
                <a:ea typeface="Calibri" panose="020F0502020204030204" pitchFamily="34" charset="0"/>
                <a:cs typeface="Times New Roman" panose="02020603050405020304" pitchFamily="18" charset="0"/>
              </a:rPr>
              <a:t> | Daily Mirror. Retrieved from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9"/>
              </a:rPr>
              <a:t>https://www.dailymirror.lk/Medicine/Heres-how-plastic-could-affect-your-health/308-181404</a:t>
            </a:r>
            <a:endParaRPr lang="el-GR" sz="4000" dirty="0">
              <a:effectLst/>
              <a:latin typeface="Calibri" panose="020F0502020204030204" pitchFamily="34" charset="0"/>
              <a:ea typeface="Calibri" panose="020F0502020204030204" pitchFamily="34" charset="0"/>
              <a:cs typeface="Times New Roman" panose="02020603050405020304" pitchFamily="18" charset="0"/>
            </a:endParaRPr>
          </a:p>
          <a:p>
            <a:r>
              <a:rPr lang="en-US" sz="4000" dirty="0" err="1">
                <a:effectLst/>
                <a:latin typeface="Open Sans" panose="020B0606030504020204" pitchFamily="34" charset="0"/>
                <a:ea typeface="Calibri" panose="020F0502020204030204" pitchFamily="34" charset="0"/>
              </a:rPr>
              <a:t>Warmington</a:t>
            </a:r>
            <a:r>
              <a:rPr lang="en-US" sz="4000" dirty="0">
                <a:effectLst/>
                <a:latin typeface="Open Sans" panose="020B0606030504020204" pitchFamily="34" charset="0"/>
                <a:ea typeface="Calibri" panose="020F0502020204030204" pitchFamily="34" charset="0"/>
              </a:rPr>
              <a:t>, A. (2019, March 4). </a:t>
            </a:r>
            <a:r>
              <a:rPr lang="en-US" sz="4000" i="1" dirty="0">
                <a:effectLst/>
                <a:latin typeface="Open Sans" panose="020B0606030504020204" pitchFamily="34" charset="0"/>
                <a:ea typeface="Calibri" panose="020F0502020204030204" pitchFamily="34" charset="0"/>
              </a:rPr>
              <a:t>ECHA publishes Additives Inventory.</a:t>
            </a:r>
            <a:r>
              <a:rPr lang="en-US" sz="4000" dirty="0">
                <a:effectLst/>
                <a:latin typeface="Open Sans" panose="020B0606030504020204" pitchFamily="34" charset="0"/>
                <a:ea typeface="Calibri" panose="020F0502020204030204" pitchFamily="34" charset="0"/>
              </a:rPr>
              <a:t> </a:t>
            </a:r>
            <a:r>
              <a:rPr lang="en-US" sz="4000" dirty="0" err="1">
                <a:effectLst/>
                <a:latin typeface="Open Sans" panose="020B0606030504020204" pitchFamily="34" charset="0"/>
                <a:ea typeface="Calibri" panose="020F0502020204030204" pitchFamily="34" charset="0"/>
              </a:rPr>
              <a:t>Speciality</a:t>
            </a:r>
            <a:r>
              <a:rPr lang="en-US" sz="4000" dirty="0">
                <a:effectLst/>
                <a:latin typeface="Open Sans" panose="020B0606030504020204" pitchFamily="34" charset="0"/>
                <a:ea typeface="Calibri" panose="020F0502020204030204" pitchFamily="34" charset="0"/>
              </a:rPr>
              <a:t> Chemicals Magazine. </a:t>
            </a:r>
            <a:r>
              <a:rPr lang="en-US" sz="4000" u="sng" dirty="0">
                <a:solidFill>
                  <a:srgbClr val="0563C1"/>
                </a:solidFill>
                <a:effectLst/>
                <a:latin typeface="Open Sans" panose="020B0606030504020204" pitchFamily="34" charset="0"/>
                <a:ea typeface="Calibri" panose="020F0502020204030204" pitchFamily="34" charset="0"/>
                <a:cs typeface="Times New Roman" panose="02020603050405020304" pitchFamily="18" charset="0"/>
                <a:hlinkClick r:id="rId10"/>
              </a:rPr>
              <a:t>https://www.specchemonline.com/echa-publishes-additives-inventory</a:t>
            </a:r>
            <a:r>
              <a:rPr lang="en-US" sz="4000" dirty="0">
                <a:effectLst/>
                <a:latin typeface="Open Sans" panose="020B0606030504020204" pitchFamily="34" charset="0"/>
                <a:ea typeface="Calibri" panose="020F0502020204030204" pitchFamily="34" charset="0"/>
              </a:rPr>
              <a:t> </a:t>
            </a:r>
            <a:endParaRPr lang="es-ES"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Ορθογώνιο 4">
            <a:extLst>
              <a:ext uri="{FF2B5EF4-FFF2-40B4-BE49-F238E27FC236}">
                <a16:creationId xmlns:a16="http://schemas.microsoft.com/office/drawing/2014/main" id="{75003761-3534-BA0F-4FB4-13C865DF2C7E}"/>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Τίτλος 1">
            <a:extLst>
              <a:ext uri="{FF2B5EF4-FFF2-40B4-BE49-F238E27FC236}">
                <a16:creationId xmlns:a16="http://schemas.microsoft.com/office/drawing/2014/main" id="{56C2B28E-80C5-66D8-6FCE-A737320682F6}"/>
              </a:ext>
            </a:extLst>
          </p:cNvPr>
          <p:cNvSpPr txBox="1">
            <a:spLocks/>
          </p:cNvSpPr>
          <p:nvPr/>
        </p:nvSpPr>
        <p:spPr>
          <a:xfrm>
            <a:off x="1058796" y="820420"/>
            <a:ext cx="5676981" cy="41833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l-GR" sz="3000" b="1">
                <a:latin typeface="Open Sans" panose="020B0606030504020204" pitchFamily="34" charset="0"/>
                <a:ea typeface="Open Sans" panose="020B0606030504020204" pitchFamily="34" charset="0"/>
                <a:cs typeface="Open Sans" panose="020B0606030504020204" pitchFamily="34" charset="0"/>
              </a:rPr>
              <a:t>Βιβλιογραφία &amp; Ιστοσελίδες</a:t>
            </a:r>
            <a:endParaRPr lang="el-GR" sz="30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136698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8" name="Rectangle 37">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Picture 28" descr="Colourful plastic bottle caps">
            <a:extLst>
              <a:ext uri="{FF2B5EF4-FFF2-40B4-BE49-F238E27FC236}">
                <a16:creationId xmlns:a16="http://schemas.microsoft.com/office/drawing/2014/main" id="{435AF461-5527-BD46-23BF-FE33563401D9}"/>
              </a:ext>
            </a:extLst>
          </p:cNvPr>
          <p:cNvPicPr>
            <a:picLocks noChangeAspect="1"/>
          </p:cNvPicPr>
          <p:nvPr/>
        </p:nvPicPr>
        <p:blipFill rotWithShape="1">
          <a:blip r:embed="rId3">
            <a:alphaModFix amt="20000"/>
          </a:blip>
          <a:srcRect t="2103" r="23298" b="6988"/>
          <a:stretch/>
        </p:blipFill>
        <p:spPr>
          <a:xfrm>
            <a:off x="3523488" y="10"/>
            <a:ext cx="8668512" cy="6857990"/>
          </a:xfrm>
          <a:prstGeom prst="rect">
            <a:avLst/>
          </a:prstGeom>
        </p:spPr>
      </p:pic>
      <p:sp>
        <p:nvSpPr>
          <p:cNvPr id="40" name="Rectangle 39">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58797" y="731520"/>
            <a:ext cx="3438144" cy="418338"/>
          </a:xfrm>
        </p:spPr>
        <p:txBody>
          <a:bodyPr anchor="b">
            <a:normAutofit fontScale="90000"/>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Εισαγωγή</a:t>
            </a:r>
          </a:p>
        </p:txBody>
      </p:sp>
      <p:sp>
        <p:nvSpPr>
          <p:cNvPr id="42" name="Rectangle 41">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731237" y="2548779"/>
            <a:ext cx="9756600" cy="4670168"/>
          </a:xfrm>
        </p:spPr>
        <p:txBody>
          <a:bodyPr anchor="t">
            <a:normAutofit fontScale="32500" lnSpcReduction="20000"/>
          </a:bodyPr>
          <a:lstStyle/>
          <a:p>
            <a:pPr marL="0" indent="0">
              <a:buNone/>
            </a:pPr>
            <a:endParaRPr lang="en-US" sz="400" dirty="0">
              <a:effectLst/>
              <a:latin typeface="Open Sans" panose="020B0606030504020204" pitchFamily="34" charset="0"/>
              <a:ea typeface="Open Sans" panose="020B0606030504020204" pitchFamily="34" charset="0"/>
              <a:cs typeface="Open Sans" panose="020B0606030504020204" pitchFamily="34" charset="0"/>
            </a:endParaRPr>
          </a:p>
          <a:p>
            <a:pPr marL="0" indent="0">
              <a:buNone/>
            </a:pPr>
            <a:r>
              <a:rPr lang="el-GR" sz="4300" b="1" dirty="0">
                <a:effectLst/>
                <a:latin typeface="Open Sans" panose="020B0606030504020204" pitchFamily="34" charset="0"/>
                <a:ea typeface="Open Sans" panose="020B0606030504020204" pitchFamily="34" charset="0"/>
                <a:cs typeface="Open Sans" panose="020B0606030504020204" pitchFamily="34" charset="0"/>
              </a:rPr>
              <a:t>Μαθησιακοί στόχοι</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l-GR" sz="4300" dirty="0">
                <a:latin typeface="Open Sans" panose="020B0606030504020204" pitchFamily="34" charset="0"/>
                <a:ea typeface="Open Sans" panose="020B0606030504020204" pitchFamily="34" charset="0"/>
                <a:cs typeface="Open Sans" panose="020B0606030504020204" pitchFamily="34" charset="0"/>
              </a:rPr>
              <a:t>Η επεξήγηση της βλάβης που προκαλεί το πλαστικό στην ανθρώπινη υγεία και το περιβάλλον</a:t>
            </a:r>
          </a:p>
          <a:p>
            <a:pPr marL="342900" lvl="0" indent="-342900">
              <a:spcAft>
                <a:spcPts val="600"/>
              </a:spcAft>
              <a:buFont typeface="Wingdings" panose="05000000000000000000" pitchFamily="2" charset="2"/>
              <a:buChar char=""/>
            </a:pPr>
            <a:r>
              <a:rPr lang="el-GR" sz="4300" dirty="0">
                <a:latin typeface="Open Sans" panose="020B0606030504020204" pitchFamily="34" charset="0"/>
                <a:ea typeface="Open Sans" panose="020B0606030504020204" pitchFamily="34" charset="0"/>
                <a:cs typeface="Open Sans" panose="020B0606030504020204" pitchFamily="34" charset="0"/>
              </a:rPr>
              <a:t>Ο εντοπισμός των προβλημάτων υγείας</a:t>
            </a:r>
            <a:r>
              <a:rPr lang="el-GR" sz="4300" dirty="0">
                <a:effectLst/>
                <a:latin typeface="Open Sans" panose="020B0606030504020204" pitchFamily="34" charset="0"/>
                <a:ea typeface="Open Sans" panose="020B0606030504020204" pitchFamily="34" charset="0"/>
                <a:cs typeface="Open Sans" panose="020B0606030504020204" pitchFamily="34" charset="0"/>
              </a:rPr>
              <a:t> που σχετίζονται με τη χρήση πλαστικών,</a:t>
            </a:r>
          </a:p>
          <a:p>
            <a:pPr marL="342900" lvl="0" indent="-342900">
              <a:spcAft>
                <a:spcPts val="600"/>
              </a:spcAft>
              <a:buFont typeface="Wingdings" panose="05000000000000000000" pitchFamily="2" charset="2"/>
              <a:buChar char=""/>
            </a:pPr>
            <a:r>
              <a:rPr lang="el-GR" sz="4300" dirty="0">
                <a:latin typeface="Open Sans" panose="020B0606030504020204" pitchFamily="34" charset="0"/>
                <a:ea typeface="Open Sans" panose="020B0606030504020204" pitchFamily="34" charset="0"/>
                <a:cs typeface="Open Sans" panose="020B0606030504020204" pitchFamily="34" charset="0"/>
              </a:rPr>
              <a:t>Ο προσδιορισμός των στρατηγικών </a:t>
            </a:r>
            <a:r>
              <a:rPr lang="el-GR" sz="4300" dirty="0">
                <a:effectLst/>
                <a:latin typeface="Open Sans" panose="020B0606030504020204" pitchFamily="34" charset="0"/>
                <a:ea typeface="Open Sans" panose="020B0606030504020204" pitchFamily="34" charset="0"/>
                <a:cs typeface="Open Sans" panose="020B0606030504020204" pitchFamily="34" charset="0"/>
              </a:rPr>
              <a:t>της ΕΕ για τη μείωση της ατομικής χρήσης πλαστικού</a:t>
            </a:r>
          </a:p>
          <a:p>
            <a:pPr marL="0" indent="0">
              <a:buNone/>
            </a:pPr>
            <a:r>
              <a:rPr lang="el-GR" sz="4300" b="1" dirty="0">
                <a:effectLst/>
                <a:latin typeface="Open Sans" panose="020B0606030504020204" pitchFamily="34" charset="0"/>
                <a:ea typeface="Open Sans" panose="020B0606030504020204" pitchFamily="34" charset="0"/>
                <a:cs typeface="Open Sans" panose="020B0606030504020204" pitchFamily="34" charset="0"/>
              </a:rPr>
              <a:t>Μαθησιακά αποτελέσματα</a:t>
            </a:r>
            <a:endParaRPr lang="en-US" sz="4300" b="1" dirty="0">
              <a:latin typeface="Open Sans" panose="020B0606030504020204" pitchFamily="34" charset="0"/>
              <a:ea typeface="Open Sans" panose="020B0606030504020204" pitchFamily="34" charset="0"/>
              <a:cs typeface="Open Sans" panose="020B0606030504020204" pitchFamily="34" charset="0"/>
            </a:endParaRPr>
          </a:p>
          <a:p>
            <a:pPr marL="0" lvl="0" indent="0">
              <a:lnSpc>
                <a:spcPct val="120000"/>
              </a:lnSpc>
              <a:spcAft>
                <a:spcPts val="600"/>
              </a:spcAft>
              <a:buNone/>
            </a:pPr>
            <a:r>
              <a:rPr lang="el-GR" sz="4300" dirty="0">
                <a:effectLst/>
                <a:latin typeface="Open Sans" panose="020B0606030504020204" pitchFamily="34" charset="0"/>
                <a:ea typeface="Open Sans" panose="020B0606030504020204" pitchFamily="34" charset="0"/>
                <a:cs typeface="Open Sans" panose="020B0606030504020204" pitchFamily="34" charset="0"/>
              </a:rPr>
              <a:t>Οι εκπαιδευόμενοι θα είναι σε θέση να:</a:t>
            </a: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κατανοήσουν τις επιπτώσεις της χρήσης πλαστικών στην ανθρώπινη υγεία, συμπεριλαμβανομένων των επιπτώσεών τους στη γονιμότητα, στα αναπαραγωγικά συστήματα και στις ενδοκρινικές διαταραχές,</a:t>
            </a: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περιγράφουν τις διάφορες πηγές ρύπανσης από πλαστικό και τις επιπτώσεις τους στο περιβάλλον</a:t>
            </a:r>
          </a:p>
          <a:p>
            <a:pPr marL="342900" lvl="0" indent="-342900">
              <a:lnSpc>
                <a:spcPct val="120000"/>
              </a:lnSpc>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εξηγήσουν το σχηματισμό και τις επιπτώσεις των </a:t>
            </a:r>
            <a:r>
              <a:rPr lang="el-GR" sz="4300" dirty="0" err="1">
                <a:effectLst/>
                <a:latin typeface="Open Sans" panose="020B0606030504020204" pitchFamily="34" charset="0"/>
                <a:ea typeface="Open Sans" panose="020B0606030504020204" pitchFamily="34" charset="0"/>
                <a:cs typeface="Open Sans" panose="020B0606030504020204" pitchFamily="34" charset="0"/>
              </a:rPr>
              <a:t>μικροπλαστικών</a:t>
            </a:r>
            <a:endParaRPr lang="el-GR" sz="4300"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342900">
              <a:spcAft>
                <a:spcPts val="600"/>
              </a:spcAft>
              <a:buFont typeface="Wingdings" panose="05000000000000000000" pitchFamily="2" charset="2"/>
              <a:buChar char=""/>
            </a:pPr>
            <a:r>
              <a:rPr lang="el-GR" sz="4300" dirty="0">
                <a:effectLst/>
                <a:latin typeface="Open Sans" panose="020B0606030504020204" pitchFamily="34" charset="0"/>
                <a:ea typeface="Open Sans" panose="020B0606030504020204" pitchFamily="34" charset="0"/>
                <a:cs typeface="Open Sans" panose="020B0606030504020204" pitchFamily="34" charset="0"/>
              </a:rPr>
              <a:t>αναγνωρίζουν τους κινδύνους των τοξικών χημικών ουσιών που σχετίζονται με τη χρήση πλαστικών</a:t>
            </a:r>
          </a:p>
        </p:txBody>
      </p:sp>
      <p:sp>
        <p:nvSpPr>
          <p:cNvPr id="5" name="Ορθογώνιο 4">
            <a:extLst>
              <a:ext uri="{FF2B5EF4-FFF2-40B4-BE49-F238E27FC236}">
                <a16:creationId xmlns:a16="http://schemas.microsoft.com/office/drawing/2014/main" id="{47A2BC28-5780-5CC1-39C9-4C74A3B17288}"/>
              </a:ext>
            </a:extLst>
          </p:cNvPr>
          <p:cNvSpPr/>
          <p:nvPr/>
        </p:nvSpPr>
        <p:spPr>
          <a:xfrm>
            <a:off x="424815" y="646356"/>
            <a:ext cx="548640"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TextBox 6">
            <a:extLst>
              <a:ext uri="{FF2B5EF4-FFF2-40B4-BE49-F238E27FC236}">
                <a16:creationId xmlns:a16="http://schemas.microsoft.com/office/drawing/2014/main" id="{D4E9C2CD-5AEC-089B-2B98-F04724905FB7}"/>
              </a:ext>
            </a:extLst>
          </p:cNvPr>
          <p:cNvSpPr txBox="1"/>
          <p:nvPr/>
        </p:nvSpPr>
        <p:spPr>
          <a:xfrm>
            <a:off x="1058796" y="1319615"/>
            <a:ext cx="6999887" cy="954107"/>
          </a:xfrm>
          <a:prstGeom prst="rect">
            <a:avLst/>
          </a:prstGeom>
          <a:noFill/>
        </p:spPr>
        <p:txBody>
          <a:bodyPr wrap="square">
            <a:spAutoFit/>
          </a:bodyPr>
          <a:lstStyle/>
          <a:p>
            <a:pPr marL="0" indent="0" algn="just">
              <a:buNone/>
            </a:pPr>
            <a:r>
              <a:rPr lang="el-GR" sz="1400" dirty="0">
                <a:effectLst/>
                <a:latin typeface="Open Sans" panose="020B0606030504020204" pitchFamily="34" charset="0"/>
                <a:ea typeface="Open Sans" panose="020B0606030504020204" pitchFamily="34" charset="0"/>
                <a:cs typeface="Open Sans" panose="020B0606030504020204" pitchFamily="34" charset="0"/>
              </a:rPr>
              <a:t>Η χρήση του πλαστικού έχει βαθιές επιπτώσεις στην ανθρώπινη υγεία και το περιβάλλον - αυτό είναι ένα ζήτημα που συχνά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παραβλέπεται</a:t>
            </a:r>
            <a:r>
              <a:rPr lang="el-GR" sz="1400" dirty="0">
                <a:effectLst/>
                <a:latin typeface="Open Sans" panose="020B0606030504020204" pitchFamily="34" charset="0"/>
                <a:ea typeface="Open Sans" panose="020B0606030504020204" pitchFamily="34" charset="0"/>
                <a:cs typeface="Open Sans" panose="020B0606030504020204" pitchFamily="34" charset="0"/>
              </a:rPr>
              <a:t> ή δεν λαμβάνεται υπόψη όταν συζητείται το φάσμα των προβλημάτων υγείας που συνδέονται με τη χρήση του πλαστικού.</a:t>
            </a: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953271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
            <a:extLst>
              <a:ext uri="{FF2B5EF4-FFF2-40B4-BE49-F238E27FC236}">
                <a16:creationId xmlns:a16="http://schemas.microsoft.com/office/drawing/2014/main" id="{81A794A3-04EE-70FC-3978-DD1CF37D8983}"/>
              </a:ext>
            </a:extLst>
          </p:cNvPr>
          <p:cNvSpPr>
            <a:spLocks noChangeArrowheads="1"/>
          </p:cNvSpPr>
          <p:nvPr/>
        </p:nvSpPr>
        <p:spPr bwMode="auto">
          <a:xfrm>
            <a:off x="6487189" y="3227329"/>
            <a:ext cx="501430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de-DE" sz="900" b="0" i="0" u="none" strike="noStrike" cap="none" normalizeH="0" baseline="0" dirty="0">
                <a:ln>
                  <a:noFill/>
                </a:ln>
                <a:solidFill>
                  <a:schemeClr val="tx1"/>
                </a:solidFill>
                <a:effectLst/>
                <a:latin typeface="Arial" panose="020B0604020202020204" pitchFamily="34" charset="0"/>
              </a:rPr>
              <a:t>Το έργο συγχρηματοδοτείται από την Ευρωπαϊκή Επιτροπή μέσω του προγράμματος Erasmus+.</a:t>
            </a:r>
            <a:endParaRPr lang="de-DE" altLang="de-DE" sz="900"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9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de-DE" sz="900" b="0" i="0" u="none" strike="noStrike" cap="none" normalizeH="0" baseline="0" dirty="0">
                <a:ln>
                  <a:noFill/>
                </a:ln>
                <a:solidFill>
                  <a:schemeClr val="tx1"/>
                </a:solidFill>
                <a:effectLst/>
                <a:latin typeface="Arial" panose="020B0604020202020204" pitchFamily="34" charset="0"/>
              </a:rPr>
              <a:t>Με τη χρηματοδότηση της Ευρωπαϊκής Ένωσης. Οι απόψεις και οι γνώμες που διατυπώνονται εκφράζουν αποκλειστικά τις απόψεις των συντακτών και δεν αντιπροσωπεύουν </a:t>
            </a:r>
            <a:r>
              <a:rPr kumimoji="0" lang="el-GR" altLang="de-DE" sz="900" b="0" i="0" u="none" strike="noStrike" cap="none" normalizeH="0" baseline="0" dirty="0" err="1">
                <a:ln>
                  <a:noFill/>
                </a:ln>
                <a:solidFill>
                  <a:schemeClr val="tx1"/>
                </a:solidFill>
                <a:effectLst/>
                <a:latin typeface="Arial" panose="020B0604020202020204" pitchFamily="34" charset="0"/>
              </a:rPr>
              <a:t>κατ'ανάγκη</a:t>
            </a:r>
            <a:r>
              <a:rPr kumimoji="0" lang="el-GR" altLang="de-DE" sz="900" b="0" i="0" u="none" strike="noStrike" cap="none" normalizeH="0" baseline="0" dirty="0">
                <a:ln>
                  <a:noFill/>
                </a:ln>
                <a:solidFill>
                  <a:schemeClr val="tx1"/>
                </a:solidFill>
                <a:effectLst/>
                <a:latin typeface="Arial" panose="020B0604020202020204" pitchFamily="34" charset="0"/>
              </a:rPr>
              <a:t> τις απόψεις της Ευρωπαϊκής Ένωσης ή του Ευρωπαϊκού Εκτελεστικού Οργανισμού Εκπαίδευσης και Πολιτισμού (EACEA). Η Ευρωπαϊκή Ένωση και ο EACEA δεν μπορούν να θεωρηθούν υπεύθυνοι για τις εκφραζόμενες απόψεις.</a:t>
            </a:r>
            <a:endParaRPr kumimoji="0" lang="de-DE" altLang="de-DE" sz="9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l-GR" sz="900" dirty="0">
                <a:latin typeface="Arial" panose="020B0604020202020204" pitchFamily="34" charset="0"/>
              </a:rPr>
              <a:t>Αριθμός Έργου</a:t>
            </a:r>
            <a:r>
              <a:rPr lang="de-DE" sz="900" dirty="0">
                <a:effectLst/>
                <a:latin typeface="Arial" panose="020B0604020202020204" pitchFamily="34" charset="0"/>
              </a:rPr>
              <a:t>: 2022-1-AT01-KA220-YOU-000086418</a:t>
            </a:r>
            <a:endParaRPr kumimoji="0" lang="de-DE" altLang="de-DE" sz="900" b="0" i="0" u="none" strike="noStrike" cap="none" normalizeH="0" baseline="0" dirty="0">
              <a:ln>
                <a:noFill/>
              </a:ln>
              <a:solidFill>
                <a:schemeClr val="tx1"/>
              </a:solidFill>
              <a:effectLst/>
              <a:latin typeface="Arial" panose="020B0604020202020204" pitchFamily="34" charset="0"/>
            </a:endParaRPr>
          </a:p>
        </p:txBody>
      </p:sp>
      <p:pic>
        <p:nvPicPr>
          <p:cNvPr id="3" name="Picture 2" descr="A hand holding a tree&#10;&#10;Description automatically generated with medium confidence">
            <a:extLst>
              <a:ext uri="{FF2B5EF4-FFF2-40B4-BE49-F238E27FC236}">
                <a16:creationId xmlns:a16="http://schemas.microsoft.com/office/drawing/2014/main" id="{DFC94BB9-EBD4-791C-2CAB-D3A54B491EC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t="3912" r="50761" b="9934"/>
          <a:stretch/>
        </p:blipFill>
        <p:spPr>
          <a:xfrm>
            <a:off x="-26822" y="-1"/>
            <a:ext cx="6088076" cy="5985519"/>
          </a:xfrm>
          <a:prstGeom prst="rect">
            <a:avLst/>
          </a:prstGeom>
        </p:spPr>
      </p:pic>
      <p:pic>
        <p:nvPicPr>
          <p:cNvPr id="5" name="Picture 4" descr="A hand holding a tree&#10;&#10;Description automatically generated with medium confidence">
            <a:extLst>
              <a:ext uri="{FF2B5EF4-FFF2-40B4-BE49-F238E27FC236}">
                <a16:creationId xmlns:a16="http://schemas.microsoft.com/office/drawing/2014/main" id="{F0F4A9DE-6904-3CBB-9799-7EAF1812E414}"/>
              </a:ext>
            </a:extLst>
          </p:cNvPr>
          <p:cNvPicPr>
            <a:picLocks noChangeAspect="1"/>
          </p:cNvPicPr>
          <p:nvPr/>
        </p:nvPicPr>
        <p:blipFill rotWithShape="1">
          <a:blip r:embed="rId2">
            <a:clrChange>
              <a:clrFrom>
                <a:srgbClr val="1C9A51"/>
              </a:clrFrom>
              <a:clrTo>
                <a:srgbClr val="1C9A51">
                  <a:alpha val="0"/>
                </a:srgbClr>
              </a:clrTo>
            </a:clrChange>
            <a:extLst>
              <a:ext uri="{28A0092B-C50C-407E-A947-70E740481C1C}">
                <a14:useLocalDpi xmlns:a14="http://schemas.microsoft.com/office/drawing/2010/main" val="0"/>
              </a:ext>
            </a:extLst>
          </a:blip>
          <a:srcRect l="54349" t="4667" r="5160" b="48456"/>
          <a:stretch/>
        </p:blipFill>
        <p:spPr>
          <a:xfrm>
            <a:off x="6437036" y="396264"/>
            <a:ext cx="1964174" cy="1277776"/>
          </a:xfrm>
          <a:prstGeom prst="rect">
            <a:avLst/>
          </a:prstGeom>
          <a:solidFill>
            <a:srgbClr val="1D9B52"/>
          </a:solidFill>
        </p:spPr>
      </p:pic>
      <p:sp>
        <p:nvSpPr>
          <p:cNvPr id="20" name="Rectangle 19">
            <a:extLst>
              <a:ext uri="{FF2B5EF4-FFF2-40B4-BE49-F238E27FC236}">
                <a16:creationId xmlns:a16="http://schemas.microsoft.com/office/drawing/2014/main" id="{D0CCBD21-C504-608E-9B73-89FEEF6EC874}"/>
              </a:ext>
            </a:extLst>
          </p:cNvPr>
          <p:cNvSpPr/>
          <p:nvPr/>
        </p:nvSpPr>
        <p:spPr>
          <a:xfrm>
            <a:off x="-46678" y="5985519"/>
            <a:ext cx="12243571" cy="194869"/>
          </a:xfrm>
          <a:prstGeom prst="rect">
            <a:avLst/>
          </a:prstGeom>
          <a:solidFill>
            <a:srgbClr val="1D9B5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le 1">
            <a:extLst>
              <a:ext uri="{FF2B5EF4-FFF2-40B4-BE49-F238E27FC236}">
                <a16:creationId xmlns:a16="http://schemas.microsoft.com/office/drawing/2014/main" id="{6D777E0E-989A-872B-B168-56EBAA169088}"/>
              </a:ext>
            </a:extLst>
          </p:cNvPr>
          <p:cNvSpPr>
            <a:spLocks noGrp="1"/>
          </p:cNvSpPr>
          <p:nvPr>
            <p:ph type="ctrTitle"/>
          </p:nvPr>
        </p:nvSpPr>
        <p:spPr>
          <a:xfrm>
            <a:off x="6487189" y="1822926"/>
            <a:ext cx="5094348" cy="451834"/>
          </a:xfrm>
        </p:spPr>
        <p:txBody>
          <a:bodyPr>
            <a:normAutofit fontScale="90000"/>
          </a:bodyPr>
          <a:lstStyle/>
          <a:p>
            <a:pPr algn="l"/>
            <a:r>
              <a:rPr lang="en-GB" sz="2800" b="1" dirty="0">
                <a:solidFill>
                  <a:srgbClr val="1D9B52"/>
                </a:solidFill>
              </a:rPr>
              <a:t>www.rescue.erasmus.site</a:t>
            </a:r>
            <a:endParaRPr lang="de-DE" sz="2800" b="1" dirty="0">
              <a:solidFill>
                <a:srgbClr val="1D9B52"/>
              </a:solidFill>
              <a:highlight>
                <a:srgbClr val="FFFF00"/>
              </a:highlight>
            </a:endParaRPr>
          </a:p>
        </p:txBody>
      </p:sp>
      <p:sp>
        <p:nvSpPr>
          <p:cNvPr id="6" name="TextBox 5">
            <a:extLst>
              <a:ext uri="{FF2B5EF4-FFF2-40B4-BE49-F238E27FC236}">
                <a16:creationId xmlns:a16="http://schemas.microsoft.com/office/drawing/2014/main" id="{856262CD-B11E-260D-A765-A1F565840303}"/>
              </a:ext>
            </a:extLst>
          </p:cNvPr>
          <p:cNvSpPr txBox="1"/>
          <p:nvPr/>
        </p:nvSpPr>
        <p:spPr>
          <a:xfrm>
            <a:off x="6487189" y="2342860"/>
            <a:ext cx="5486400" cy="1661993"/>
          </a:xfrm>
          <a:prstGeom prst="rect">
            <a:avLst/>
          </a:prstGeom>
          <a:noFill/>
        </p:spPr>
        <p:txBody>
          <a:bodyPr wrap="square" rtlCol="0">
            <a:spAutoFit/>
          </a:bodyPr>
          <a:lstStyle/>
          <a:p>
            <a:r>
              <a:rPr lang="en-GB" sz="1600" dirty="0">
                <a:solidFill>
                  <a:schemeClr val="tx2">
                    <a:lumMod val="50000"/>
                  </a:schemeClr>
                </a:solidFill>
              </a:rPr>
              <a:t>Instagram: </a:t>
            </a:r>
            <a:r>
              <a:rPr lang="en-GB" sz="1600" b="1" dirty="0" err="1">
                <a:solidFill>
                  <a:schemeClr val="tx2">
                    <a:lumMod val="50000"/>
                  </a:schemeClr>
                </a:solidFill>
              </a:rPr>
              <a:t>rescue.Erasmus</a:t>
            </a:r>
            <a:endParaRPr lang="en-GB" sz="1600" b="1" dirty="0">
              <a:solidFill>
                <a:schemeClr val="tx2">
                  <a:lumMod val="50000"/>
                </a:schemeClr>
              </a:solidFill>
            </a:endParaRPr>
          </a:p>
          <a:p>
            <a:r>
              <a:rPr lang="en-GB" sz="1600" dirty="0">
                <a:solidFill>
                  <a:schemeClr val="tx2">
                    <a:lumMod val="50000"/>
                  </a:schemeClr>
                </a:solidFill>
              </a:rPr>
              <a:t>Facebook: </a:t>
            </a:r>
            <a:r>
              <a:rPr lang="en-US" sz="1600" b="1" dirty="0">
                <a:solidFill>
                  <a:schemeClr val="tx2">
                    <a:lumMod val="50000"/>
                  </a:schemeClr>
                </a:solidFill>
              </a:rPr>
              <a:t>Rescue - Raise your voice against plastic</a:t>
            </a:r>
          </a:p>
          <a:p>
            <a:r>
              <a:rPr lang="en-US" sz="1600" dirty="0">
                <a:solidFill>
                  <a:schemeClr val="tx2">
                    <a:lumMod val="50000"/>
                  </a:schemeClr>
                </a:solidFill>
              </a:rPr>
              <a:t>YouTube: </a:t>
            </a:r>
            <a:r>
              <a:rPr lang="en-US" sz="1600" b="1" dirty="0">
                <a:solidFill>
                  <a:schemeClr val="tx2">
                    <a:lumMod val="50000"/>
                  </a:schemeClr>
                </a:solidFill>
              </a:rPr>
              <a:t>@rescue-raiseyourvoice</a:t>
            </a:r>
          </a:p>
          <a:p>
            <a:pPr algn="ctr"/>
            <a:endParaRPr lang="en-GB" dirty="0">
              <a:solidFill>
                <a:srgbClr val="1D9B52"/>
              </a:solidFill>
            </a:endParaRPr>
          </a:p>
          <a:p>
            <a:pPr algn="ctr"/>
            <a:endParaRPr lang="en-GB" dirty="0">
              <a:solidFill>
                <a:srgbClr val="1D9B52"/>
              </a:solidFill>
            </a:endParaRPr>
          </a:p>
          <a:p>
            <a:pPr algn="ctr"/>
            <a:r>
              <a:rPr lang="en-GB" dirty="0">
                <a:solidFill>
                  <a:srgbClr val="1D9B52"/>
                </a:solidFill>
              </a:rPr>
              <a:t> </a:t>
            </a:r>
            <a:endParaRPr lang="de-DE" dirty="0">
              <a:solidFill>
                <a:srgbClr val="1D9B52"/>
              </a:solidFill>
              <a:highlight>
                <a:srgbClr val="FFFF00"/>
              </a:highlight>
            </a:endParaRPr>
          </a:p>
        </p:txBody>
      </p:sp>
      <p:sp>
        <p:nvSpPr>
          <p:cNvPr id="7" name="Rectangle 6">
            <a:extLst>
              <a:ext uri="{FF2B5EF4-FFF2-40B4-BE49-F238E27FC236}">
                <a16:creationId xmlns:a16="http://schemas.microsoft.com/office/drawing/2014/main" id="{5A4A7A1E-D9C0-D6D9-BD3B-C815FBFC0A6D}"/>
              </a:ext>
            </a:extLst>
          </p:cNvPr>
          <p:cNvSpPr/>
          <p:nvPr/>
        </p:nvSpPr>
        <p:spPr>
          <a:xfrm>
            <a:off x="-56756" y="6173777"/>
            <a:ext cx="12248756" cy="73782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9" name="Picture 8" descr="A blue and white text on a black background&#10;&#10;Description automatically generated with medium confidence">
            <a:extLst>
              <a:ext uri="{FF2B5EF4-FFF2-40B4-BE49-F238E27FC236}">
                <a16:creationId xmlns:a16="http://schemas.microsoft.com/office/drawing/2014/main" id="{0BB800B3-4FC3-5DDE-B504-05652193B4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5701" y="6256940"/>
            <a:ext cx="2381250" cy="571500"/>
          </a:xfrm>
          <a:prstGeom prst="rect">
            <a:avLst/>
          </a:prstGeom>
        </p:spPr>
      </p:pic>
      <p:pic>
        <p:nvPicPr>
          <p:cNvPr id="11" name="Picture 10" descr="A picture containing font, graphics, logo, graphic design&#10;&#10;Description automatically generated">
            <a:extLst>
              <a:ext uri="{FF2B5EF4-FFF2-40B4-BE49-F238E27FC236}">
                <a16:creationId xmlns:a16="http://schemas.microsoft.com/office/drawing/2014/main" id="{E0EECFCE-37CF-AD30-50A2-C1BB8E1305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0814" y="6306147"/>
            <a:ext cx="1317317" cy="448983"/>
          </a:xfrm>
          <a:prstGeom prst="rect">
            <a:avLst/>
          </a:prstGeom>
        </p:spPr>
      </p:pic>
      <p:pic>
        <p:nvPicPr>
          <p:cNvPr id="13" name="Picture 12" descr="A picture containing colorfulness, circle, graphics&#10;&#10;Description automatically generated">
            <a:extLst>
              <a:ext uri="{FF2B5EF4-FFF2-40B4-BE49-F238E27FC236}">
                <a16:creationId xmlns:a16="http://schemas.microsoft.com/office/drawing/2014/main" id="{E6466C74-9FFC-D608-2C80-CCFDD9FCDA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4521" y="6257656"/>
            <a:ext cx="786174" cy="585060"/>
          </a:xfrm>
          <a:prstGeom prst="rect">
            <a:avLst/>
          </a:prstGeom>
        </p:spPr>
      </p:pic>
      <p:pic>
        <p:nvPicPr>
          <p:cNvPr id="15" name="Picture 14" descr="Blue text on a black background&#10;&#10;Description automatically generated with medium confidence">
            <a:extLst>
              <a:ext uri="{FF2B5EF4-FFF2-40B4-BE49-F238E27FC236}">
                <a16:creationId xmlns:a16="http://schemas.microsoft.com/office/drawing/2014/main" id="{DCE5AD07-83D0-B5CC-0E85-AE1AFB3ABB9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3135" y="6238057"/>
            <a:ext cx="2051810" cy="654663"/>
          </a:xfrm>
          <a:prstGeom prst="rect">
            <a:avLst/>
          </a:prstGeom>
        </p:spPr>
      </p:pic>
      <p:pic>
        <p:nvPicPr>
          <p:cNvPr id="17" name="Picture 16" descr="A black text on a white background&#10;&#10;Description automatically generated with medium confidence">
            <a:extLst>
              <a:ext uri="{FF2B5EF4-FFF2-40B4-BE49-F238E27FC236}">
                <a16:creationId xmlns:a16="http://schemas.microsoft.com/office/drawing/2014/main" id="{87743965-2E03-B64E-4538-A546AF7CFF1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99134" y="6277320"/>
            <a:ext cx="2828603" cy="613192"/>
          </a:xfrm>
          <a:prstGeom prst="rect">
            <a:avLst/>
          </a:prstGeom>
        </p:spPr>
      </p:pic>
      <p:pic>
        <p:nvPicPr>
          <p:cNvPr id="19" name="Picture 18" descr="Blue text on a white background&#10;&#10;Description automatically generated with medium confidence">
            <a:extLst>
              <a:ext uri="{FF2B5EF4-FFF2-40B4-BE49-F238E27FC236}">
                <a16:creationId xmlns:a16="http://schemas.microsoft.com/office/drawing/2014/main" id="{A1444DF8-BC40-7C21-465C-A6E6C9FA68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74231" y="3576463"/>
            <a:ext cx="2480714" cy="520442"/>
          </a:xfrm>
          <a:prstGeom prst="rect">
            <a:avLst/>
          </a:prstGeom>
        </p:spPr>
      </p:pic>
      <p:sp>
        <p:nvSpPr>
          <p:cNvPr id="21" name="Rectangle 1">
            <a:extLst>
              <a:ext uri="{FF2B5EF4-FFF2-40B4-BE49-F238E27FC236}">
                <a16:creationId xmlns:a16="http://schemas.microsoft.com/office/drawing/2014/main" id="{A74F6447-197F-6CB0-4646-E88BCCAA8B55}"/>
              </a:ext>
            </a:extLst>
          </p:cNvPr>
          <p:cNvSpPr>
            <a:spLocks noChangeArrowheads="1"/>
          </p:cNvSpPr>
          <p:nvPr/>
        </p:nvSpPr>
        <p:spPr bwMode="auto">
          <a:xfrm>
            <a:off x="6487189" y="5562857"/>
            <a:ext cx="5014302" cy="2308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US" sz="900" dirty="0">
                <a:latin typeface="Ariel"/>
              </a:rPr>
              <a:t>This work is licensed under a </a:t>
            </a:r>
            <a:r>
              <a:rPr lang="en-US" sz="900" dirty="0">
                <a:latin typeface="Ariel"/>
                <a:hlinkClick r:id="rId9"/>
              </a:rPr>
              <a:t>Creative Commons Attribution 4.0 International License</a:t>
            </a:r>
            <a:r>
              <a:rPr lang="en-US" sz="900" dirty="0">
                <a:latin typeface="Ariel"/>
              </a:rPr>
              <a:t>.</a:t>
            </a:r>
            <a:endParaRPr lang="de-DE" altLang="de-DE" sz="900" dirty="0">
              <a:latin typeface="Ariel"/>
            </a:endParaRPr>
          </a:p>
        </p:txBody>
      </p:sp>
      <p:pic>
        <p:nvPicPr>
          <p:cNvPr id="23" name="Picture 22" descr="A grey and black sign with a person in a circle&#10;&#10;Description automatically generated with low confidence">
            <a:extLst>
              <a:ext uri="{FF2B5EF4-FFF2-40B4-BE49-F238E27FC236}">
                <a16:creationId xmlns:a16="http://schemas.microsoft.com/office/drawing/2014/main" id="{D97C0CCD-5AF4-B025-2788-078306C783C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4231" y="5088600"/>
            <a:ext cx="1227411" cy="429442"/>
          </a:xfrm>
          <a:prstGeom prst="rect">
            <a:avLst/>
          </a:prstGeom>
        </p:spPr>
      </p:pic>
      <p:pic>
        <p:nvPicPr>
          <p:cNvPr id="8" name="Imagen 7">
            <a:extLst>
              <a:ext uri="{FF2B5EF4-FFF2-40B4-BE49-F238E27FC236}">
                <a16:creationId xmlns:a16="http://schemas.microsoft.com/office/drawing/2014/main" id="{64368C6C-C887-0976-4A45-956DACD1180B}"/>
              </a:ext>
            </a:extLst>
          </p:cNvPr>
          <p:cNvPicPr>
            <a:picLocks noChangeAspect="1"/>
          </p:cNvPicPr>
          <p:nvPr/>
        </p:nvPicPr>
        <p:blipFill rotWithShape="1">
          <a:blip r:embed="rId11">
            <a:extLst>
              <a:ext uri="{28A0092B-C50C-407E-A947-70E740481C1C}">
                <a14:useLocalDpi xmlns:a14="http://schemas.microsoft.com/office/drawing/2010/main" val="0"/>
              </a:ext>
            </a:extLst>
          </a:blip>
          <a:srcRect l="17287" t="4814" r="20624" b="6062"/>
          <a:stretch/>
        </p:blipFill>
        <p:spPr>
          <a:xfrm>
            <a:off x="5918517" y="6209860"/>
            <a:ext cx="908766" cy="680652"/>
          </a:xfrm>
          <a:prstGeom prst="rect">
            <a:avLst/>
          </a:prstGeom>
        </p:spPr>
      </p:pic>
    </p:spTree>
    <p:extLst>
      <p:ext uri="{BB962C8B-B14F-4D97-AF65-F5344CB8AC3E}">
        <p14:creationId xmlns:p14="http://schemas.microsoft.com/office/powerpoint/2010/main" val="2984517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Εικόνα 9" descr="Εικόνα που περιέχει έδαφος, ουρανός, εξωτερικός χώρος/ύπαιθρος, παπούτσια&#10;&#10;Περιγραφή που δημιουργήθηκε αυτόματα">
            <a:extLst>
              <a:ext uri="{FF2B5EF4-FFF2-40B4-BE49-F238E27FC236}">
                <a16:creationId xmlns:a16="http://schemas.microsoft.com/office/drawing/2014/main" id="{4156E44E-9F0F-CEA3-3CEE-5F2EC1076FC5}"/>
              </a:ext>
            </a:extLst>
          </p:cNvPr>
          <p:cNvPicPr>
            <a:picLocks noChangeAspect="1"/>
          </p:cNvPicPr>
          <p:nvPr/>
        </p:nvPicPr>
        <p:blipFill>
          <a:blip r:embed="rId2">
            <a:alphaModFix amt="70000"/>
            <a:extLst>
              <a:ext uri="{28A0092B-C50C-407E-A947-70E740481C1C}">
                <a14:useLocalDpi xmlns:a14="http://schemas.microsoft.com/office/drawing/2010/main" val="0"/>
              </a:ext>
            </a:extLst>
          </a:blip>
          <a:stretch>
            <a:fillRect/>
          </a:stretch>
        </p:blipFill>
        <p:spPr>
          <a:xfrm>
            <a:off x="-1" y="0"/>
            <a:ext cx="12178581" cy="6853828"/>
          </a:xfrm>
          <a:prstGeom prst="rect">
            <a:avLst/>
          </a:prstGeom>
        </p:spPr>
      </p:pic>
      <p:graphicFrame>
        <p:nvGraphicFramePr>
          <p:cNvPr id="9" name="Θέση περιεχομένου 2">
            <a:extLst>
              <a:ext uri="{FF2B5EF4-FFF2-40B4-BE49-F238E27FC236}">
                <a16:creationId xmlns:a16="http://schemas.microsoft.com/office/drawing/2014/main" id="{34BA41E1-EA0A-8899-B309-A15E66D4D823}"/>
              </a:ext>
            </a:extLst>
          </p:cNvPr>
          <p:cNvGraphicFramePr>
            <a:graphicFrameLocks noGrp="1"/>
          </p:cNvGraphicFramePr>
          <p:nvPr>
            <p:ph idx="1"/>
            <p:extLst>
              <p:ext uri="{D42A27DB-BD31-4B8C-83A1-F6EECF244321}">
                <p14:modId xmlns:p14="http://schemas.microsoft.com/office/powerpoint/2010/main" val="3198159420"/>
              </p:ext>
            </p:extLst>
          </p:nvPr>
        </p:nvGraphicFramePr>
        <p:xfrm>
          <a:off x="1264252" y="3672588"/>
          <a:ext cx="4026206" cy="25065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3" name="Θέση περιεχομένου 2">
            <a:extLst>
              <a:ext uri="{FF2B5EF4-FFF2-40B4-BE49-F238E27FC236}">
                <a16:creationId xmlns:a16="http://schemas.microsoft.com/office/drawing/2014/main" id="{8CDCE49B-06D7-2097-D134-49437FDFD835}"/>
              </a:ext>
            </a:extLst>
          </p:cNvPr>
          <p:cNvGraphicFramePr>
            <a:graphicFrameLocks/>
          </p:cNvGraphicFramePr>
          <p:nvPr>
            <p:extLst>
              <p:ext uri="{D42A27DB-BD31-4B8C-83A1-F6EECF244321}">
                <p14:modId xmlns:p14="http://schemas.microsoft.com/office/powerpoint/2010/main" val="2538417504"/>
              </p:ext>
            </p:extLst>
          </p:nvPr>
        </p:nvGraphicFramePr>
        <p:xfrm>
          <a:off x="6943577" y="3569784"/>
          <a:ext cx="4346510" cy="26093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6" name="Τίτλος 5">
            <a:extLst>
              <a:ext uri="{FF2B5EF4-FFF2-40B4-BE49-F238E27FC236}">
                <a16:creationId xmlns:a16="http://schemas.microsoft.com/office/drawing/2014/main" id="{06422559-EC06-9357-B854-27257EFFC615}"/>
              </a:ext>
            </a:extLst>
          </p:cNvPr>
          <p:cNvSpPr>
            <a:spLocks noGrp="1"/>
          </p:cNvSpPr>
          <p:nvPr>
            <p:ph type="title"/>
          </p:nvPr>
        </p:nvSpPr>
        <p:spPr/>
        <p:txBody>
          <a:bodyPr>
            <a:normAutofit/>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Θεωρητική ενότητα</a:t>
            </a:r>
          </a:p>
        </p:txBody>
      </p:sp>
    </p:spTree>
    <p:extLst>
      <p:ext uri="{BB962C8B-B14F-4D97-AF65-F5344CB8AC3E}">
        <p14:creationId xmlns:p14="http://schemas.microsoft.com/office/powerpoint/2010/main" val="3115426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974851" y="707025"/>
            <a:ext cx="5251316" cy="694612"/>
          </a:xfrm>
        </p:spPr>
        <p:txBody>
          <a:bodyPr>
            <a:normAutofit/>
          </a:bodyPr>
          <a:lstStyle/>
          <a:p>
            <a:r>
              <a:rPr lang="el-GR" sz="2800" b="1" dirty="0">
                <a:latin typeface="Open Sans" panose="020B0606030504020204" pitchFamily="34" charset="0"/>
                <a:ea typeface="Open Sans" panose="020B0606030504020204" pitchFamily="34" charset="0"/>
                <a:cs typeface="Open Sans" panose="020B0606030504020204" pitchFamily="34" charset="0"/>
              </a:rPr>
              <a:t>Θεωρητική ενότητα</a:t>
            </a:r>
          </a:p>
        </p:txBody>
      </p:sp>
      <p:pic>
        <p:nvPicPr>
          <p:cNvPr id="7" name="Εικόνα 6" descr="Εικόνα που περιέχει ζωγραφική, τέχνη&#10;&#10;Περιγραφή που δημιουργήθηκε αυτόματα">
            <a:extLst>
              <a:ext uri="{FF2B5EF4-FFF2-40B4-BE49-F238E27FC236}">
                <a16:creationId xmlns:a16="http://schemas.microsoft.com/office/drawing/2014/main" id="{0F827284-38DE-48E0-B4E9-CAE4374BCB89}"/>
              </a:ext>
            </a:extLst>
          </p:cNvPr>
          <p:cNvPicPr>
            <a:picLocks noChangeAspect="1"/>
          </p:cNvPicPr>
          <p:nvPr/>
        </p:nvPicPr>
        <p:blipFill rotWithShape="1">
          <a:blip r:embed="rId2">
            <a:extLst>
              <a:ext uri="{28A0092B-C50C-407E-A947-70E740481C1C}">
                <a14:useLocalDpi xmlns:a14="http://schemas.microsoft.com/office/drawing/2010/main" val="0"/>
              </a:ext>
            </a:extLst>
          </a:blip>
          <a:srcRect l="25075" r="2601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aphicFrame>
        <p:nvGraphicFramePr>
          <p:cNvPr id="14" name="TextBox 11">
            <a:extLst>
              <a:ext uri="{FF2B5EF4-FFF2-40B4-BE49-F238E27FC236}">
                <a16:creationId xmlns:a16="http://schemas.microsoft.com/office/drawing/2014/main" id="{EA38B8E3-5955-0C7F-A246-A8B546758808}"/>
              </a:ext>
            </a:extLst>
          </p:cNvPr>
          <p:cNvGraphicFramePr/>
          <p:nvPr>
            <p:extLst>
              <p:ext uri="{D42A27DB-BD31-4B8C-83A1-F6EECF244321}">
                <p14:modId xmlns:p14="http://schemas.microsoft.com/office/powerpoint/2010/main" val="1751335890"/>
              </p:ext>
            </p:extLst>
          </p:nvPr>
        </p:nvGraphicFramePr>
        <p:xfrm>
          <a:off x="838200" y="1401637"/>
          <a:ext cx="4619621" cy="43842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79612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p:txBody>
          <a:bodyPr>
            <a:normAutofit/>
          </a:bodyPr>
          <a:lstStyle/>
          <a:p>
            <a:pPr>
              <a:lnSpc>
                <a:spcPct val="115000"/>
              </a:lnSpc>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1: Μικροπλαστικά στην τροφική αλυσίδα: Πόσο επιβλαβή είναι;</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14" name="Θέση περιεχομένου 2">
            <a:extLst>
              <a:ext uri="{FF2B5EF4-FFF2-40B4-BE49-F238E27FC236}">
                <a16:creationId xmlns:a16="http://schemas.microsoft.com/office/drawing/2014/main" id="{FF44F614-2E31-AE3D-DA23-216A0D98DE4F}"/>
              </a:ext>
            </a:extLst>
          </p:cNvPr>
          <p:cNvGraphicFramePr>
            <a:graphicFrameLocks noGrp="1"/>
          </p:cNvGraphicFramePr>
          <p:nvPr>
            <p:ph idx="1"/>
            <p:extLst>
              <p:ext uri="{D42A27DB-BD31-4B8C-83A1-F6EECF244321}">
                <p14:modId xmlns:p14="http://schemas.microsoft.com/office/powerpoint/2010/main" val="4164797749"/>
              </p:ext>
            </p:extLst>
          </p:nvPr>
        </p:nvGraphicFramePr>
        <p:xfrm>
          <a:off x="1016949" y="2335417"/>
          <a:ext cx="10515600" cy="39371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 name="TextBox 11">
            <a:extLst>
              <a:ext uri="{FF2B5EF4-FFF2-40B4-BE49-F238E27FC236}">
                <a16:creationId xmlns:a16="http://schemas.microsoft.com/office/drawing/2014/main" id="{24A7ADBB-5E42-6410-C40A-CB3EAACD6FA4}"/>
              </a:ext>
            </a:extLst>
          </p:cNvPr>
          <p:cNvSpPr txBox="1"/>
          <p:nvPr/>
        </p:nvSpPr>
        <p:spPr>
          <a:xfrm>
            <a:off x="838200" y="1817102"/>
            <a:ext cx="6097424" cy="391902"/>
          </a:xfrm>
          <a:prstGeom prst="rect">
            <a:avLst/>
          </a:prstGeom>
          <a:noFill/>
        </p:spPr>
        <p:txBody>
          <a:bodyPr wrap="square">
            <a:spAutoFit/>
          </a:bodyPr>
          <a:lstStyle/>
          <a:p>
            <a:pPr>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Πώς μπαίνουν στην τροφική αλυσίδα;</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036908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2" name="Rectangle 8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200" y="552518"/>
            <a:ext cx="7358519" cy="977208"/>
          </a:xfrm>
        </p:spPr>
        <p:txBody>
          <a:bodyPr vert="horz" lIns="91440" tIns="45720" rIns="91440" bIns="45720" rtlCol="0" anchor="b">
            <a:normAutofit fontScale="90000"/>
          </a:bodyPr>
          <a:lstStyle/>
          <a:p>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1: Μικροπλαστικά στην τροφική αλυσίδα: Πόσο επιβλαβή είναι;</a:t>
            </a:r>
            <a:endParaRPr lang="en-US" sz="2800" b="1" kern="12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3"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3F5ABA98-EF72-F298-9137-C9C754F5037F}"/>
              </a:ext>
            </a:extLst>
          </p:cNvPr>
          <p:cNvSpPr txBox="1"/>
          <p:nvPr/>
        </p:nvSpPr>
        <p:spPr>
          <a:xfrm>
            <a:off x="630936" y="2660904"/>
            <a:ext cx="4818888" cy="3547872"/>
          </a:xfrm>
          <a:prstGeom prst="rect">
            <a:avLst/>
          </a:prstGeom>
        </p:spPr>
        <p:txBody>
          <a:bodyPr vert="horz" lIns="91440" tIns="45720" rIns="91440" bIns="45720" rtlCol="0" anchor="t">
            <a:normAutofit/>
          </a:bodyPr>
          <a:lstStyle/>
          <a:p>
            <a:pPr marL="285750" indent="-285750">
              <a:spcAft>
                <a:spcPts val="600"/>
              </a:spcAft>
              <a:buFont typeface="Wingdings" panose="05000000000000000000" pitchFamily="2" charset="2"/>
              <a:buChar char="ü"/>
            </a:pPr>
            <a:r>
              <a:rPr lang="el-GR" sz="1400" dirty="0">
                <a:effectLst/>
                <a:latin typeface="Open Sans" panose="020B0606030504020204" pitchFamily="34" charset="0"/>
                <a:ea typeface="Open Sans" panose="020B0606030504020204" pitchFamily="34" charset="0"/>
                <a:cs typeface="Open Sans" panose="020B0606030504020204" pitchFamily="34" charset="0"/>
              </a:rPr>
              <a:t>Η κατάποση μολυσμένων θαλασσινών μπορεί να οδηγήσει σε έκθεση σε μικροπλαστικά, καθώς κατά μέσο όρο καταναλώνονται 11.000 μικροπλαστικά σωματίδια ετησίως, σύμφωνα με τη μελέτη του Πανεπιστημίου της Γάνδης.</a:t>
            </a:r>
          </a:p>
          <a:p>
            <a:pPr marL="285750" indent="-285750">
              <a:spcAft>
                <a:spcPts val="600"/>
              </a:spcAft>
              <a:buFont typeface="Wingdings" panose="05000000000000000000" pitchFamily="2" charset="2"/>
              <a:buChar char="ü"/>
            </a:pPr>
            <a:endParaRPr lang="en-US" sz="140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Wingdings" panose="05000000000000000000" pitchFamily="2" charset="2"/>
              <a:buChar char="ü"/>
            </a:pPr>
            <a:r>
              <a:rPr lang="el-GR" sz="1400" dirty="0">
                <a:effectLst/>
                <a:latin typeface="Open Sans" panose="020B0606030504020204" pitchFamily="34" charset="0"/>
                <a:ea typeface="Open Sans" panose="020B0606030504020204" pitchFamily="34" charset="0"/>
                <a:cs typeface="Open Sans" panose="020B0606030504020204" pitchFamily="34" charset="0"/>
              </a:rPr>
              <a:t>Η εισπνοή, η κατάποση και η δερματική επαφή με τα μικροπλαστικά μπορεί να θέσει τον άνθρωπο σε κίνδυνο επιπλοκών για την υγεία του.</a:t>
            </a:r>
          </a:p>
          <a:p>
            <a:pPr marL="285750" indent="-285750">
              <a:spcAft>
                <a:spcPts val="600"/>
              </a:spcAft>
              <a:buFont typeface="Wingdings" panose="05000000000000000000" pitchFamily="2" charset="2"/>
              <a:buChar char="ü"/>
            </a:pP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600"/>
              </a:spcAft>
              <a:buFont typeface="Wingdings" panose="05000000000000000000" pitchFamily="2" charset="2"/>
              <a:buChar char="ü"/>
            </a:pPr>
            <a:r>
              <a:rPr lang="el-GR" sz="1400" dirty="0">
                <a:effectLst/>
                <a:latin typeface="Open Sans" panose="020B0606030504020204" pitchFamily="34" charset="0"/>
                <a:ea typeface="Open Sans" panose="020B0606030504020204" pitchFamily="34" charset="0"/>
                <a:cs typeface="Open Sans" panose="020B0606030504020204" pitchFamily="34" charset="0"/>
              </a:rPr>
              <a:t>Μέσω του πεπτικού συστήματος, τα μικροπλαστικά μπορούν να εισέλθουν στο σώμα και να συσσωρευτούν σε αυτό, δημιουργώντας πιθανά προβλήματα υγείας.</a:t>
            </a:r>
            <a:endParaRPr lang="en-US" sz="2000" dirty="0">
              <a:effectLst/>
            </a:endParaRPr>
          </a:p>
        </p:txBody>
      </p:sp>
      <p:pic>
        <p:nvPicPr>
          <p:cNvPr id="3" name="Εικόνα 2" descr="Εικόνα που περιέχει κείμενο, στιγμιότυπο οθόνης, γραμματοσειρά, γραμμή&#10;&#10;Περιγραφή που δημιουργήθηκε αυτόματα">
            <a:extLst>
              <a:ext uri="{FF2B5EF4-FFF2-40B4-BE49-F238E27FC236}">
                <a16:creationId xmlns:a16="http://schemas.microsoft.com/office/drawing/2014/main" id="{E8F7E234-AD5C-DD95-4F91-F858C72FCA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099048" y="1982373"/>
            <a:ext cx="5458968" cy="2893253"/>
          </a:xfrm>
          <a:prstGeom prst="rect">
            <a:avLst/>
          </a:prstGeom>
          <a:noFill/>
        </p:spPr>
      </p:pic>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TextBox 5">
            <a:extLst>
              <a:ext uri="{FF2B5EF4-FFF2-40B4-BE49-F238E27FC236}">
                <a16:creationId xmlns:a16="http://schemas.microsoft.com/office/drawing/2014/main" id="{D3993EBB-1BB5-B800-04EE-DD53A8994435}"/>
              </a:ext>
            </a:extLst>
          </p:cNvPr>
          <p:cNvSpPr txBox="1"/>
          <p:nvPr/>
        </p:nvSpPr>
        <p:spPr>
          <a:xfrm>
            <a:off x="643278" y="1786422"/>
            <a:ext cx="6096000" cy="391902"/>
          </a:xfrm>
          <a:prstGeom prst="rect">
            <a:avLst/>
          </a:prstGeom>
          <a:noFill/>
        </p:spPr>
        <p:txBody>
          <a:bodyPr wrap="square">
            <a:spAutoFit/>
          </a:bodyPr>
          <a:lstStyle/>
          <a:p>
            <a:pPr algn="just">
              <a:lnSpc>
                <a:spcPct val="115000"/>
              </a:lnSpc>
              <a:spcAft>
                <a:spcPts val="600"/>
              </a:spcAft>
            </a:pPr>
            <a:r>
              <a:rPr lang="el-GR" sz="1800" b="1" i="1" dirty="0">
                <a:effectLst/>
                <a:latin typeface="Open Sans" panose="020B0606030504020204" pitchFamily="34" charset="0"/>
                <a:ea typeface="Calibri" panose="020F0502020204030204" pitchFamily="34" charset="0"/>
                <a:cs typeface="Times New Roman" panose="02020603050405020304" pitchFamily="18" charset="0"/>
              </a:rPr>
              <a:t>Κατάποση </a:t>
            </a:r>
            <a:r>
              <a:rPr lang="el-GR" sz="1800" b="1" i="1" dirty="0" err="1">
                <a:effectLst/>
                <a:latin typeface="Open Sans" panose="020B0606030504020204" pitchFamily="34" charset="0"/>
                <a:ea typeface="Calibri" panose="020F0502020204030204" pitchFamily="34" charset="0"/>
                <a:cs typeface="Times New Roman" panose="02020603050405020304" pitchFamily="18" charset="0"/>
              </a:rPr>
              <a:t>μικροπλαστικών</a:t>
            </a:r>
            <a:endParaRPr lang="el-G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6C0A5C1F-3DB9-369C-C295-B0385B8349E0}"/>
              </a:ext>
            </a:extLst>
          </p:cNvPr>
          <p:cNvSpPr txBox="1"/>
          <p:nvPr/>
        </p:nvSpPr>
        <p:spPr>
          <a:xfrm>
            <a:off x="5997011" y="4909544"/>
            <a:ext cx="6097424" cy="258725"/>
          </a:xfrm>
          <a:prstGeom prst="rect">
            <a:avLst/>
          </a:prstGeom>
          <a:noFill/>
        </p:spPr>
        <p:txBody>
          <a:bodyPr wrap="square">
            <a:spAutoFit/>
          </a:bodyPr>
          <a:lstStyle/>
          <a:p>
            <a:pPr algn="ctr">
              <a:lnSpc>
                <a:spcPct val="115000"/>
              </a:lnSpc>
              <a:spcAft>
                <a:spcPts val="600"/>
              </a:spcAft>
            </a:pPr>
            <a:r>
              <a:rPr lang="el-GR" sz="1000" dirty="0">
                <a:effectLst/>
                <a:latin typeface="Open Sans" panose="020B0606030504020204" pitchFamily="34" charset="0"/>
                <a:ea typeface="Calibri" panose="020F0502020204030204" pitchFamily="34" charset="0"/>
                <a:cs typeface="Times New Roman" panose="02020603050405020304" pitchFamily="18" charset="0"/>
              </a:rPr>
              <a:t>Πηγή</a:t>
            </a:r>
            <a:r>
              <a:rPr lang="en-US" sz="1000" dirty="0">
                <a:effectLst/>
                <a:latin typeface="Open Sans" panose="020B0606030504020204" pitchFamily="34" charset="0"/>
                <a:ea typeface="Calibri" panose="020F0502020204030204" pitchFamily="34" charset="0"/>
                <a:cs typeface="Times New Roman" panose="02020603050405020304" pitchFamily="18" charset="0"/>
              </a:rPr>
              <a:t>: Wright &amp; Kelly (2017)</a:t>
            </a:r>
            <a:endParaRPr lang="el-GR"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08841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181FC64-B306-4821-98E2-780662EFC4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1020839" y="508523"/>
            <a:ext cx="5737986" cy="937665"/>
          </a:xfrm>
        </p:spPr>
        <p:txBody>
          <a:bodyPr vert="horz" lIns="91440" tIns="45720" rIns="91440" bIns="45720" rtlCol="0" anchor="b">
            <a:normAutofit fontScale="90000"/>
          </a:bodyPr>
          <a:lstStyle/>
          <a:p>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1: Μικροπλαστικά στην τροφική αλυσίδα: Πόσο επιβλαβή είναι;</a:t>
            </a:r>
            <a:endParaRPr lang="en-US" sz="2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F5ABA98-EF72-F298-9137-C9C754F5037F}"/>
              </a:ext>
            </a:extLst>
          </p:cNvPr>
          <p:cNvSpPr txBox="1"/>
          <p:nvPr/>
        </p:nvSpPr>
        <p:spPr>
          <a:xfrm>
            <a:off x="564479" y="1688044"/>
            <a:ext cx="6209514" cy="5169956"/>
          </a:xfrm>
          <a:prstGeom prst="rect">
            <a:avLst/>
          </a:prstGeom>
        </p:spPr>
        <p:txBody>
          <a:bodyPr vert="horz" lIns="91440" tIns="45720" rIns="91440" bIns="45720" rtlCol="0">
            <a:noAutofit/>
          </a:bodyPr>
          <a:lstStyle/>
          <a:p>
            <a:pPr algn="just">
              <a:lnSpc>
                <a:spcPct val="90000"/>
              </a:lnSpc>
              <a:spcBef>
                <a:spcPts val="200"/>
              </a:spcBef>
              <a:spcAft>
                <a:spcPts val="600"/>
              </a:spcAft>
            </a:pPr>
            <a:r>
              <a:rPr lang="el-GR" sz="1400" b="1" i="1" dirty="0">
                <a:effectLst/>
                <a:latin typeface="Open Sans" panose="020B0606030504020204" pitchFamily="34" charset="0"/>
                <a:ea typeface="Open Sans" panose="020B0606030504020204" pitchFamily="34" charset="0"/>
                <a:cs typeface="Open Sans" panose="020B0606030504020204" pitchFamily="34" charset="0"/>
              </a:rPr>
              <a:t>Είναι τα μικροπλαστικά επιβλαβή για την ανθρώπινη υγεία;</a:t>
            </a:r>
            <a:endParaRPr lang="en-US" sz="1400" b="1" i="1" dirty="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spcBef>
                <a:spcPts val="200"/>
              </a:spcBef>
              <a:spcAft>
                <a:spcPts val="600"/>
              </a:spcAft>
            </a:pPr>
            <a:endParaRPr lang="en-US" sz="1400" b="1" i="1" dirty="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90000"/>
              </a:lnSpc>
              <a:spcAft>
                <a:spcPts val="800"/>
              </a:spcAft>
            </a:pPr>
            <a:r>
              <a:rPr lang="el-GR" sz="1400" i="1" dirty="0">
                <a:effectLst/>
                <a:latin typeface="Open Sans" panose="020B0606030504020204" pitchFamily="34" charset="0"/>
                <a:ea typeface="Open Sans" panose="020B0606030504020204" pitchFamily="34" charset="0"/>
                <a:cs typeface="Open Sans" panose="020B0606030504020204" pitchFamily="34" charset="0"/>
              </a:rPr>
              <a:t>Οι μακροπρόθεσμες επιπτώσεις των </a:t>
            </a:r>
            <a:r>
              <a:rPr lang="el-GR" sz="1400" i="1" dirty="0" err="1">
                <a:effectLst/>
                <a:latin typeface="Open Sans" panose="020B0606030504020204" pitchFamily="34" charset="0"/>
                <a:ea typeface="Open Sans" panose="020B0606030504020204" pitchFamily="34" charset="0"/>
                <a:cs typeface="Open Sans" panose="020B0606030504020204" pitchFamily="34" charset="0"/>
              </a:rPr>
              <a:t>μικροπλαστικών</a:t>
            </a:r>
            <a:r>
              <a:rPr lang="el-GR" sz="1400" i="1" dirty="0">
                <a:effectLst/>
                <a:latin typeface="Open Sans" panose="020B0606030504020204" pitchFamily="34" charset="0"/>
                <a:ea typeface="Open Sans" panose="020B0606030504020204" pitchFamily="34" charset="0"/>
                <a:cs typeface="Open Sans" panose="020B0606030504020204" pitchFamily="34" charset="0"/>
              </a:rPr>
              <a:t> στην υγεία του ανθρώπου είναι ακόμη σε μεγάλο βαθμό άγνωστες. Ωστόσο, πρόσφατες μελέτες δείχνουν ότι τα μικροπλαστικά μπορούν να προκαλέσουν μια </a:t>
            </a:r>
            <a:r>
              <a:rPr lang="el-GR" sz="1400" b="1" i="1" dirty="0">
                <a:effectLst/>
                <a:latin typeface="Open Sans" panose="020B0606030504020204" pitchFamily="34" charset="0"/>
                <a:ea typeface="Open Sans" panose="020B0606030504020204" pitchFamily="34" charset="0"/>
                <a:cs typeface="Open Sans" panose="020B0606030504020204" pitchFamily="34" charset="0"/>
              </a:rPr>
              <a:t>σειρά από προβλήματα υγείας</a:t>
            </a:r>
            <a:r>
              <a:rPr lang="el-GR" sz="1400" i="1" dirty="0">
                <a:effectLst/>
                <a:latin typeface="Open Sans" panose="020B0606030504020204" pitchFamily="34" charset="0"/>
                <a:ea typeface="Open Sans" panose="020B0606030504020204" pitchFamily="34" charset="0"/>
                <a:cs typeface="Open Sans" panose="020B0606030504020204" pitchFamily="34" charset="0"/>
              </a:rPr>
              <a:t>, μεταξύ των οποίων:</a:t>
            </a:r>
            <a:endParaRPr lang="en-US" sz="1400" i="1" dirty="0">
              <a:effectLst/>
              <a:latin typeface="Open Sans" panose="020B0606030504020204" pitchFamily="34" charset="0"/>
              <a:ea typeface="Open Sans" panose="020B0606030504020204" pitchFamily="34" charset="0"/>
              <a:cs typeface="Open Sans" panose="020B0606030504020204" pitchFamily="34" charset="0"/>
            </a:endParaRPr>
          </a:p>
          <a:p>
            <a:pPr marL="342900" lvl="0" indent="-228600" algn="just">
              <a:lnSpc>
                <a:spcPct val="90000"/>
              </a:lnSpc>
              <a:spcAft>
                <a:spcPts val="600"/>
              </a:spcAft>
              <a:buFont typeface="Arial" panose="020B0604020202020204" pitchFamily="34" charset="0"/>
              <a:buChar char="•"/>
            </a:pPr>
            <a:r>
              <a:rPr lang="el-GR" sz="1400" b="1" i="1" dirty="0">
                <a:effectLst/>
                <a:latin typeface="Open Sans" panose="020B0606030504020204" pitchFamily="34" charset="0"/>
                <a:ea typeface="Open Sans" panose="020B0606030504020204" pitchFamily="34" charset="0"/>
                <a:cs typeface="Open Sans" panose="020B0606030504020204" pitchFamily="34" charset="0"/>
              </a:rPr>
              <a:t>Φλεγμονή:  </a:t>
            </a:r>
            <a:r>
              <a:rPr lang="el-GR" sz="1400" dirty="0">
                <a:effectLst/>
                <a:latin typeface="Open Sans" panose="020B0606030504020204" pitchFamily="34" charset="0"/>
                <a:ea typeface="Open Sans" panose="020B0606030504020204" pitchFamily="34" charset="0"/>
                <a:cs typeface="Open Sans" panose="020B0606030504020204" pitchFamily="34" charset="0"/>
              </a:rPr>
              <a:t>Σε ανθρώπινα κύτταρα, τα μικροπλαστικά έχει βρεθεί ότι προκαλούν φλεγμονή, οδηγώντας σε διάφορες ασθένειες, συμπεριλαμβανομένου του καρκίνου</a:t>
            </a:r>
            <a:r>
              <a:rPr lang="el-GR" sz="1400" b="1" i="1" dirty="0">
                <a:effectLst/>
                <a:latin typeface="Open Sans" panose="020B0606030504020204" pitchFamily="34" charset="0"/>
                <a:ea typeface="Open Sans" panose="020B0606030504020204" pitchFamily="34" charset="0"/>
                <a:cs typeface="Open Sans" panose="020B0606030504020204" pitchFamily="34" charset="0"/>
              </a:rPr>
              <a:t>.</a:t>
            </a:r>
          </a:p>
          <a:p>
            <a:pPr marL="342900" lvl="0" indent="-228600" algn="just">
              <a:lnSpc>
                <a:spcPct val="90000"/>
              </a:lnSpc>
              <a:spcAft>
                <a:spcPts val="600"/>
              </a:spcAft>
              <a:buFont typeface="Arial" panose="020B0604020202020204" pitchFamily="34" charset="0"/>
              <a:buChar char="•"/>
            </a:pPr>
            <a:r>
              <a:rPr lang="el-GR" sz="1400" b="1" i="1" dirty="0">
                <a:effectLst/>
                <a:latin typeface="Open Sans" panose="020B0606030504020204" pitchFamily="34" charset="0"/>
                <a:ea typeface="Open Sans" panose="020B0606030504020204" pitchFamily="34" charset="0"/>
                <a:cs typeface="Open Sans" panose="020B0606030504020204" pitchFamily="34" charset="0"/>
              </a:rPr>
              <a:t>Ενδοκρινική διαταραχή: </a:t>
            </a:r>
            <a:r>
              <a:rPr lang="el-GR" sz="1400" dirty="0">
                <a:effectLst/>
                <a:latin typeface="Open Sans" panose="020B0606030504020204" pitchFamily="34" charset="0"/>
                <a:ea typeface="Open Sans" panose="020B0606030504020204" pitchFamily="34" charset="0"/>
                <a:cs typeface="Open Sans" panose="020B0606030504020204" pitchFamily="34" charset="0"/>
              </a:rPr>
              <a:t>Τα</a:t>
            </a:r>
            <a:r>
              <a:rPr lang="el-GR" sz="1400" dirty="0">
                <a:latin typeface="Open Sans" panose="020B0606030504020204" pitchFamily="34" charset="0"/>
                <a:ea typeface="Open Sans" panose="020B0606030504020204" pitchFamily="34" charset="0"/>
                <a:cs typeface="Open Sans" panose="020B0606030504020204" pitchFamily="34" charset="0"/>
              </a:rPr>
              <a:t> μικροπλαστικά μπορούν να διαταράξουν το ενδοκρινικό σύστημα, το οποίο μπορεί να μιμηθεί τις δράσεις των ορμονών στο σώμα. Αυτό μπορεί να οδηγήσει σε αναπαραγωγικά προβλήματα και άλλα ζητήματα υγείας, καθώς μεταβάλλει τα επίπεδα των ορμονών.</a:t>
            </a:r>
          </a:p>
          <a:p>
            <a:pPr marL="342900" lvl="0" indent="-228600" algn="just">
              <a:lnSpc>
                <a:spcPct val="90000"/>
              </a:lnSpc>
              <a:spcAft>
                <a:spcPts val="600"/>
              </a:spcAft>
              <a:buFont typeface="Arial" panose="020B0604020202020204" pitchFamily="34" charset="0"/>
              <a:buChar char="•"/>
            </a:pPr>
            <a:r>
              <a:rPr lang="el-GR" sz="1400" b="1" i="1" dirty="0">
                <a:effectLst/>
                <a:latin typeface="Open Sans" panose="020B0606030504020204" pitchFamily="34" charset="0"/>
                <a:ea typeface="Open Sans" panose="020B0606030504020204" pitchFamily="34" charset="0"/>
                <a:cs typeface="Open Sans" panose="020B0606030504020204" pitchFamily="34" charset="0"/>
              </a:rPr>
              <a:t>Νευρολογική βλάβη: </a:t>
            </a:r>
            <a:r>
              <a:rPr lang="el-GR" sz="1400" dirty="0">
                <a:effectLst/>
                <a:latin typeface="Open Sans" panose="020B0606030504020204" pitchFamily="34" charset="0"/>
                <a:ea typeface="Open Sans" panose="020B0606030504020204" pitchFamily="34" charset="0"/>
                <a:cs typeface="Open Sans" panose="020B0606030504020204" pitchFamily="34" charset="0"/>
              </a:rPr>
              <a:t>Έχει ανακαλυφθεί ότι τα μικροπλαστικά είναι ικανά να διασχίσουν τον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αιματοεγκεφαλικό</a:t>
            </a:r>
            <a:r>
              <a:rPr lang="el-GR" sz="1400" dirty="0">
                <a:effectLst/>
                <a:latin typeface="Open Sans" panose="020B0606030504020204" pitchFamily="34" charset="0"/>
                <a:ea typeface="Open Sans" panose="020B0606030504020204" pitchFamily="34" charset="0"/>
                <a:cs typeface="Open Sans" panose="020B0606030504020204" pitchFamily="34" charset="0"/>
              </a:rPr>
              <a:t> φραγμό, προκαλώντας ενδεχομένως νευρολογικές βλάβες.</a:t>
            </a:r>
          </a:p>
          <a:p>
            <a:pPr marL="342900" lvl="0" indent="-228600" algn="just">
              <a:lnSpc>
                <a:spcPct val="90000"/>
              </a:lnSpc>
              <a:spcAft>
                <a:spcPts val="600"/>
              </a:spcAft>
              <a:buFont typeface="Arial" panose="020B0604020202020204" pitchFamily="34" charset="0"/>
              <a:buChar char="•"/>
            </a:pPr>
            <a:r>
              <a:rPr lang="el-GR" sz="1400" b="1" i="1" dirty="0" err="1">
                <a:effectLst/>
                <a:latin typeface="Open Sans" panose="020B0606030504020204" pitchFamily="34" charset="0"/>
                <a:ea typeface="Open Sans" panose="020B0606030504020204" pitchFamily="34" charset="0"/>
                <a:cs typeface="Open Sans" panose="020B0606030504020204" pitchFamily="34" charset="0"/>
              </a:rPr>
              <a:t>Ανοσοτοξικότητα</a:t>
            </a:r>
            <a:r>
              <a:rPr lang="el-GR" sz="1400" b="1" i="1" dirty="0">
                <a:effectLst/>
                <a:latin typeface="Open Sans" panose="020B0606030504020204" pitchFamily="34" charset="0"/>
                <a:ea typeface="Open Sans" panose="020B0606030504020204" pitchFamily="34" charset="0"/>
                <a:cs typeface="Open Sans" panose="020B0606030504020204" pitchFamily="34" charset="0"/>
              </a:rPr>
              <a:t>: </a:t>
            </a:r>
            <a:r>
              <a:rPr lang="el-GR" sz="1400" dirty="0">
                <a:effectLst/>
                <a:latin typeface="Open Sans" panose="020B0606030504020204" pitchFamily="34" charset="0"/>
                <a:ea typeface="Open Sans" panose="020B0606030504020204" pitchFamily="34" charset="0"/>
                <a:cs typeface="Open Sans" panose="020B0606030504020204" pitchFamily="34" charset="0"/>
              </a:rPr>
              <a:t>καθιστά τα άτομα πιο ευάλωτα σε λοιμώξεις και άλλες ασθένειες.</a:t>
            </a:r>
          </a:p>
          <a:p>
            <a:pPr marL="342900" lvl="0" indent="-228600" algn="just">
              <a:lnSpc>
                <a:spcPct val="90000"/>
              </a:lnSpc>
              <a:spcAft>
                <a:spcPts val="600"/>
              </a:spcAft>
              <a:buFont typeface="Arial" panose="020B0604020202020204" pitchFamily="34" charset="0"/>
              <a:buChar char="•"/>
            </a:pPr>
            <a:r>
              <a:rPr lang="el-GR" sz="1400" b="1" i="1" dirty="0" err="1">
                <a:effectLst/>
                <a:latin typeface="Open Sans" panose="020B0606030504020204" pitchFamily="34" charset="0"/>
                <a:ea typeface="Open Sans" panose="020B0606030504020204" pitchFamily="34" charset="0"/>
                <a:cs typeface="Open Sans" panose="020B0606030504020204" pitchFamily="34" charset="0"/>
              </a:rPr>
              <a:t>Γενοτοξικότητα</a:t>
            </a:r>
            <a:r>
              <a:rPr lang="el-GR" sz="1400" dirty="0">
                <a:effectLst/>
                <a:latin typeface="Open Sans" panose="020B0606030504020204" pitchFamily="34" charset="0"/>
                <a:ea typeface="Open Sans" panose="020B0606030504020204" pitchFamily="34" charset="0"/>
                <a:cs typeface="Open Sans" panose="020B0606030504020204" pitchFamily="34" charset="0"/>
              </a:rPr>
              <a:t>: Τα μικροπλαστικά έχει αποδειχθεί ότι προκαλούν βλάβες στο DNA, οι οποίες μπορούν να αυξήσουν τον κίνδυνο εμφάνισης καρκίνου και άλλων ασθενειών προκαλώντας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γονοτοξικότητα</a:t>
            </a:r>
            <a:r>
              <a:rPr lang="el-GR" sz="1400" dirty="0">
                <a:effectLst/>
                <a:latin typeface="Open Sans" panose="020B0606030504020204" pitchFamily="34" charset="0"/>
                <a:ea typeface="Open Sans" panose="020B0606030504020204" pitchFamily="34" charset="0"/>
                <a:cs typeface="Open Sans" panose="020B0606030504020204" pitchFamily="34" charset="0"/>
              </a:rPr>
              <a:t>.</a:t>
            </a:r>
            <a:endParaRPr lang="en-US" sz="1400" dirty="0">
              <a:effectLst/>
            </a:endParaRPr>
          </a:p>
        </p:txBody>
      </p:sp>
      <p:sp>
        <p:nvSpPr>
          <p:cNvPr id="41" name="Freeform: Shape 40">
            <a:extLst>
              <a:ext uri="{FF2B5EF4-FFF2-40B4-BE49-F238E27FC236}">
                <a16:creationId xmlns:a16="http://schemas.microsoft.com/office/drawing/2014/main" id="{7D0B7289-120F-44DC-9769-2E096993B1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53480"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43" name="Freeform: Shape 42">
            <a:extLst>
              <a:ext uri="{FF2B5EF4-FFF2-40B4-BE49-F238E27FC236}">
                <a16:creationId xmlns:a16="http://schemas.microsoft.com/office/drawing/2014/main" id="{158468AF-8ABA-4771-9770-C8C79C0E61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8825"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15" name="Picture 14" descr="Pattern created by river delta taken from above">
            <a:extLst>
              <a:ext uri="{FF2B5EF4-FFF2-40B4-BE49-F238E27FC236}">
                <a16:creationId xmlns:a16="http://schemas.microsoft.com/office/drawing/2014/main" id="{9D2901A4-B041-28B2-3610-462B88DFB461}"/>
              </a:ext>
            </a:extLst>
          </p:cNvPr>
          <p:cNvPicPr>
            <a:picLocks noChangeAspect="1"/>
          </p:cNvPicPr>
          <p:nvPr/>
        </p:nvPicPr>
        <p:blipFill rotWithShape="1">
          <a:blip r:embed="rId2">
            <a:alphaModFix amt="54000"/>
            <a:extLst>
              <a:ext uri="{BEBA8EAE-BF5A-486C-A8C5-ECC9F3942E4B}">
                <a14:imgProps xmlns:a14="http://schemas.microsoft.com/office/drawing/2010/main">
                  <a14:imgLayer r:embed="rId3">
                    <a14:imgEffect>
                      <a14:colorTemperature colorTemp="10700"/>
                    </a14:imgEffect>
                    <a14:imgEffect>
                      <a14:saturation sat="256000"/>
                    </a14:imgEffect>
                  </a14:imgLayer>
                </a14:imgProps>
              </a:ext>
            </a:extLst>
          </a:blip>
          <a:srcRect l="18680" r="24387"/>
          <a:stretch/>
        </p:blipFill>
        <p:spPr>
          <a:xfrm>
            <a:off x="6986049" y="10"/>
            <a:ext cx="5205951" cy="6857990"/>
          </a:xfrm>
          <a:custGeom>
            <a:avLst/>
            <a:gdLst/>
            <a:ahLst/>
            <a:cxnLst/>
            <a:rect l="l" t="t" r="r" b="b"/>
            <a:pathLst>
              <a:path w="5205951" h="6858000">
                <a:moveTo>
                  <a:pt x="1623023" y="0"/>
                </a:moveTo>
                <a:lnTo>
                  <a:pt x="2716256" y="0"/>
                </a:lnTo>
                <a:lnTo>
                  <a:pt x="3496422" y="0"/>
                </a:lnTo>
                <a:lnTo>
                  <a:pt x="5205951" y="0"/>
                </a:lnTo>
                <a:lnTo>
                  <a:pt x="5205951" y="6858000"/>
                </a:lnTo>
                <a:lnTo>
                  <a:pt x="3496422"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45" name="Freeform: Shape 44">
            <a:extLst>
              <a:ext uri="{FF2B5EF4-FFF2-40B4-BE49-F238E27FC236}">
                <a16:creationId xmlns:a16="http://schemas.microsoft.com/office/drawing/2014/main" id="{430FFA19-9577-4BA8-B103-A75613F3FA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986049" y="0"/>
            <a:ext cx="2680522" cy="6858000"/>
          </a:xfrm>
          <a:custGeom>
            <a:avLst/>
            <a:gdLst>
              <a:gd name="connsiteX0" fmla="*/ 1057499 w 2680522"/>
              <a:gd name="connsiteY0" fmla="*/ 0 h 6858000"/>
              <a:gd name="connsiteX1" fmla="*/ 879731 w 2680522"/>
              <a:gd name="connsiteY1" fmla="*/ 0 h 6858000"/>
              <a:gd name="connsiteX2" fmla="*/ 901855 w 2680522"/>
              <a:gd name="connsiteY2" fmla="*/ 14997 h 6858000"/>
              <a:gd name="connsiteX3" fmla="*/ 2502754 w 2680522"/>
              <a:gd name="connsiteY3" fmla="*/ 3621656 h 6858000"/>
              <a:gd name="connsiteX4" fmla="*/ 628404 w 2680522"/>
              <a:gd name="connsiteY4" fmla="*/ 6374814 h 6858000"/>
              <a:gd name="connsiteX5" fmla="*/ 111756 w 2680522"/>
              <a:gd name="connsiteY5" fmla="*/ 6780599 h 6858000"/>
              <a:gd name="connsiteX6" fmla="*/ 0 w 2680522"/>
              <a:gd name="connsiteY6" fmla="*/ 6858000 h 6858000"/>
              <a:gd name="connsiteX7" fmla="*/ 177768 w 2680522"/>
              <a:gd name="connsiteY7" fmla="*/ 6858000 h 6858000"/>
              <a:gd name="connsiteX8" fmla="*/ 289524 w 2680522"/>
              <a:gd name="connsiteY8" fmla="*/ 6780599 h 6858000"/>
              <a:gd name="connsiteX9" fmla="*/ 806172 w 2680522"/>
              <a:gd name="connsiteY9" fmla="*/ 6374814 h 6858000"/>
              <a:gd name="connsiteX10" fmla="*/ 2680522 w 2680522"/>
              <a:gd name="connsiteY10" fmla="*/ 3621656 h 6858000"/>
              <a:gd name="connsiteX11" fmla="*/ 1079623 w 2680522"/>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80522" h="6858000">
                <a:moveTo>
                  <a:pt x="1057499" y="0"/>
                </a:moveTo>
                <a:lnTo>
                  <a:pt x="879731" y="0"/>
                </a:lnTo>
                <a:lnTo>
                  <a:pt x="901855" y="14997"/>
                </a:lnTo>
                <a:cubicBezTo>
                  <a:pt x="1929018" y="754641"/>
                  <a:pt x="2502754" y="2093192"/>
                  <a:pt x="2502754" y="3621656"/>
                </a:cubicBezTo>
                <a:cubicBezTo>
                  <a:pt x="2502754" y="4969131"/>
                  <a:pt x="1574029" y="5602839"/>
                  <a:pt x="628404" y="6374814"/>
                </a:cubicBezTo>
                <a:cubicBezTo>
                  <a:pt x="456201" y="6515397"/>
                  <a:pt x="285574" y="6653108"/>
                  <a:pt x="111756" y="6780599"/>
                </a:cubicBezTo>
                <a:lnTo>
                  <a:pt x="0" y="6858000"/>
                </a:lnTo>
                <a:lnTo>
                  <a:pt x="177768" y="6858000"/>
                </a:lnTo>
                <a:lnTo>
                  <a:pt x="289524" y="6780599"/>
                </a:lnTo>
                <a:cubicBezTo>
                  <a:pt x="463342" y="6653108"/>
                  <a:pt x="633969" y="6515397"/>
                  <a:pt x="806172" y="6374814"/>
                </a:cubicBezTo>
                <a:cubicBezTo>
                  <a:pt x="1751797" y="5602839"/>
                  <a:pt x="2680522" y="4969131"/>
                  <a:pt x="2680522" y="3621656"/>
                </a:cubicBezTo>
                <a:cubicBezTo>
                  <a:pt x="2680522" y="2093192"/>
                  <a:pt x="2106786" y="754641"/>
                  <a:pt x="1079623"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393250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ACD44DE-1F6F-6B8C-A174-28585F1BB894}"/>
              </a:ext>
            </a:extLst>
          </p:cNvPr>
          <p:cNvSpPr>
            <a:spLocks noGrp="1"/>
          </p:cNvSpPr>
          <p:nvPr>
            <p:ph type="title"/>
          </p:nvPr>
        </p:nvSpPr>
        <p:spPr>
          <a:xfrm>
            <a:off x="838197" y="284489"/>
            <a:ext cx="7437585" cy="1325563"/>
          </a:xfrm>
        </p:spPr>
        <p:txBody>
          <a:bodyPr>
            <a:normAutofit/>
          </a:bodyPr>
          <a:lstStyle/>
          <a:p>
            <a:pPr>
              <a:lnSpc>
                <a:spcPct val="115000"/>
              </a:lnSpc>
              <a:spcAft>
                <a:spcPts val="6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2: Χημικά πρόσθετα</a:t>
            </a:r>
            <a:endParaRPr lang="el-GR"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Θέση περιεχομένου 2">
            <a:extLst>
              <a:ext uri="{FF2B5EF4-FFF2-40B4-BE49-F238E27FC236}">
                <a16:creationId xmlns:a16="http://schemas.microsoft.com/office/drawing/2014/main" id="{BEE1AC86-2B24-B513-17A1-C38070E8221D}"/>
              </a:ext>
            </a:extLst>
          </p:cNvPr>
          <p:cNvSpPr>
            <a:spLocks noGrp="1"/>
          </p:cNvSpPr>
          <p:nvPr>
            <p:ph idx="1"/>
          </p:nvPr>
        </p:nvSpPr>
        <p:spPr>
          <a:xfrm>
            <a:off x="838200" y="1498571"/>
            <a:ext cx="9917039" cy="690447"/>
          </a:xfrm>
        </p:spPr>
        <p:txBody>
          <a:bodyPr/>
          <a:lstStyle/>
          <a:p>
            <a:pPr marL="0" indent="0" algn="just">
              <a:lnSpc>
                <a:spcPct val="115000"/>
              </a:lnSpc>
              <a:spcAft>
                <a:spcPts val="600"/>
              </a:spcAft>
              <a:buNone/>
            </a:pPr>
            <a:r>
              <a:rPr lang="el-GR" sz="1800" b="1" i="1" dirty="0">
                <a:effectLst/>
                <a:latin typeface="Open Sans" panose="020B0606030504020204" pitchFamily="34" charset="0"/>
                <a:ea typeface="Calibri" panose="020F0502020204030204" pitchFamily="34" charset="0"/>
              </a:rPr>
              <a:t>Τι είναι τα πλαστικά πρόσθετα;</a:t>
            </a:r>
            <a:endParaRPr lang="el-GR" sz="1800" dirty="0">
              <a:effectLst/>
              <a:latin typeface="Times New Roman" panose="02020603050405020304" pitchFamily="18" charset="0"/>
              <a:ea typeface="Times New Roman" panose="02020603050405020304" pitchFamily="18" charset="0"/>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333286" y="707025"/>
            <a:ext cx="504914"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4" name="Θέση περιεχομένου 2">
            <a:extLst>
              <a:ext uri="{FF2B5EF4-FFF2-40B4-BE49-F238E27FC236}">
                <a16:creationId xmlns:a16="http://schemas.microsoft.com/office/drawing/2014/main" id="{E981BD6F-51C8-CBB5-6643-86225DBD906F}"/>
              </a:ext>
            </a:extLst>
          </p:cNvPr>
          <p:cNvSpPr txBox="1">
            <a:spLocks/>
          </p:cNvSpPr>
          <p:nvPr/>
        </p:nvSpPr>
        <p:spPr>
          <a:xfrm>
            <a:off x="714373" y="2230438"/>
            <a:ext cx="3984376" cy="44732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15000"/>
              </a:lnSpc>
              <a:spcAft>
                <a:spcPts val="600"/>
              </a:spcAft>
              <a:buFont typeface="Wingdings" panose="05000000000000000000" pitchFamily="2" charset="2"/>
              <a:buChar char="Ø"/>
            </a:pPr>
            <a:r>
              <a:rPr lang="el-GR" sz="1400" dirty="0">
                <a:effectLst/>
                <a:latin typeface="Open Sans" panose="020B0606030504020204" pitchFamily="34" charset="0"/>
                <a:ea typeface="Open Sans" panose="020B0606030504020204" pitchFamily="34" charset="0"/>
                <a:cs typeface="Open Sans" panose="020B0606030504020204" pitchFamily="34" charset="0"/>
              </a:rPr>
              <a:t>Τα πλαστικά αποτελούνται επίσης από μη σκόπιμα προστιθέμενες ουσίες (NIAS), οι οποίες μπορεί να είναι προϊόντα διάσπασης των πρόσθετων παραγωγής, παράπλευρα προϊόντα ή μολυσματικές ουσίες.</a:t>
            </a:r>
          </a:p>
          <a:p>
            <a:pPr algn="just">
              <a:lnSpc>
                <a:spcPct val="115000"/>
              </a:lnSpc>
              <a:spcAft>
                <a:spcPts val="600"/>
              </a:spcAft>
              <a:buFont typeface="Wingdings" panose="05000000000000000000" pitchFamily="2" charset="2"/>
              <a:buChar char="Ø"/>
            </a:pPr>
            <a:r>
              <a:rPr lang="el-GR" sz="1400" dirty="0">
                <a:effectLst/>
                <a:latin typeface="Open Sans" panose="020B0606030504020204" pitchFamily="34" charset="0"/>
                <a:ea typeface="Open Sans" panose="020B0606030504020204" pitchFamily="34" charset="0"/>
                <a:cs typeface="Open Sans" panose="020B0606030504020204" pitchFamily="34" charset="0"/>
              </a:rPr>
              <a:t>Σύμφωνα με τον βιολόγο Dr.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Pete</a:t>
            </a:r>
            <a:r>
              <a:rPr lang="el-GR" sz="1400" dirty="0">
                <a:effectLst/>
                <a:latin typeface="Open Sans" panose="020B0606030504020204" pitchFamily="34" charset="0"/>
                <a:ea typeface="Open Sans" panose="020B0606030504020204" pitchFamily="34" charset="0"/>
                <a:cs typeface="Open Sans" panose="020B0606030504020204" pitchFamily="34" charset="0"/>
              </a:rPr>
              <a:t>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Myers</a:t>
            </a:r>
            <a:r>
              <a:rPr lang="el-GR" sz="1400" dirty="0">
                <a:effectLst/>
                <a:latin typeface="Open Sans" panose="020B0606030504020204" pitchFamily="34" charset="0"/>
                <a:ea typeface="Open Sans" panose="020B0606030504020204" pitchFamily="34" charset="0"/>
                <a:cs typeface="Open Sans" panose="020B0606030504020204" pitchFamily="34" charset="0"/>
              </a:rPr>
              <a:t> (EHN, 2023), υπάρχει κενό γνώσης όσον αφορά τον προσδιορισμό των χημικών ουσιών που περιέχει και όλων των πιθανών επιπτώσεων στην υγεία που μπορεί να σχετίζονται με αυτό.</a:t>
            </a:r>
          </a:p>
          <a:p>
            <a:pPr algn="just">
              <a:lnSpc>
                <a:spcPct val="115000"/>
              </a:lnSpc>
              <a:spcAft>
                <a:spcPts val="600"/>
              </a:spcAft>
              <a:buFont typeface="Wingdings" panose="05000000000000000000" pitchFamily="2" charset="2"/>
              <a:buChar char="Ø"/>
            </a:pPr>
            <a:r>
              <a:rPr lang="el-GR" sz="1400" dirty="0">
                <a:effectLst/>
                <a:latin typeface="Open Sans" panose="020B0606030504020204" pitchFamily="34" charset="0"/>
                <a:ea typeface="Open Sans" panose="020B0606030504020204" pitchFamily="34" charset="0"/>
                <a:cs typeface="Open Sans" panose="020B0606030504020204" pitchFamily="34" charset="0"/>
              </a:rPr>
              <a:t>Αυτά τα NIAS είναι ως επί το </a:t>
            </a:r>
            <a:r>
              <a:rPr lang="el-GR" sz="1400" dirty="0" err="1">
                <a:effectLst/>
                <a:latin typeface="Open Sans" panose="020B0606030504020204" pitchFamily="34" charset="0"/>
                <a:ea typeface="Open Sans" panose="020B0606030504020204" pitchFamily="34" charset="0"/>
                <a:cs typeface="Open Sans" panose="020B0606030504020204" pitchFamily="34" charset="0"/>
              </a:rPr>
              <a:t>πλείστον</a:t>
            </a:r>
            <a:r>
              <a:rPr lang="el-GR" sz="1400" dirty="0">
                <a:effectLst/>
                <a:latin typeface="Open Sans" panose="020B0606030504020204" pitchFamily="34" charset="0"/>
                <a:ea typeface="Open Sans" panose="020B0606030504020204" pitchFamily="34" charset="0"/>
                <a:cs typeface="Open Sans" panose="020B0606030504020204" pitchFamily="34" charset="0"/>
              </a:rPr>
              <a:t> άγνωστα και η πιθανή τοξικότητά τους είναι επίσης άγνωστη, γεγονός που αναδεικνύει την ανάγκη για περαιτέρω έρευνα.</a:t>
            </a:r>
          </a:p>
        </p:txBody>
      </p:sp>
      <p:graphicFrame>
        <p:nvGraphicFramePr>
          <p:cNvPr id="20" name="Διάγραμμα 19">
            <a:extLst>
              <a:ext uri="{FF2B5EF4-FFF2-40B4-BE49-F238E27FC236}">
                <a16:creationId xmlns:a16="http://schemas.microsoft.com/office/drawing/2014/main" id="{1607CF86-EF34-12F8-8FC5-31B73DCD32EF}"/>
              </a:ext>
            </a:extLst>
          </p:cNvPr>
          <p:cNvGraphicFramePr/>
          <p:nvPr>
            <p:extLst>
              <p:ext uri="{D42A27DB-BD31-4B8C-83A1-F6EECF244321}">
                <p14:modId xmlns:p14="http://schemas.microsoft.com/office/powerpoint/2010/main" val="885028497"/>
              </p:ext>
            </p:extLst>
          </p:nvPr>
        </p:nvGraphicFramePr>
        <p:xfrm>
          <a:off x="5335559" y="480319"/>
          <a:ext cx="6413576" cy="569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2" name="TextBox 21">
            <a:extLst>
              <a:ext uri="{FF2B5EF4-FFF2-40B4-BE49-F238E27FC236}">
                <a16:creationId xmlns:a16="http://schemas.microsoft.com/office/drawing/2014/main" id="{51CC6AFA-BDF4-1221-B7E9-1364F2FA7EA7}"/>
              </a:ext>
            </a:extLst>
          </p:cNvPr>
          <p:cNvSpPr txBox="1"/>
          <p:nvPr/>
        </p:nvSpPr>
        <p:spPr>
          <a:xfrm>
            <a:off x="5208839" y="6044137"/>
            <a:ext cx="6669308" cy="716093"/>
          </a:xfrm>
          <a:prstGeom prst="rect">
            <a:avLst/>
          </a:prstGeom>
          <a:noFill/>
        </p:spPr>
        <p:txBody>
          <a:bodyPr wrap="square">
            <a:spAutoFit/>
          </a:bodyPr>
          <a:lstStyle/>
          <a:p>
            <a:pPr algn="just">
              <a:lnSpc>
                <a:spcPct val="115000"/>
              </a:lnSpc>
              <a:spcAft>
                <a:spcPts val="600"/>
              </a:spcAft>
            </a:pPr>
            <a:r>
              <a:rPr lang="el-GR" sz="1200" dirty="0">
                <a:effectLst/>
                <a:latin typeface="Open Sans" panose="020B0606030504020204" pitchFamily="34" charset="0"/>
                <a:ea typeface="Open Sans" panose="020B0606030504020204" pitchFamily="34" charset="0"/>
                <a:cs typeface="Open Sans" panose="020B0606030504020204" pitchFamily="34" charset="0"/>
              </a:rPr>
              <a:t>Πολλές χημικές ουσίες ενσωματώνονται στα πλαστικά για μια σειρά λειτουργιών, για σκοπούς όπως η ενίσχυση της ανθεκτικότητας, η δημιουργία </a:t>
            </a:r>
            <a:r>
              <a:rPr lang="el-GR" sz="1200" dirty="0" err="1">
                <a:effectLst/>
                <a:latin typeface="Open Sans" panose="020B0606030504020204" pitchFamily="34" charset="0"/>
                <a:ea typeface="Open Sans" panose="020B0606030504020204" pitchFamily="34" charset="0"/>
                <a:cs typeface="Open Sans" panose="020B0606030504020204" pitchFamily="34" charset="0"/>
              </a:rPr>
              <a:t>υδατοαπωθητικής</a:t>
            </a:r>
            <a:r>
              <a:rPr lang="el-GR" sz="1200" dirty="0">
                <a:effectLst/>
                <a:latin typeface="Open Sans" panose="020B0606030504020204" pitchFamily="34" charset="0"/>
                <a:ea typeface="Open Sans" panose="020B0606030504020204" pitchFamily="34" charset="0"/>
                <a:cs typeface="Open Sans" panose="020B0606030504020204" pitchFamily="34" charset="0"/>
              </a:rPr>
              <a:t> επιφάνειας ή η αλλαγή του χρώματος του αντικειμένου.</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24998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Τίτλος 1">
            <a:extLst>
              <a:ext uri="{FF2B5EF4-FFF2-40B4-BE49-F238E27FC236}">
                <a16:creationId xmlns:a16="http://schemas.microsoft.com/office/drawing/2014/main" id="{0195D0AC-96B4-E9FE-3146-9B2D2BDC9600}"/>
              </a:ext>
            </a:extLst>
          </p:cNvPr>
          <p:cNvSpPr>
            <a:spLocks noGrp="1"/>
          </p:cNvSpPr>
          <p:nvPr>
            <p:ph type="title"/>
          </p:nvPr>
        </p:nvSpPr>
        <p:spPr>
          <a:xfrm>
            <a:off x="1127095" y="605207"/>
            <a:ext cx="5206539" cy="901828"/>
          </a:xfrm>
        </p:spPr>
        <p:txBody>
          <a:bodyPr vert="horz" lIns="91440" tIns="45720" rIns="91440" bIns="45720" rtlCol="0" anchor="b">
            <a:noAutofit/>
          </a:bodyPr>
          <a:lstStyle/>
          <a:p>
            <a:pPr>
              <a:spcAft>
                <a:spcPts val="800"/>
              </a:spcAft>
            </a:pPr>
            <a:r>
              <a:rPr lang="el-GR" sz="2800" b="1" dirty="0">
                <a:effectLst/>
                <a:latin typeface="Open Sans" panose="020B0606030504020204" pitchFamily="34" charset="0"/>
                <a:ea typeface="Calibri" panose="020F0502020204030204" pitchFamily="34" charset="0"/>
                <a:cs typeface="Times New Roman" panose="02020603050405020304" pitchFamily="18" charset="0"/>
              </a:rPr>
              <a:t>Υποθέμα 2: Χημικά πρόσθετα</a:t>
            </a: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4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E0B4BE5-C53E-9D69-39EC-23FA0B23685F}"/>
              </a:ext>
            </a:extLst>
          </p:cNvPr>
          <p:cNvSpPr txBox="1"/>
          <p:nvPr/>
        </p:nvSpPr>
        <p:spPr>
          <a:xfrm>
            <a:off x="640080" y="1960531"/>
            <a:ext cx="4243589" cy="485410"/>
          </a:xfrm>
          <a:prstGeom prst="rect">
            <a:avLst/>
          </a:prstGeom>
        </p:spPr>
        <p:txBody>
          <a:bodyPr vert="horz" lIns="91440" tIns="45720" rIns="91440" bIns="45720" rtlCol="0">
            <a:normAutofit fontScale="85000" lnSpcReduction="10000"/>
          </a:bodyPr>
          <a:lstStyle/>
          <a:p>
            <a:pPr>
              <a:lnSpc>
                <a:spcPct val="90000"/>
              </a:lnSpc>
              <a:spcAft>
                <a:spcPts val="600"/>
              </a:spcAft>
            </a:pPr>
            <a:r>
              <a:rPr lang="el-GR" sz="2200" b="1" i="1" dirty="0">
                <a:effectLst/>
              </a:rPr>
              <a:t>Τοξικότητα των πλαστικών προσθέτων</a:t>
            </a:r>
            <a:endParaRPr lang="en-US" sz="2200" dirty="0">
              <a:effectLst/>
            </a:endParaRPr>
          </a:p>
        </p:txBody>
      </p:sp>
      <p:sp>
        <p:nvSpPr>
          <p:cNvPr id="5" name="Ορθογώνιο 4">
            <a:extLst>
              <a:ext uri="{FF2B5EF4-FFF2-40B4-BE49-F238E27FC236}">
                <a16:creationId xmlns:a16="http://schemas.microsoft.com/office/drawing/2014/main" id="{47A2BC28-5780-5CC1-39C9-4C74A3B17288}"/>
              </a:ext>
            </a:extLst>
          </p:cNvPr>
          <p:cNvSpPr/>
          <p:nvPr/>
        </p:nvSpPr>
        <p:spPr>
          <a:xfrm>
            <a:off x="412583" y="731931"/>
            <a:ext cx="560871" cy="540662"/>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17" name="Θέση περιεχομένου 16" descr="Εικόνα που περιέχει διάγραμμα&#10;&#10;Περιγραφή που δημιουργήθηκε αυτόματα">
            <a:extLst>
              <a:ext uri="{FF2B5EF4-FFF2-40B4-BE49-F238E27FC236}">
                <a16:creationId xmlns:a16="http://schemas.microsoft.com/office/drawing/2014/main" id="{EABFFA02-BE42-0CA4-2C2D-F595B829F04B}"/>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b="25368"/>
          <a:stretch/>
        </p:blipFill>
        <p:spPr bwMode="auto">
          <a:xfrm>
            <a:off x="6487177" y="1307823"/>
            <a:ext cx="5548232" cy="5510829"/>
          </a:xfrm>
          <a:prstGeom prst="rect">
            <a:avLst/>
          </a:prstGeom>
          <a:noFill/>
          <a:ln>
            <a:noFill/>
          </a:ln>
        </p:spPr>
      </p:pic>
      <p:sp>
        <p:nvSpPr>
          <p:cNvPr id="19" name="TextBox 18">
            <a:extLst>
              <a:ext uri="{FF2B5EF4-FFF2-40B4-BE49-F238E27FC236}">
                <a16:creationId xmlns:a16="http://schemas.microsoft.com/office/drawing/2014/main" id="{29AA1BEB-E80F-5874-7886-E5C38F0E26B6}"/>
              </a:ext>
            </a:extLst>
          </p:cNvPr>
          <p:cNvSpPr txBox="1"/>
          <p:nvPr/>
        </p:nvSpPr>
        <p:spPr>
          <a:xfrm>
            <a:off x="611455" y="3021477"/>
            <a:ext cx="5679965" cy="2246769"/>
          </a:xfrm>
          <a:prstGeom prst="rect">
            <a:avLst/>
          </a:prstGeom>
          <a:noFill/>
        </p:spPr>
        <p:txBody>
          <a:bodyPr wrap="square">
            <a:spAutoFit/>
          </a:bodyPr>
          <a:lstStyle/>
          <a:p>
            <a:pPr marL="285750" indent="-285750">
              <a:buFont typeface="Wingdings" panose="05000000000000000000" pitchFamily="2" charset="2"/>
              <a:buChar char="ü"/>
            </a:pPr>
            <a:r>
              <a:rPr lang="el-GR" sz="1400" dirty="0">
                <a:effectLst/>
                <a:latin typeface="Open Sans" panose="020B0606030504020204" pitchFamily="34" charset="0"/>
                <a:ea typeface="Calibri" panose="020F0502020204030204" pitchFamily="34" charset="0"/>
              </a:rPr>
              <a:t>Έχει διαπιστωθεί ότι οι </a:t>
            </a:r>
            <a:r>
              <a:rPr lang="el-GR" sz="1400" dirty="0">
                <a:latin typeface="Open Sans" panose="020B0606030504020204" pitchFamily="34" charset="0"/>
                <a:ea typeface="Calibri" panose="020F0502020204030204" pitchFamily="34" charset="0"/>
              </a:rPr>
              <a:t>ενδοκρινικές διαταραχές</a:t>
            </a:r>
            <a:r>
              <a:rPr lang="el-GR" sz="1400" dirty="0">
                <a:effectLst/>
                <a:latin typeface="Open Sans" panose="020B0606030504020204" pitchFamily="34" charset="0"/>
                <a:ea typeface="Calibri" panose="020F0502020204030204" pitchFamily="34" charset="0"/>
              </a:rPr>
              <a:t> επιφέρουν σημαντικό αντίκτυπο στον οργανισμό μας ακόμη και σε χαμηλές συγκεντρώσεις και πολλές μελέτες έχουν δείξει ότι η έκθεση σε αυτές τις χημικές ουσίες μπορεί να οδηγήσει σε διάφορα προβλήματα υγείας, συμπεριλαμβανομένης της </a:t>
            </a:r>
            <a:r>
              <a:rPr lang="el-GR" sz="1400" dirty="0" err="1">
                <a:effectLst/>
                <a:latin typeface="Open Sans" panose="020B0606030504020204" pitchFamily="34" charset="0"/>
                <a:ea typeface="Calibri" panose="020F0502020204030204" pitchFamily="34" charset="0"/>
              </a:rPr>
              <a:t>υπογονιμότητας</a:t>
            </a:r>
            <a:r>
              <a:rPr lang="el-GR" sz="1400" dirty="0">
                <a:effectLst/>
                <a:latin typeface="Open Sans" panose="020B0606030504020204" pitchFamily="34" charset="0"/>
                <a:ea typeface="Calibri" panose="020F0502020204030204" pitchFamily="34" charset="0"/>
              </a:rPr>
              <a:t>, της παχυσαρκίας, του διαβήτη, του καρκίνου του προστάτη και του καρκίνου του μαστού.</a:t>
            </a:r>
          </a:p>
          <a:p>
            <a:pPr marL="285750" indent="-285750">
              <a:buFont typeface="Wingdings" panose="05000000000000000000" pitchFamily="2" charset="2"/>
              <a:buChar char="ü"/>
            </a:pPr>
            <a:endParaRPr lang="en-US" sz="1400" dirty="0">
              <a:latin typeface="Open Sans" panose="020B0606030504020204" pitchFamily="34" charset="0"/>
              <a:ea typeface="Calibri" panose="020F0502020204030204" pitchFamily="34" charset="0"/>
            </a:endParaRPr>
          </a:p>
          <a:p>
            <a:pPr marL="285750" indent="-285750">
              <a:buFont typeface="Wingdings" panose="05000000000000000000" pitchFamily="2" charset="2"/>
              <a:buChar char="ü"/>
            </a:pPr>
            <a:r>
              <a:rPr lang="el-GR" sz="1400" dirty="0">
                <a:latin typeface="Open Sans" panose="020B0606030504020204" pitchFamily="34" charset="0"/>
                <a:ea typeface="Calibri" panose="020F0502020204030204" pitchFamily="34" charset="0"/>
              </a:rPr>
              <a:t>Τα πλαστικά πρόσθετα έχουν συνδεθεί με </a:t>
            </a:r>
            <a:r>
              <a:rPr lang="el-GR" sz="1400" dirty="0" err="1">
                <a:latin typeface="Open Sans" panose="020B0606030504020204" pitchFamily="34" charset="0"/>
                <a:ea typeface="Calibri" panose="020F0502020204030204" pitchFamily="34" charset="0"/>
              </a:rPr>
              <a:t>νευροαναπτυξιακές</a:t>
            </a:r>
            <a:r>
              <a:rPr lang="el-GR" sz="1400" dirty="0">
                <a:latin typeface="Open Sans" panose="020B0606030504020204" pitchFamily="34" charset="0"/>
                <a:ea typeface="Calibri" panose="020F0502020204030204" pitchFamily="34" charset="0"/>
              </a:rPr>
              <a:t> διαταραχές όπως η ΔΕΠΥ και ο αυτισμός.</a:t>
            </a:r>
            <a:endParaRPr lang="el-GR" sz="1400" dirty="0"/>
          </a:p>
        </p:txBody>
      </p:sp>
    </p:spTree>
    <p:extLst>
      <p:ext uri="{BB962C8B-B14F-4D97-AF65-F5344CB8AC3E}">
        <p14:creationId xmlns:p14="http://schemas.microsoft.com/office/powerpoint/2010/main" val="414158304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1225</TotalTime>
  <Words>2774</Words>
  <Application>Microsoft Office PowerPoint</Application>
  <PresentationFormat>Ευρεία οθόνη</PresentationFormat>
  <Paragraphs>146</Paragraphs>
  <Slides>20</Slides>
  <Notes>6</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20</vt:i4>
      </vt:variant>
    </vt:vector>
  </HeadingPairs>
  <TitlesOfParts>
    <vt:vector size="29" baseType="lpstr">
      <vt:lpstr>Meiryo</vt:lpstr>
      <vt:lpstr>Arial</vt:lpstr>
      <vt:lpstr>Ariel</vt:lpstr>
      <vt:lpstr>Calibri</vt:lpstr>
      <vt:lpstr>Calibri Light</vt:lpstr>
      <vt:lpstr>Open Sans</vt:lpstr>
      <vt:lpstr>Times New Roman</vt:lpstr>
      <vt:lpstr>Wingdings</vt:lpstr>
      <vt:lpstr>Θέμα του Office</vt:lpstr>
      <vt:lpstr>Ενότητα 2: Επιπτώσεις της χρήσης πλαστικών στην ανθρώπινη υγεία</vt:lpstr>
      <vt:lpstr>Εισαγωγή</vt:lpstr>
      <vt:lpstr>Θεωρητική ενότητα</vt:lpstr>
      <vt:lpstr>Θεωρητική ενότητα</vt:lpstr>
      <vt:lpstr>Υποθέμα 1: Μικροπλαστικά στην τροφική αλυσίδα: Πόσο επιβλαβή είναι;</vt:lpstr>
      <vt:lpstr>Υποθέμα 1: Μικροπλαστικά στην τροφική αλυσίδα: Πόσο επιβλαβή είναι;</vt:lpstr>
      <vt:lpstr>Υποθέμα 1: Μικροπλαστικά στην τροφική αλυσίδα: Πόσο επιβλαβή είναι;</vt:lpstr>
      <vt:lpstr>Υποθέμα 2: Χημικά πρόσθετα</vt:lpstr>
      <vt:lpstr>Υποθέμα 2: Χημικά πρόσθετα</vt:lpstr>
      <vt:lpstr>Υποθέμα 3: Στρατηγική της ΕΕ για το πλαστικό</vt:lpstr>
      <vt:lpstr>A2.1 Δραστηριότητα - Καμπάνια κατά του πλαστικού</vt:lpstr>
      <vt:lpstr>Παρουσίαση του PowerPoint</vt:lpstr>
      <vt:lpstr>Οδηγίες βήμα-προς-βήμα</vt:lpstr>
      <vt:lpstr>A2.2 Δραστηριότητα - Πείραμα: Τοξικές χημικές ουσίες στα τρόφιμά μας</vt:lpstr>
      <vt:lpstr>A2.2 Δραστηριότητα - Πείραμα: Τοξικές χημικές ουσίες στα τρόφιμά μας</vt:lpstr>
      <vt:lpstr>Οδηγίες βήμα-προς-βήμα</vt:lpstr>
      <vt:lpstr>Πρόσθετοι εκπαιδευτικοί πόροι</vt:lpstr>
      <vt:lpstr>Βιβλιογραφία &amp; Ιστοσελίδες</vt:lpstr>
      <vt:lpstr>Παρουσίαση του PowerPoint</vt:lpstr>
      <vt:lpstr>www.rescue.erasmus.site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Alexandra Karanasiou</dc:creator>
  <cp:lastModifiedBy>ΚΑΙΝΟΤΟΜΙΑ ΚΔΒΜ</cp:lastModifiedBy>
  <cp:revision>54</cp:revision>
  <dcterms:created xsi:type="dcterms:W3CDTF">2023-02-20T12:16:37Z</dcterms:created>
  <dcterms:modified xsi:type="dcterms:W3CDTF">2023-09-01T07:16:09Z</dcterms:modified>
</cp:coreProperties>
</file>