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3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7" r:id="rId2"/>
    <p:sldId id="259" r:id="rId3"/>
    <p:sldId id="260" r:id="rId4"/>
    <p:sldId id="261" r:id="rId5"/>
    <p:sldId id="265" r:id="rId6"/>
    <p:sldId id="266" r:id="rId7"/>
    <p:sldId id="262" r:id="rId8"/>
    <p:sldId id="270" r:id="rId9"/>
    <p:sldId id="264" r:id="rId10"/>
    <p:sldId id="269" r:id="rId11"/>
    <p:sldId id="271" r:id="rId12"/>
    <p:sldId id="277" r:id="rId13"/>
    <p:sldId id="284" r:id="rId14"/>
    <p:sldId id="282" r:id="rId15"/>
    <p:sldId id="283" r:id="rId16"/>
    <p:sldId id="281" r:id="rId17"/>
    <p:sldId id="285" r:id="rId18"/>
    <p:sldId id="286" r:id="rId19"/>
    <p:sldId id="280" r:id="rId20"/>
    <p:sldId id="290" r:id="rId21"/>
    <p:sldId id="25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96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D1BCA-5EAC-40AB-BC86-269B5FC80C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27CB1C-7FA9-42BA-A946-7166899C9E19}">
      <dgm:prSet/>
      <dgm:spPr/>
      <dgm:t>
        <a:bodyPr/>
        <a:lstStyle/>
        <a:p>
          <a:r>
            <a:rPr lang="de-AT" dirty="0"/>
            <a:t>Jedes Jahr gelangen etwa 12,7 Millionen Tonnen Plastik in unsere Ozeane, was einer LKW-Ladung Abfall entspricht, die jede Minute ins Meer gekippt wird. Wenn dieser Trend anhält, sagt die Wissenschaft voraus, dass es bis 2050 in den Ozeanen mehr Plastik als Fische geben wird. </a:t>
          </a:r>
          <a:endParaRPr lang="en-US" dirty="0"/>
        </a:p>
      </dgm:t>
    </dgm:pt>
    <dgm:pt modelId="{CC996108-72BF-4658-92D2-88B514D153FC}" type="parTrans" cxnId="{DA3827EA-5ADB-4424-B4F4-9BED1D073614}">
      <dgm:prSet/>
      <dgm:spPr/>
      <dgm:t>
        <a:bodyPr/>
        <a:lstStyle/>
        <a:p>
          <a:endParaRPr lang="en-US"/>
        </a:p>
      </dgm:t>
    </dgm:pt>
    <dgm:pt modelId="{834971A1-CB09-44F2-9BE8-03A6A3E5B9D7}" type="sibTrans" cxnId="{DA3827EA-5ADB-4424-B4F4-9BED1D073614}">
      <dgm:prSet/>
      <dgm:spPr/>
      <dgm:t>
        <a:bodyPr/>
        <a:lstStyle/>
        <a:p>
          <a:endParaRPr lang="en-US"/>
        </a:p>
      </dgm:t>
    </dgm:pt>
    <dgm:pt modelId="{092B5FBF-C851-44ED-9171-553C48414BA6}">
      <dgm:prSet/>
      <dgm:spPr/>
      <dgm:t>
        <a:bodyPr/>
        <a:lstStyle/>
        <a:p>
          <a:r>
            <a:rPr lang="de-DE" dirty="0"/>
            <a:t>Dies ist eine jährliche Schätzung der Kunststoffemissionen. Die Gesamtzahl eines Landes umfasst nicht die Abfälle, die nach Übersee exportiert werden und bei denen ein höheres Risiko besteht, dass sie ins Meer gelangen. </a:t>
          </a:r>
          <a:endParaRPr lang="en-US" dirty="0"/>
        </a:p>
      </dgm:t>
    </dgm:pt>
    <dgm:pt modelId="{FF1D42C4-DB59-4096-A0F5-9EBF44EE5516}" type="parTrans" cxnId="{AB194F9D-A5A1-43D0-A5EB-24EE904B6F5D}">
      <dgm:prSet/>
      <dgm:spPr/>
      <dgm:t>
        <a:bodyPr/>
        <a:lstStyle/>
        <a:p>
          <a:endParaRPr lang="en-US"/>
        </a:p>
      </dgm:t>
    </dgm:pt>
    <dgm:pt modelId="{77AA9397-018B-4162-9B34-AA6E030481E5}" type="sibTrans" cxnId="{AB194F9D-A5A1-43D0-A5EB-24EE904B6F5D}">
      <dgm:prSet/>
      <dgm:spPr/>
      <dgm:t>
        <a:bodyPr/>
        <a:lstStyle/>
        <a:p>
          <a:endParaRPr lang="en-US"/>
        </a:p>
      </dgm:t>
    </dgm:pt>
    <dgm:pt modelId="{27A4813A-02EB-4C1F-8E32-5E2BA7A91462}" type="pres">
      <dgm:prSet presAssocID="{52FD1BCA-5EAC-40AB-BC86-269B5FC80C14}" presName="hierChild1" presStyleCnt="0">
        <dgm:presLayoutVars>
          <dgm:chPref val="1"/>
          <dgm:dir/>
          <dgm:animOne val="branch"/>
          <dgm:animLvl val="lvl"/>
          <dgm:resizeHandles/>
        </dgm:presLayoutVars>
      </dgm:prSet>
      <dgm:spPr/>
    </dgm:pt>
    <dgm:pt modelId="{E81A2B58-B554-43D0-B187-0E007CD917A1}" type="pres">
      <dgm:prSet presAssocID="{1127CB1C-7FA9-42BA-A946-7166899C9E19}" presName="hierRoot1" presStyleCnt="0"/>
      <dgm:spPr/>
    </dgm:pt>
    <dgm:pt modelId="{F47A16A5-3647-45D8-98ED-379ED1D95C03}" type="pres">
      <dgm:prSet presAssocID="{1127CB1C-7FA9-42BA-A946-7166899C9E19}" presName="composite" presStyleCnt="0"/>
      <dgm:spPr/>
    </dgm:pt>
    <dgm:pt modelId="{E92F5389-9086-4CD6-9CBF-244CC0C01348}" type="pres">
      <dgm:prSet presAssocID="{1127CB1C-7FA9-42BA-A946-7166899C9E19}" presName="background" presStyleLbl="node0" presStyleIdx="0" presStyleCnt="2"/>
      <dgm:spPr/>
    </dgm:pt>
    <dgm:pt modelId="{0EB48D04-05DA-4949-82CE-A785F7E33987}" type="pres">
      <dgm:prSet presAssocID="{1127CB1C-7FA9-42BA-A946-7166899C9E19}" presName="text" presStyleLbl="fgAcc0" presStyleIdx="0" presStyleCnt="2" custLinFactNeighborX="-89265" custLinFactNeighborY="3101">
        <dgm:presLayoutVars>
          <dgm:chPref val="3"/>
        </dgm:presLayoutVars>
      </dgm:prSet>
      <dgm:spPr/>
    </dgm:pt>
    <dgm:pt modelId="{E98D9C87-982C-48B2-BB7B-1DB6EEFFA0F4}" type="pres">
      <dgm:prSet presAssocID="{1127CB1C-7FA9-42BA-A946-7166899C9E19}" presName="hierChild2" presStyleCnt="0"/>
      <dgm:spPr/>
    </dgm:pt>
    <dgm:pt modelId="{05EA18D2-065C-4E53-B3F8-EB839432D3D5}" type="pres">
      <dgm:prSet presAssocID="{092B5FBF-C851-44ED-9171-553C48414BA6}" presName="hierRoot1" presStyleCnt="0"/>
      <dgm:spPr/>
    </dgm:pt>
    <dgm:pt modelId="{9B4D014E-1C6E-49A3-9EE7-75B84ED628C7}" type="pres">
      <dgm:prSet presAssocID="{092B5FBF-C851-44ED-9171-553C48414BA6}" presName="composite" presStyleCnt="0"/>
      <dgm:spPr/>
    </dgm:pt>
    <dgm:pt modelId="{38688209-ABFE-46E1-9CEE-0094E251ECD9}" type="pres">
      <dgm:prSet presAssocID="{092B5FBF-C851-44ED-9171-553C48414BA6}" presName="background" presStyleLbl="node0" presStyleIdx="1" presStyleCnt="2"/>
      <dgm:spPr/>
    </dgm:pt>
    <dgm:pt modelId="{CB2F733F-5BC8-4636-9766-D6E1281EF690}" type="pres">
      <dgm:prSet presAssocID="{092B5FBF-C851-44ED-9171-553C48414BA6}" presName="text" presStyleLbl="fgAcc0" presStyleIdx="1" presStyleCnt="2" custLinFactNeighborX="77548" custLinFactNeighborY="1859">
        <dgm:presLayoutVars>
          <dgm:chPref val="3"/>
        </dgm:presLayoutVars>
      </dgm:prSet>
      <dgm:spPr/>
    </dgm:pt>
    <dgm:pt modelId="{9D5716D6-D3F2-449A-B55C-ECFBE4B7F548}" type="pres">
      <dgm:prSet presAssocID="{092B5FBF-C851-44ED-9171-553C48414BA6}" presName="hierChild2" presStyleCnt="0"/>
      <dgm:spPr/>
    </dgm:pt>
  </dgm:ptLst>
  <dgm:cxnLst>
    <dgm:cxn modelId="{253D3755-19D1-4642-9294-90210ABE8C58}" type="presOf" srcId="{52FD1BCA-5EAC-40AB-BC86-269B5FC80C14}" destId="{27A4813A-02EB-4C1F-8E32-5E2BA7A91462}" srcOrd="0" destOrd="0" presId="urn:microsoft.com/office/officeart/2005/8/layout/hierarchy1"/>
    <dgm:cxn modelId="{AB194F9D-A5A1-43D0-A5EB-24EE904B6F5D}" srcId="{52FD1BCA-5EAC-40AB-BC86-269B5FC80C14}" destId="{092B5FBF-C851-44ED-9171-553C48414BA6}" srcOrd="1" destOrd="0" parTransId="{FF1D42C4-DB59-4096-A0F5-9EBF44EE5516}" sibTransId="{77AA9397-018B-4162-9B34-AA6E030481E5}"/>
    <dgm:cxn modelId="{C8D91ABC-F42D-4E8D-AD90-5898F8119181}" type="presOf" srcId="{1127CB1C-7FA9-42BA-A946-7166899C9E19}" destId="{0EB48D04-05DA-4949-82CE-A785F7E33987}" srcOrd="0" destOrd="0" presId="urn:microsoft.com/office/officeart/2005/8/layout/hierarchy1"/>
    <dgm:cxn modelId="{5C5511D6-4FD1-4AA8-82BA-8B832C3D019E}" type="presOf" srcId="{092B5FBF-C851-44ED-9171-553C48414BA6}" destId="{CB2F733F-5BC8-4636-9766-D6E1281EF690}" srcOrd="0" destOrd="0" presId="urn:microsoft.com/office/officeart/2005/8/layout/hierarchy1"/>
    <dgm:cxn modelId="{DA3827EA-5ADB-4424-B4F4-9BED1D073614}" srcId="{52FD1BCA-5EAC-40AB-BC86-269B5FC80C14}" destId="{1127CB1C-7FA9-42BA-A946-7166899C9E19}" srcOrd="0" destOrd="0" parTransId="{CC996108-72BF-4658-92D2-88B514D153FC}" sibTransId="{834971A1-CB09-44F2-9BE8-03A6A3E5B9D7}"/>
    <dgm:cxn modelId="{42BC5AC3-09AC-4BA3-99E7-A005F2D71DB4}" type="presParOf" srcId="{27A4813A-02EB-4C1F-8E32-5E2BA7A91462}" destId="{E81A2B58-B554-43D0-B187-0E007CD917A1}" srcOrd="0" destOrd="0" presId="urn:microsoft.com/office/officeart/2005/8/layout/hierarchy1"/>
    <dgm:cxn modelId="{8ADE04A2-4F0C-414C-B52E-E8F32ACAC19A}" type="presParOf" srcId="{E81A2B58-B554-43D0-B187-0E007CD917A1}" destId="{F47A16A5-3647-45D8-98ED-379ED1D95C03}" srcOrd="0" destOrd="0" presId="urn:microsoft.com/office/officeart/2005/8/layout/hierarchy1"/>
    <dgm:cxn modelId="{76EB77D0-37AC-4DDC-A29F-DE4A66F6399B}" type="presParOf" srcId="{F47A16A5-3647-45D8-98ED-379ED1D95C03}" destId="{E92F5389-9086-4CD6-9CBF-244CC0C01348}" srcOrd="0" destOrd="0" presId="urn:microsoft.com/office/officeart/2005/8/layout/hierarchy1"/>
    <dgm:cxn modelId="{AB01A7EB-C266-4F17-9CDE-C8F297C0F771}" type="presParOf" srcId="{F47A16A5-3647-45D8-98ED-379ED1D95C03}" destId="{0EB48D04-05DA-4949-82CE-A785F7E33987}" srcOrd="1" destOrd="0" presId="urn:microsoft.com/office/officeart/2005/8/layout/hierarchy1"/>
    <dgm:cxn modelId="{FD0EFCB8-72B7-4951-B536-99F1DA31780C}" type="presParOf" srcId="{E81A2B58-B554-43D0-B187-0E007CD917A1}" destId="{E98D9C87-982C-48B2-BB7B-1DB6EEFFA0F4}" srcOrd="1" destOrd="0" presId="urn:microsoft.com/office/officeart/2005/8/layout/hierarchy1"/>
    <dgm:cxn modelId="{297C5898-AD88-4CA9-A893-34992D39F63F}" type="presParOf" srcId="{27A4813A-02EB-4C1F-8E32-5E2BA7A91462}" destId="{05EA18D2-065C-4E53-B3F8-EB839432D3D5}" srcOrd="1" destOrd="0" presId="urn:microsoft.com/office/officeart/2005/8/layout/hierarchy1"/>
    <dgm:cxn modelId="{7C9607C3-48D4-4F1F-9AF3-D27274DCD518}" type="presParOf" srcId="{05EA18D2-065C-4E53-B3F8-EB839432D3D5}" destId="{9B4D014E-1C6E-49A3-9EE7-75B84ED628C7}" srcOrd="0" destOrd="0" presId="urn:microsoft.com/office/officeart/2005/8/layout/hierarchy1"/>
    <dgm:cxn modelId="{0E9FCA9C-FD1A-4911-B085-25BB700EACFB}" type="presParOf" srcId="{9B4D014E-1C6E-49A3-9EE7-75B84ED628C7}" destId="{38688209-ABFE-46E1-9CEE-0094E251ECD9}" srcOrd="0" destOrd="0" presId="urn:microsoft.com/office/officeart/2005/8/layout/hierarchy1"/>
    <dgm:cxn modelId="{E89D3AF6-266A-4474-84B6-DDD52F18A7EB}" type="presParOf" srcId="{9B4D014E-1C6E-49A3-9EE7-75B84ED628C7}" destId="{CB2F733F-5BC8-4636-9766-D6E1281EF690}" srcOrd="1" destOrd="0" presId="urn:microsoft.com/office/officeart/2005/8/layout/hierarchy1"/>
    <dgm:cxn modelId="{5567649E-768E-49ED-A755-7810FD7B685A}" type="presParOf" srcId="{05EA18D2-065C-4E53-B3F8-EB839432D3D5}" destId="{9D5716D6-D3F2-449A-B55C-ECFBE4B7F54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330E7-E53C-4C4E-99BC-47DBB24BA78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2B0683F-C045-4294-9280-25490E5F1091}">
      <dgm:prSet/>
      <dgm:spPr/>
      <dgm:t>
        <a:bodyPr/>
        <a:lstStyle/>
        <a:p>
          <a:r>
            <a:rPr lang="de-DE" dirty="0"/>
            <a:t>Das Meer ist besonders von der Plastikverschmutzung betroffen. Der größte Teil davon ist auf die unsachgemäße Entsorgung von Einwegplastikartikeln wie Lebensmittelverpackungen, Tüten, Rasierern und Flaschen zurückzuführen.</a:t>
          </a:r>
          <a:endParaRPr lang="en-US" dirty="0"/>
        </a:p>
      </dgm:t>
    </dgm:pt>
    <dgm:pt modelId="{C7B28459-E84F-47B2-B87D-4B1872D15D62}" type="parTrans" cxnId="{E9C0DAB2-6866-474B-979F-1EEBCB0D0CFE}">
      <dgm:prSet/>
      <dgm:spPr/>
      <dgm:t>
        <a:bodyPr/>
        <a:lstStyle/>
        <a:p>
          <a:endParaRPr lang="en-US"/>
        </a:p>
      </dgm:t>
    </dgm:pt>
    <dgm:pt modelId="{AE797478-448B-422A-8720-C067FEDF0C33}" type="sibTrans" cxnId="{E9C0DAB2-6866-474B-979F-1EEBCB0D0CFE}">
      <dgm:prSet/>
      <dgm:spPr/>
      <dgm:t>
        <a:bodyPr/>
        <a:lstStyle/>
        <a:p>
          <a:endParaRPr lang="en-US"/>
        </a:p>
      </dgm:t>
    </dgm:pt>
    <dgm:pt modelId="{F631388E-4611-4123-9A60-F6444FFFA637}">
      <dgm:prSet/>
      <dgm:spPr/>
      <dgm:t>
        <a:bodyPr/>
        <a:lstStyle/>
        <a:p>
          <a:r>
            <a:rPr lang="de-DE" dirty="0"/>
            <a:t>Mikroplastik ist teilweise auch das Ergebnis fehlerhafter Herstellungsprozesse</a:t>
          </a:r>
          <a:endParaRPr lang="en-US" dirty="0"/>
        </a:p>
      </dgm:t>
    </dgm:pt>
    <dgm:pt modelId="{8658D0FA-BF0C-4173-B5C3-937D73E24524}" type="parTrans" cxnId="{B7CA4E4B-C888-4A4F-849B-718BD029CE88}">
      <dgm:prSet/>
      <dgm:spPr/>
      <dgm:t>
        <a:bodyPr/>
        <a:lstStyle/>
        <a:p>
          <a:endParaRPr lang="en-US"/>
        </a:p>
      </dgm:t>
    </dgm:pt>
    <dgm:pt modelId="{47C1757D-3444-4BF0-AAA5-872423EA13C8}" type="sibTrans" cxnId="{B7CA4E4B-C888-4A4F-849B-718BD029CE88}">
      <dgm:prSet/>
      <dgm:spPr/>
      <dgm:t>
        <a:bodyPr/>
        <a:lstStyle/>
        <a:p>
          <a:endParaRPr lang="en-US"/>
        </a:p>
      </dgm:t>
    </dgm:pt>
    <dgm:pt modelId="{D2F7B997-E3BC-4F02-97EA-210324672522}">
      <dgm:prSet/>
      <dgm:spPr/>
      <dgm:t>
        <a:bodyPr/>
        <a:lstStyle/>
        <a:p>
          <a:r>
            <a:rPr lang="de-DE" dirty="0"/>
            <a:t>Etwa 20 % der Plastikverschmutzung in den Ozeanen wird durch die Praktiken der industriellen Fischerei verursacht.</a:t>
          </a:r>
          <a:endParaRPr lang="en-US" dirty="0"/>
        </a:p>
      </dgm:t>
    </dgm:pt>
    <dgm:pt modelId="{AD04D614-779D-4B79-85A5-055415FA467F}" type="parTrans" cxnId="{B0CBF58C-80C9-4A73-99B4-6D61C2E9CEC7}">
      <dgm:prSet/>
      <dgm:spPr/>
      <dgm:t>
        <a:bodyPr/>
        <a:lstStyle/>
        <a:p>
          <a:endParaRPr lang="en-US"/>
        </a:p>
      </dgm:t>
    </dgm:pt>
    <dgm:pt modelId="{7EF8F9B2-70EA-4C4F-B139-50DFD24E6E88}" type="sibTrans" cxnId="{B0CBF58C-80C9-4A73-99B4-6D61C2E9CEC7}">
      <dgm:prSet/>
      <dgm:spPr/>
      <dgm:t>
        <a:bodyPr/>
        <a:lstStyle/>
        <a:p>
          <a:endParaRPr lang="en-US"/>
        </a:p>
      </dgm:t>
    </dgm:pt>
    <dgm:pt modelId="{7B6190C1-284A-46FA-8A5C-6ED6B84FC70E}" type="pres">
      <dgm:prSet presAssocID="{6C3330E7-E53C-4C4E-99BC-47DBB24BA785}" presName="diagram" presStyleCnt="0">
        <dgm:presLayoutVars>
          <dgm:dir/>
          <dgm:resizeHandles val="exact"/>
        </dgm:presLayoutVars>
      </dgm:prSet>
      <dgm:spPr/>
    </dgm:pt>
    <dgm:pt modelId="{1292FC44-8840-443E-B9BD-33B4B03F62FC}" type="pres">
      <dgm:prSet presAssocID="{02B0683F-C045-4294-9280-25490E5F1091}" presName="node" presStyleLbl="node1" presStyleIdx="0" presStyleCnt="3">
        <dgm:presLayoutVars>
          <dgm:bulletEnabled val="1"/>
        </dgm:presLayoutVars>
      </dgm:prSet>
      <dgm:spPr/>
    </dgm:pt>
    <dgm:pt modelId="{CC913DCB-7CC1-4BAF-9329-A01481C22256}" type="pres">
      <dgm:prSet presAssocID="{AE797478-448B-422A-8720-C067FEDF0C33}" presName="sibTrans" presStyleLbl="sibTrans2D1" presStyleIdx="0" presStyleCnt="2"/>
      <dgm:spPr/>
    </dgm:pt>
    <dgm:pt modelId="{B684FA52-AD78-44F4-BEE6-AD9AADF3B940}" type="pres">
      <dgm:prSet presAssocID="{AE797478-448B-422A-8720-C067FEDF0C33}" presName="connectorText" presStyleLbl="sibTrans2D1" presStyleIdx="0" presStyleCnt="2"/>
      <dgm:spPr/>
    </dgm:pt>
    <dgm:pt modelId="{FDEDF22B-F8A6-42D7-B8BC-CDE9A4E3EECA}" type="pres">
      <dgm:prSet presAssocID="{F631388E-4611-4123-9A60-F6444FFFA637}" presName="node" presStyleLbl="node1" presStyleIdx="1" presStyleCnt="3">
        <dgm:presLayoutVars>
          <dgm:bulletEnabled val="1"/>
        </dgm:presLayoutVars>
      </dgm:prSet>
      <dgm:spPr/>
    </dgm:pt>
    <dgm:pt modelId="{E022D970-7B1D-40E9-AD12-14B682E82532}" type="pres">
      <dgm:prSet presAssocID="{47C1757D-3444-4BF0-AAA5-872423EA13C8}" presName="sibTrans" presStyleLbl="sibTrans2D1" presStyleIdx="1" presStyleCnt="2"/>
      <dgm:spPr/>
    </dgm:pt>
    <dgm:pt modelId="{BC0DC3B6-D43F-46B9-B952-3AAA5B2A3A91}" type="pres">
      <dgm:prSet presAssocID="{47C1757D-3444-4BF0-AAA5-872423EA13C8}" presName="connectorText" presStyleLbl="sibTrans2D1" presStyleIdx="1" presStyleCnt="2"/>
      <dgm:spPr/>
    </dgm:pt>
    <dgm:pt modelId="{FBD1B5BE-2883-4D0E-9B02-6B29061AA7C9}" type="pres">
      <dgm:prSet presAssocID="{D2F7B997-E3BC-4F02-97EA-210324672522}" presName="node" presStyleLbl="node1" presStyleIdx="2" presStyleCnt="3">
        <dgm:presLayoutVars>
          <dgm:bulletEnabled val="1"/>
        </dgm:presLayoutVars>
      </dgm:prSet>
      <dgm:spPr/>
    </dgm:pt>
  </dgm:ptLst>
  <dgm:cxnLst>
    <dgm:cxn modelId="{F6B96E0A-95EE-4194-935D-7DB7354FCBF2}" type="presOf" srcId="{47C1757D-3444-4BF0-AAA5-872423EA13C8}" destId="{BC0DC3B6-D43F-46B9-B952-3AAA5B2A3A91}" srcOrd="1" destOrd="0" presId="urn:microsoft.com/office/officeart/2005/8/layout/process5"/>
    <dgm:cxn modelId="{E633D539-9802-49FF-82B3-D40AD6E38156}" type="presOf" srcId="{D2F7B997-E3BC-4F02-97EA-210324672522}" destId="{FBD1B5BE-2883-4D0E-9B02-6B29061AA7C9}" srcOrd="0" destOrd="0" presId="urn:microsoft.com/office/officeart/2005/8/layout/process5"/>
    <dgm:cxn modelId="{9781995E-8924-4674-8125-A116E4F5EC49}" type="presOf" srcId="{AE797478-448B-422A-8720-C067FEDF0C33}" destId="{CC913DCB-7CC1-4BAF-9329-A01481C22256}" srcOrd="0" destOrd="0" presId="urn:microsoft.com/office/officeart/2005/8/layout/process5"/>
    <dgm:cxn modelId="{B7CA4E4B-C888-4A4F-849B-718BD029CE88}" srcId="{6C3330E7-E53C-4C4E-99BC-47DBB24BA785}" destId="{F631388E-4611-4123-9A60-F6444FFFA637}" srcOrd="1" destOrd="0" parTransId="{8658D0FA-BF0C-4173-B5C3-937D73E24524}" sibTransId="{47C1757D-3444-4BF0-AAA5-872423EA13C8}"/>
    <dgm:cxn modelId="{B42CE857-69B8-4AEF-A409-48C933749D04}" type="presOf" srcId="{02B0683F-C045-4294-9280-25490E5F1091}" destId="{1292FC44-8840-443E-B9BD-33B4B03F62FC}" srcOrd="0" destOrd="0" presId="urn:microsoft.com/office/officeart/2005/8/layout/process5"/>
    <dgm:cxn modelId="{DCEF927A-CA17-481C-A09F-ECB14881347B}" type="presOf" srcId="{47C1757D-3444-4BF0-AAA5-872423EA13C8}" destId="{E022D970-7B1D-40E9-AD12-14B682E82532}" srcOrd="0" destOrd="0" presId="urn:microsoft.com/office/officeart/2005/8/layout/process5"/>
    <dgm:cxn modelId="{B0CBF58C-80C9-4A73-99B4-6D61C2E9CEC7}" srcId="{6C3330E7-E53C-4C4E-99BC-47DBB24BA785}" destId="{D2F7B997-E3BC-4F02-97EA-210324672522}" srcOrd="2" destOrd="0" parTransId="{AD04D614-779D-4B79-85A5-055415FA467F}" sibTransId="{7EF8F9B2-70EA-4C4F-B139-50DFD24E6E88}"/>
    <dgm:cxn modelId="{4D2C1B94-6F26-4E00-A723-ED6C28BDAAF2}" type="presOf" srcId="{6C3330E7-E53C-4C4E-99BC-47DBB24BA785}" destId="{7B6190C1-284A-46FA-8A5C-6ED6B84FC70E}" srcOrd="0" destOrd="0" presId="urn:microsoft.com/office/officeart/2005/8/layout/process5"/>
    <dgm:cxn modelId="{61DAA99C-B0E7-4897-9DA5-3883C178C101}" type="presOf" srcId="{AE797478-448B-422A-8720-C067FEDF0C33}" destId="{B684FA52-AD78-44F4-BEE6-AD9AADF3B940}" srcOrd="1" destOrd="0" presId="urn:microsoft.com/office/officeart/2005/8/layout/process5"/>
    <dgm:cxn modelId="{E38D6DA5-DD11-44EB-8C90-DFA83BB8CD68}" type="presOf" srcId="{F631388E-4611-4123-9A60-F6444FFFA637}" destId="{FDEDF22B-F8A6-42D7-B8BC-CDE9A4E3EECA}" srcOrd="0" destOrd="0" presId="urn:microsoft.com/office/officeart/2005/8/layout/process5"/>
    <dgm:cxn modelId="{E9C0DAB2-6866-474B-979F-1EEBCB0D0CFE}" srcId="{6C3330E7-E53C-4C4E-99BC-47DBB24BA785}" destId="{02B0683F-C045-4294-9280-25490E5F1091}" srcOrd="0" destOrd="0" parTransId="{C7B28459-E84F-47B2-B87D-4B1872D15D62}" sibTransId="{AE797478-448B-422A-8720-C067FEDF0C33}"/>
    <dgm:cxn modelId="{FFDAEB4D-3D73-4204-B5D8-7DF0E392F071}" type="presParOf" srcId="{7B6190C1-284A-46FA-8A5C-6ED6B84FC70E}" destId="{1292FC44-8840-443E-B9BD-33B4B03F62FC}" srcOrd="0" destOrd="0" presId="urn:microsoft.com/office/officeart/2005/8/layout/process5"/>
    <dgm:cxn modelId="{75948F1A-C369-42D3-A8F0-35B174325FCC}" type="presParOf" srcId="{7B6190C1-284A-46FA-8A5C-6ED6B84FC70E}" destId="{CC913DCB-7CC1-4BAF-9329-A01481C22256}" srcOrd="1" destOrd="0" presId="urn:microsoft.com/office/officeart/2005/8/layout/process5"/>
    <dgm:cxn modelId="{EDADFF0B-D0D4-42B1-A2F6-C589DCD83264}" type="presParOf" srcId="{CC913DCB-7CC1-4BAF-9329-A01481C22256}" destId="{B684FA52-AD78-44F4-BEE6-AD9AADF3B940}" srcOrd="0" destOrd="0" presId="urn:microsoft.com/office/officeart/2005/8/layout/process5"/>
    <dgm:cxn modelId="{9C5784F8-FFD2-4F77-A178-71DB2D5B7BB9}" type="presParOf" srcId="{7B6190C1-284A-46FA-8A5C-6ED6B84FC70E}" destId="{FDEDF22B-F8A6-42D7-B8BC-CDE9A4E3EECA}" srcOrd="2" destOrd="0" presId="urn:microsoft.com/office/officeart/2005/8/layout/process5"/>
    <dgm:cxn modelId="{1CB4215F-3712-4923-BF52-7A17C5B03876}" type="presParOf" srcId="{7B6190C1-284A-46FA-8A5C-6ED6B84FC70E}" destId="{E022D970-7B1D-40E9-AD12-14B682E82532}" srcOrd="3" destOrd="0" presId="urn:microsoft.com/office/officeart/2005/8/layout/process5"/>
    <dgm:cxn modelId="{A0055062-FC0B-49BC-94AD-5160B420E5B7}" type="presParOf" srcId="{E022D970-7B1D-40E9-AD12-14B682E82532}" destId="{BC0DC3B6-D43F-46B9-B952-3AAA5B2A3A91}" srcOrd="0" destOrd="0" presId="urn:microsoft.com/office/officeart/2005/8/layout/process5"/>
    <dgm:cxn modelId="{BDF14812-AF72-4C9C-B487-7872EDBBA2E2}" type="presParOf" srcId="{7B6190C1-284A-46FA-8A5C-6ED6B84FC70E}" destId="{FBD1B5BE-2883-4D0E-9B02-6B29061AA7C9}"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4B657-E2FE-4C36-A434-8099D479BCD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A9EE7C52-E413-4810-8B28-82188811C66E}">
      <dgm:prSet custT="1"/>
      <dgm:spPr/>
      <dgm:t>
        <a:bodyPr/>
        <a:lstStyle/>
        <a:p>
          <a:pPr algn="ctr"/>
          <a:r>
            <a:rPr lang="de-DE" sz="1800" b="1" i="1" dirty="0"/>
            <a:t>Die Auswirkungen der Plastikverschmutzung auf die Meeresfauna sind gravierend:</a:t>
          </a:r>
          <a:endParaRPr lang="de-AT" sz="1800" b="1" i="1" dirty="0"/>
        </a:p>
        <a:p>
          <a:pPr algn="l"/>
          <a:r>
            <a:rPr lang="de-AT" sz="1600" b="1" i="1" dirty="0"/>
            <a:t>Jedes Jahr verfangen oder verletzen sich hunderttausende von Meerestieren in Plastikmüll, insbesondere in Geisternetzen.</a:t>
          </a:r>
        </a:p>
        <a:p>
          <a:pPr algn="l"/>
          <a:r>
            <a:rPr lang="de-DE" sz="1600" b="1" i="1" dirty="0"/>
            <a:t>Seevögel, Schildkröten, Fische und Wale verschlucken Plastikmüll, da sie es aufgrund seiner ähnlichen Form und Farbe meist mit ihrer Beute verwechseln.</a:t>
          </a:r>
          <a:endParaRPr lang="de-AT" sz="1600" b="1" i="1" dirty="0"/>
        </a:p>
        <a:p>
          <a:pPr algn="l"/>
          <a:r>
            <a:rPr lang="de-DE" sz="1600" b="1" i="1" dirty="0"/>
            <a:t>Plastik kann Mikroben und Algen auf seiner Oberfläche ansammeln, was es für einige Meerestiere attraktiv macht.</a:t>
          </a:r>
          <a:endParaRPr lang="de-AT" sz="1600" b="1" i="1" dirty="0"/>
        </a:p>
        <a:p>
          <a:pPr algn="l"/>
          <a:r>
            <a:rPr lang="de-DE" sz="1600" b="1" i="1" dirty="0"/>
            <a:t>Plastik dringt auch in ganze Ökosysteme ein, da Mikroplastik dem Plankton ähnelt, das die Hauptnahrungsquelle für Hunderte von Arten an der Basis der Nahrungskette ist.</a:t>
          </a:r>
          <a:endParaRPr lang="de-AT" sz="1600" b="1" i="1" dirty="0"/>
        </a:p>
        <a:p>
          <a:pPr algn="l"/>
          <a:r>
            <a:rPr lang="de-AT" sz="1600" b="1" i="1" dirty="0"/>
            <a:t>Korallenpolypen verzehren regelmäßig Mikroplastik.</a:t>
          </a:r>
          <a:endParaRPr lang="en-US" sz="1600" dirty="0"/>
        </a:p>
      </dgm:t>
    </dgm:pt>
    <dgm:pt modelId="{2B6590C5-4A1F-4C6C-BF98-A2C3E29E9057}" type="parTrans" cxnId="{E3E1177A-12F8-424A-97F7-5A65424C088E}">
      <dgm:prSet/>
      <dgm:spPr/>
      <dgm:t>
        <a:bodyPr/>
        <a:lstStyle/>
        <a:p>
          <a:endParaRPr lang="en-US"/>
        </a:p>
      </dgm:t>
    </dgm:pt>
    <dgm:pt modelId="{2A084989-23CE-4164-BDE7-E003E17699DF}" type="sibTrans" cxnId="{E3E1177A-12F8-424A-97F7-5A65424C088E}">
      <dgm:prSet/>
      <dgm:spPr/>
      <dgm:t>
        <a:bodyPr/>
        <a:lstStyle/>
        <a:p>
          <a:endParaRPr lang="en-US"/>
        </a:p>
      </dgm:t>
    </dgm:pt>
    <dgm:pt modelId="{0E28F37A-528C-4F58-8D71-F4AB18111F10}" type="pres">
      <dgm:prSet presAssocID="{6ED4B657-E2FE-4C36-A434-8099D479BCD7}" presName="linearFlow" presStyleCnt="0">
        <dgm:presLayoutVars>
          <dgm:resizeHandles val="exact"/>
        </dgm:presLayoutVars>
      </dgm:prSet>
      <dgm:spPr/>
    </dgm:pt>
    <dgm:pt modelId="{12276E6F-6926-432E-8504-10343FD058AF}" type="pres">
      <dgm:prSet presAssocID="{A9EE7C52-E413-4810-8B28-82188811C66E}" presName="node" presStyleLbl="node1" presStyleIdx="0" presStyleCnt="1" custLinFactNeighborX="-539" custLinFactNeighborY="-1001">
        <dgm:presLayoutVars>
          <dgm:bulletEnabled val="1"/>
        </dgm:presLayoutVars>
      </dgm:prSet>
      <dgm:spPr/>
    </dgm:pt>
  </dgm:ptLst>
  <dgm:cxnLst>
    <dgm:cxn modelId="{E3E1177A-12F8-424A-97F7-5A65424C088E}" srcId="{6ED4B657-E2FE-4C36-A434-8099D479BCD7}" destId="{A9EE7C52-E413-4810-8B28-82188811C66E}" srcOrd="0" destOrd="0" parTransId="{2B6590C5-4A1F-4C6C-BF98-A2C3E29E9057}" sibTransId="{2A084989-23CE-4164-BDE7-E003E17699DF}"/>
    <dgm:cxn modelId="{2457D197-16B7-4AE6-8663-8E1119328847}" type="presOf" srcId="{A9EE7C52-E413-4810-8B28-82188811C66E}" destId="{12276E6F-6926-432E-8504-10343FD058AF}" srcOrd="0" destOrd="0" presId="urn:microsoft.com/office/officeart/2005/8/layout/process2"/>
    <dgm:cxn modelId="{FA3ED1E5-848C-4AD3-A776-DC072864FA71}" type="presOf" srcId="{6ED4B657-E2FE-4C36-A434-8099D479BCD7}" destId="{0E28F37A-528C-4F58-8D71-F4AB18111F10}" srcOrd="0" destOrd="0" presId="urn:microsoft.com/office/officeart/2005/8/layout/process2"/>
    <dgm:cxn modelId="{A90A4BD8-350B-46EB-B9F3-4C63BAC80815}" type="presParOf" srcId="{0E28F37A-528C-4F58-8D71-F4AB18111F10}" destId="{12276E6F-6926-432E-8504-10343FD058AF}"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8E879-3079-4B99-96B5-2099B60884E9}" type="doc">
      <dgm:prSet loTypeId="urn:microsoft.com/office/officeart/2018/2/layout/Icon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52D4232-4EC9-44F3-B74E-00AB621FDEAE}">
      <dgm:prSet custT="1"/>
      <dgm:spPr/>
      <dgm:t>
        <a:bodyPr/>
        <a:lstStyle/>
        <a:p>
          <a:pPr>
            <a:lnSpc>
              <a:spcPct val="100000"/>
            </a:lnSpc>
          </a:pPr>
          <a:r>
            <a:rPr lang="de-DE" sz="1400" dirty="0"/>
            <a:t>Im Juni 2019 führte die EU neue Vorschriften ein, die bis 2025 einen Recyclinganteil von 25 % und bis 2030 von 30 % bei Kunststoffflaschen vorsehen. Im Einklang mit dem Green Deal strebt die EU an, bis 2030 55 % der Kunststoffverpackungsabfälle zu recyceln.</a:t>
          </a:r>
          <a:endParaRPr lang="en-US" sz="1400" dirty="0"/>
        </a:p>
      </dgm:t>
    </dgm:pt>
    <dgm:pt modelId="{0A88D2BA-4F5D-4D13-B05D-2C25B869C144}" type="parTrans" cxnId="{7EFF3111-17A2-4827-A54F-691F2301F896}">
      <dgm:prSet/>
      <dgm:spPr/>
      <dgm:t>
        <a:bodyPr/>
        <a:lstStyle/>
        <a:p>
          <a:endParaRPr lang="en-US"/>
        </a:p>
      </dgm:t>
    </dgm:pt>
    <dgm:pt modelId="{F2E91244-5511-429A-9795-DCB91884FEFC}" type="sibTrans" cxnId="{7EFF3111-17A2-4827-A54F-691F2301F896}">
      <dgm:prSet/>
      <dgm:spPr/>
      <dgm:t>
        <a:bodyPr/>
        <a:lstStyle/>
        <a:p>
          <a:pPr>
            <a:lnSpc>
              <a:spcPct val="100000"/>
            </a:lnSpc>
          </a:pPr>
          <a:endParaRPr lang="en-US"/>
        </a:p>
      </dgm:t>
    </dgm:pt>
    <dgm:pt modelId="{F93BEC4F-9575-4159-AA0D-E0B22F5E5A60}">
      <dgm:prSet custT="1"/>
      <dgm:spPr/>
      <dgm:t>
        <a:bodyPr/>
        <a:lstStyle/>
        <a:p>
          <a:pPr>
            <a:lnSpc>
              <a:spcPct val="100000"/>
            </a:lnSpc>
          </a:pPr>
          <a:r>
            <a:rPr lang="de-DE" sz="1400" dirty="0"/>
            <a:t>Im Jahr 2015 sprach sich das Europäische Parlament für eine Begrenzung der Verwendung von leichten Plastiktüten in der EU aus und forderte die Kommission auf, Maßnahmen gegen Mikroplastik zu ergreifen.</a:t>
          </a:r>
          <a:endParaRPr lang="en-US" sz="1400" dirty="0"/>
        </a:p>
      </dgm:t>
    </dgm:pt>
    <dgm:pt modelId="{5385C2AA-5E5B-4A2A-BF4C-C510932CCE74}" type="parTrans" cxnId="{7EFE069F-16C5-4796-AB96-0A69FF4D1A15}">
      <dgm:prSet/>
      <dgm:spPr/>
      <dgm:t>
        <a:bodyPr/>
        <a:lstStyle/>
        <a:p>
          <a:endParaRPr lang="en-US"/>
        </a:p>
      </dgm:t>
    </dgm:pt>
    <dgm:pt modelId="{E1C6478A-7ED7-412F-8CC4-16CA1FC8998A}" type="sibTrans" cxnId="{7EFE069F-16C5-4796-AB96-0A69FF4D1A15}">
      <dgm:prSet/>
      <dgm:spPr/>
      <dgm:t>
        <a:bodyPr/>
        <a:lstStyle/>
        <a:p>
          <a:pPr>
            <a:lnSpc>
              <a:spcPct val="100000"/>
            </a:lnSpc>
          </a:pPr>
          <a:endParaRPr lang="en-US"/>
        </a:p>
      </dgm:t>
    </dgm:pt>
    <dgm:pt modelId="{E1831B4B-5582-422D-97BE-BD46ECBC9E0A}">
      <dgm:prSet custT="1"/>
      <dgm:spPr/>
      <dgm:t>
        <a:bodyPr/>
        <a:lstStyle/>
        <a:p>
          <a:pPr>
            <a:lnSpc>
              <a:spcPct val="100000"/>
            </a:lnSpc>
          </a:pPr>
          <a:r>
            <a:rPr lang="de-DE" sz="1400" dirty="0"/>
            <a:t>Kürzlich, im Januar 2023, stimmte das Parlament über die Abfallverbringungsvorschriften ab, die darauf abzielen, das Recycling zu fördern und die Umweltverschmutzung zu verringern, indem die Ausfuhr von Kunststoffabfällen in Nicht-OECD-Länder verboten und die Verbringung in OECD-Länder innerhalb von vier Jahren schrittweise eingestellt wird.</a:t>
          </a:r>
          <a:endParaRPr lang="en-US" sz="1400" dirty="0"/>
        </a:p>
      </dgm:t>
    </dgm:pt>
    <dgm:pt modelId="{D5B9BF94-A05D-4EF8-8264-8BD1D3093F0E}" type="parTrans" cxnId="{19AADF94-8A13-45AF-82BE-AA9005C8CFA6}">
      <dgm:prSet/>
      <dgm:spPr/>
      <dgm:t>
        <a:bodyPr/>
        <a:lstStyle/>
        <a:p>
          <a:endParaRPr lang="en-US"/>
        </a:p>
      </dgm:t>
    </dgm:pt>
    <dgm:pt modelId="{201A5476-CD40-43DA-8FC1-5DD2EF693189}" type="sibTrans" cxnId="{19AADF94-8A13-45AF-82BE-AA9005C8CFA6}">
      <dgm:prSet/>
      <dgm:spPr/>
      <dgm:t>
        <a:bodyPr/>
        <a:lstStyle/>
        <a:p>
          <a:endParaRPr lang="en-US"/>
        </a:p>
      </dgm:t>
    </dgm:pt>
    <dgm:pt modelId="{7B76F55F-806F-410D-80D1-42AE4CBD7B04}" type="pres">
      <dgm:prSet presAssocID="{B598E879-3079-4B99-96B5-2099B60884E9}" presName="root" presStyleCnt="0">
        <dgm:presLayoutVars>
          <dgm:dir/>
          <dgm:resizeHandles val="exact"/>
        </dgm:presLayoutVars>
      </dgm:prSet>
      <dgm:spPr/>
    </dgm:pt>
    <dgm:pt modelId="{B7DFE023-8DB3-4F73-871E-B7FBA5CAE467}" type="pres">
      <dgm:prSet presAssocID="{552D4232-4EC9-44F3-B74E-00AB621FDEAE}" presName="compNode" presStyleCnt="0"/>
      <dgm:spPr/>
    </dgm:pt>
    <dgm:pt modelId="{98E41E59-6C93-458A-9347-11263F221242}" type="pres">
      <dgm:prSet presAssocID="{552D4232-4EC9-44F3-B74E-00AB621FDEAE}" presName="iconRect" presStyleLbl="node1" presStyleIdx="0" presStyleCnt="3" custLinFactNeighborX="15206" custLinFactNeighborY="-5511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Sign"/>
        </a:ext>
      </dgm:extLst>
    </dgm:pt>
    <dgm:pt modelId="{A7E62195-1AD3-4D0F-ABD7-DC207D12E7A2}" type="pres">
      <dgm:prSet presAssocID="{552D4232-4EC9-44F3-B74E-00AB621FDEAE}" presName="spaceRect" presStyleCnt="0"/>
      <dgm:spPr/>
    </dgm:pt>
    <dgm:pt modelId="{B040E27F-B4D5-46F5-8340-4A3759E6656A}" type="pres">
      <dgm:prSet presAssocID="{552D4232-4EC9-44F3-B74E-00AB621FDEAE}" presName="textRect" presStyleLbl="revTx" presStyleIdx="0" presStyleCnt="3" custScaleX="120056" custLinFactNeighborX="-3514" custLinFactNeighborY="-81368">
        <dgm:presLayoutVars>
          <dgm:chMax val="1"/>
          <dgm:chPref val="1"/>
        </dgm:presLayoutVars>
      </dgm:prSet>
      <dgm:spPr/>
    </dgm:pt>
    <dgm:pt modelId="{145B2246-931C-4F7D-9F21-E61628193CC9}" type="pres">
      <dgm:prSet presAssocID="{F2E91244-5511-429A-9795-DCB91884FEFC}" presName="sibTrans" presStyleCnt="0"/>
      <dgm:spPr/>
    </dgm:pt>
    <dgm:pt modelId="{B3E7AFB1-99CE-4276-A4A9-A7031C0B65DF}" type="pres">
      <dgm:prSet presAssocID="{F93BEC4F-9575-4159-AA0D-E0B22F5E5A60}" presName="compNode" presStyleCnt="0"/>
      <dgm:spPr/>
    </dgm:pt>
    <dgm:pt modelId="{A59C5B95-579C-4F3D-B163-023B84E371B9}" type="pres">
      <dgm:prSet presAssocID="{F93BEC4F-9575-4159-AA0D-E0B22F5E5A60}" presName="iconRect" presStyleLbl="node1" presStyleIdx="1" presStyleCnt="3" custLinFactNeighborX="-8725" custLinFactNeighborY="-5511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Ρούβλι"/>
        </a:ext>
      </dgm:extLst>
    </dgm:pt>
    <dgm:pt modelId="{8BF130F2-B7BD-44D6-B7A5-157179184CFD}" type="pres">
      <dgm:prSet presAssocID="{F93BEC4F-9575-4159-AA0D-E0B22F5E5A60}" presName="spaceRect" presStyleCnt="0"/>
      <dgm:spPr/>
    </dgm:pt>
    <dgm:pt modelId="{624CE8EB-72CF-4943-9F59-0F3BD2027097}" type="pres">
      <dgm:prSet presAssocID="{F93BEC4F-9575-4159-AA0D-E0B22F5E5A60}" presName="textRect" presStyleLbl="revTx" presStyleIdx="1" presStyleCnt="3" custLinFactNeighborX="-7942" custLinFactNeighborY="-79598">
        <dgm:presLayoutVars>
          <dgm:chMax val="1"/>
          <dgm:chPref val="1"/>
        </dgm:presLayoutVars>
      </dgm:prSet>
      <dgm:spPr/>
    </dgm:pt>
    <dgm:pt modelId="{032BE75A-002D-468A-87A8-4EAFECA667A5}" type="pres">
      <dgm:prSet presAssocID="{E1C6478A-7ED7-412F-8CC4-16CA1FC8998A}" presName="sibTrans" presStyleCnt="0"/>
      <dgm:spPr/>
    </dgm:pt>
    <dgm:pt modelId="{D9996D0F-9890-4683-928C-A289EBFA3107}" type="pres">
      <dgm:prSet presAssocID="{E1831B4B-5582-422D-97BE-BD46ECBC9E0A}" presName="compNode" presStyleCnt="0"/>
      <dgm:spPr/>
    </dgm:pt>
    <dgm:pt modelId="{5C6E10C8-F0FA-48EC-84C2-200F8B9DAF61}" type="pres">
      <dgm:prSet presAssocID="{E1831B4B-5582-422D-97BE-BD46ECBC9E0A}" presName="iconRect" presStyleLbl="node1" presStyleIdx="2" presStyleCnt="3" custLinFactNeighborX="-9276" custLinFactNeighborY="-5511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νακύκλωση"/>
        </a:ext>
      </dgm:extLst>
    </dgm:pt>
    <dgm:pt modelId="{AB01D626-5F4A-40CD-AA9C-31E3CB8E1F19}" type="pres">
      <dgm:prSet presAssocID="{E1831B4B-5582-422D-97BE-BD46ECBC9E0A}" presName="spaceRect" presStyleCnt="0"/>
      <dgm:spPr/>
    </dgm:pt>
    <dgm:pt modelId="{E3FBF00D-7FBD-43A1-BDD2-4FF84F6488B3}" type="pres">
      <dgm:prSet presAssocID="{E1831B4B-5582-422D-97BE-BD46ECBC9E0A}" presName="textRect" presStyleLbl="revTx" presStyleIdx="2" presStyleCnt="3" custScaleX="140800" custLinFactNeighborX="-7106" custLinFactNeighborY="-74251">
        <dgm:presLayoutVars>
          <dgm:chMax val="1"/>
          <dgm:chPref val="1"/>
        </dgm:presLayoutVars>
      </dgm:prSet>
      <dgm:spPr/>
    </dgm:pt>
  </dgm:ptLst>
  <dgm:cxnLst>
    <dgm:cxn modelId="{7EFF3111-17A2-4827-A54F-691F2301F896}" srcId="{B598E879-3079-4B99-96B5-2099B60884E9}" destId="{552D4232-4EC9-44F3-B74E-00AB621FDEAE}" srcOrd="0" destOrd="0" parTransId="{0A88D2BA-4F5D-4D13-B05D-2C25B869C144}" sibTransId="{F2E91244-5511-429A-9795-DCB91884FEFC}"/>
    <dgm:cxn modelId="{983B9E42-4F7B-4CF0-9FD0-A08F3249369D}" type="presOf" srcId="{552D4232-4EC9-44F3-B74E-00AB621FDEAE}" destId="{B040E27F-B4D5-46F5-8340-4A3759E6656A}" srcOrd="0" destOrd="0" presId="urn:microsoft.com/office/officeart/2018/2/layout/IconLabelList"/>
    <dgm:cxn modelId="{324AC96E-18B4-40FC-8FFF-3112B2004CC4}" type="presOf" srcId="{F93BEC4F-9575-4159-AA0D-E0B22F5E5A60}" destId="{624CE8EB-72CF-4943-9F59-0F3BD2027097}" srcOrd="0" destOrd="0" presId="urn:microsoft.com/office/officeart/2018/2/layout/IconLabelList"/>
    <dgm:cxn modelId="{19AADF94-8A13-45AF-82BE-AA9005C8CFA6}" srcId="{B598E879-3079-4B99-96B5-2099B60884E9}" destId="{E1831B4B-5582-422D-97BE-BD46ECBC9E0A}" srcOrd="2" destOrd="0" parTransId="{D5B9BF94-A05D-4EF8-8264-8BD1D3093F0E}" sibTransId="{201A5476-CD40-43DA-8FC1-5DD2EF693189}"/>
    <dgm:cxn modelId="{17573E97-EB7C-435E-9EB6-9D3F679A4CFE}" type="presOf" srcId="{B598E879-3079-4B99-96B5-2099B60884E9}" destId="{7B76F55F-806F-410D-80D1-42AE4CBD7B04}" srcOrd="0" destOrd="0" presId="urn:microsoft.com/office/officeart/2018/2/layout/IconLabelList"/>
    <dgm:cxn modelId="{7EFE069F-16C5-4796-AB96-0A69FF4D1A15}" srcId="{B598E879-3079-4B99-96B5-2099B60884E9}" destId="{F93BEC4F-9575-4159-AA0D-E0B22F5E5A60}" srcOrd="1" destOrd="0" parTransId="{5385C2AA-5E5B-4A2A-BF4C-C510932CCE74}" sibTransId="{E1C6478A-7ED7-412F-8CC4-16CA1FC8998A}"/>
    <dgm:cxn modelId="{AEDF72D8-A680-4083-A0B8-BCFB9868CA09}" type="presOf" srcId="{E1831B4B-5582-422D-97BE-BD46ECBC9E0A}" destId="{E3FBF00D-7FBD-43A1-BDD2-4FF84F6488B3}" srcOrd="0" destOrd="0" presId="urn:microsoft.com/office/officeart/2018/2/layout/IconLabelList"/>
    <dgm:cxn modelId="{EFA8A3BB-39F7-4ED4-B55C-3858418F6CC2}" type="presParOf" srcId="{7B76F55F-806F-410D-80D1-42AE4CBD7B04}" destId="{B7DFE023-8DB3-4F73-871E-B7FBA5CAE467}" srcOrd="0" destOrd="0" presId="urn:microsoft.com/office/officeart/2018/2/layout/IconLabelList"/>
    <dgm:cxn modelId="{AA0FE3C7-019D-4B25-A039-16807F57F2D9}" type="presParOf" srcId="{B7DFE023-8DB3-4F73-871E-B7FBA5CAE467}" destId="{98E41E59-6C93-458A-9347-11263F221242}" srcOrd="0" destOrd="0" presId="urn:microsoft.com/office/officeart/2018/2/layout/IconLabelList"/>
    <dgm:cxn modelId="{0C8A0B39-9FF9-4EE4-A2BF-2F809B7460D8}" type="presParOf" srcId="{B7DFE023-8DB3-4F73-871E-B7FBA5CAE467}" destId="{A7E62195-1AD3-4D0F-ABD7-DC207D12E7A2}" srcOrd="1" destOrd="0" presId="urn:microsoft.com/office/officeart/2018/2/layout/IconLabelList"/>
    <dgm:cxn modelId="{4C804E77-C354-4ED7-ABE6-512CB201230F}" type="presParOf" srcId="{B7DFE023-8DB3-4F73-871E-B7FBA5CAE467}" destId="{B040E27F-B4D5-46F5-8340-4A3759E6656A}" srcOrd="2" destOrd="0" presId="urn:microsoft.com/office/officeart/2018/2/layout/IconLabelList"/>
    <dgm:cxn modelId="{F3582E7B-3A40-4E61-AFCB-DB8357E2D43C}" type="presParOf" srcId="{7B76F55F-806F-410D-80D1-42AE4CBD7B04}" destId="{145B2246-931C-4F7D-9F21-E61628193CC9}" srcOrd="1" destOrd="0" presId="urn:microsoft.com/office/officeart/2018/2/layout/IconLabelList"/>
    <dgm:cxn modelId="{E82B5A32-BB2F-4613-B6E3-90B553BEA8C3}" type="presParOf" srcId="{7B76F55F-806F-410D-80D1-42AE4CBD7B04}" destId="{B3E7AFB1-99CE-4276-A4A9-A7031C0B65DF}" srcOrd="2" destOrd="0" presId="urn:microsoft.com/office/officeart/2018/2/layout/IconLabelList"/>
    <dgm:cxn modelId="{1B429EE2-33FF-40D5-9EDF-5C94B5609625}" type="presParOf" srcId="{B3E7AFB1-99CE-4276-A4A9-A7031C0B65DF}" destId="{A59C5B95-579C-4F3D-B163-023B84E371B9}" srcOrd="0" destOrd="0" presId="urn:microsoft.com/office/officeart/2018/2/layout/IconLabelList"/>
    <dgm:cxn modelId="{0CBE26DD-F119-4B73-8D7F-B9B6C2B39544}" type="presParOf" srcId="{B3E7AFB1-99CE-4276-A4A9-A7031C0B65DF}" destId="{8BF130F2-B7BD-44D6-B7A5-157179184CFD}" srcOrd="1" destOrd="0" presId="urn:microsoft.com/office/officeart/2018/2/layout/IconLabelList"/>
    <dgm:cxn modelId="{26E907CD-CBE1-49E4-AB55-8865D8AF05C6}" type="presParOf" srcId="{B3E7AFB1-99CE-4276-A4A9-A7031C0B65DF}" destId="{624CE8EB-72CF-4943-9F59-0F3BD2027097}" srcOrd="2" destOrd="0" presId="urn:microsoft.com/office/officeart/2018/2/layout/IconLabelList"/>
    <dgm:cxn modelId="{3E698378-36BA-43EA-A525-619D4217FE83}" type="presParOf" srcId="{7B76F55F-806F-410D-80D1-42AE4CBD7B04}" destId="{032BE75A-002D-468A-87A8-4EAFECA667A5}" srcOrd="3" destOrd="0" presId="urn:microsoft.com/office/officeart/2018/2/layout/IconLabelList"/>
    <dgm:cxn modelId="{8EC37E2E-E256-460D-A009-CC29309C268B}" type="presParOf" srcId="{7B76F55F-806F-410D-80D1-42AE4CBD7B04}" destId="{D9996D0F-9890-4683-928C-A289EBFA3107}" srcOrd="4" destOrd="0" presId="urn:microsoft.com/office/officeart/2018/2/layout/IconLabelList"/>
    <dgm:cxn modelId="{7E81ED7E-20DA-4ADC-90B2-E316462D266B}" type="presParOf" srcId="{D9996D0F-9890-4683-928C-A289EBFA3107}" destId="{5C6E10C8-F0FA-48EC-84C2-200F8B9DAF61}" srcOrd="0" destOrd="0" presId="urn:microsoft.com/office/officeart/2018/2/layout/IconLabelList"/>
    <dgm:cxn modelId="{1494B995-78CA-405A-AF7F-1EE3E31DEA67}" type="presParOf" srcId="{D9996D0F-9890-4683-928C-A289EBFA3107}" destId="{AB01D626-5F4A-40CD-AA9C-31E3CB8E1F19}" srcOrd="1" destOrd="0" presId="urn:microsoft.com/office/officeart/2018/2/layout/IconLabelList"/>
    <dgm:cxn modelId="{94B4D48F-D2A6-48A4-B815-81D76B42481F}" type="presParOf" srcId="{D9996D0F-9890-4683-928C-A289EBFA3107}" destId="{E3FBF00D-7FBD-43A1-BDD2-4FF84F6488B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de-AT" sz="1800" b="1"/>
            <a:t>Erforderliche Materialien für die Aktivität</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en-US" sz="1800" dirty="0" err="1"/>
            <a:t>Handschuhe</a:t>
          </a:r>
          <a:endParaRPr lang="de-AT" sz="1800" dirty="0"/>
        </a:p>
        <a:p>
          <a:pPr>
            <a:lnSpc>
              <a:spcPct val="100000"/>
            </a:lnSpc>
          </a:pPr>
          <a:r>
            <a:rPr lang="en-US" sz="1800" dirty="0" err="1"/>
            <a:t>Müllsäcke</a:t>
          </a:r>
          <a:endParaRPr lang="de-AT" sz="1800" dirty="0"/>
        </a:p>
        <a:p>
          <a:pPr>
            <a:lnSpc>
              <a:spcPct val="100000"/>
            </a:lnSpc>
          </a:pPr>
          <a:r>
            <a:rPr lang="en-US" sz="1800" dirty="0" err="1"/>
            <a:t>Wiederverwendbare</a:t>
          </a:r>
          <a:r>
            <a:rPr lang="en-US" sz="1800" dirty="0"/>
            <a:t> </a:t>
          </a:r>
          <a:r>
            <a:rPr lang="en-US" sz="1800" dirty="0" err="1"/>
            <a:t>Wasserflasche</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F6638-EADC-4586-9F00-5C0A02569297}" type="doc">
      <dgm:prSet loTypeId="urn:microsoft.com/office/officeart/2016/7/layout/RepeatingBendingProcessNew" loCatId="process" qsTypeId="urn:microsoft.com/office/officeart/2005/8/quickstyle/simple1" qsCatId="simple" csTypeId="urn:microsoft.com/office/officeart/2005/8/colors/accent1_4" csCatId="accent1" phldr="1"/>
      <dgm:spPr/>
      <dgm:t>
        <a:bodyPr/>
        <a:lstStyle/>
        <a:p>
          <a:endParaRPr lang="en-US"/>
        </a:p>
      </dgm:t>
    </dgm:pt>
    <dgm:pt modelId="{99D12828-1596-42B5-9DBD-7713FFA8FFD4}">
      <dgm:prSet/>
      <dgm:spPr/>
      <dgm:t>
        <a:bodyPr/>
        <a:lstStyle/>
        <a:p>
          <a:r>
            <a:rPr lang="de-DE" dirty="0">
              <a:latin typeface="Open Sans" panose="020B0606030504020204" pitchFamily="34" charset="0"/>
            </a:rPr>
            <a:t>Wählt ein lokales Bach/Flussufer, das gesäubert werden muss.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D6CC1588-ACDD-41E2-8352-C8E7E869DB23}" type="parTrans" cxnId="{ED8D6AF2-189C-413C-81EF-DE7B95F2C2CE}">
      <dgm:prSet/>
      <dgm:spPr/>
      <dgm:t>
        <a:bodyPr/>
        <a:lstStyle/>
        <a:p>
          <a:endParaRPr lang="en-US"/>
        </a:p>
      </dgm:t>
    </dgm:pt>
    <dgm:pt modelId="{5531DFF3-F42C-405C-90B1-4B6688A3CE1C}" type="sibTrans" cxnId="{ED8D6AF2-189C-413C-81EF-DE7B95F2C2CE}">
      <dgm:prSet/>
      <dgm:spPr/>
      <dgm:t>
        <a:bodyPr/>
        <a:lstStyle/>
        <a:p>
          <a:endParaRPr lang="en-US"/>
        </a:p>
      </dgm:t>
    </dgm:pt>
    <dgm:pt modelId="{D0A6CE38-132E-4A4F-A9E3-83F4E8B73471}">
      <dgm:prSet/>
      <dgm:spPr/>
      <dgm:t>
        <a:bodyPr/>
        <a:lstStyle/>
        <a:p>
          <a:r>
            <a:rPr lang="de-AT" dirty="0">
              <a:latin typeface="Open Sans" panose="020B0606030504020204" pitchFamily="34" charset="0"/>
            </a:rPr>
            <a:t>Sucht Gleichgesinnte, die sich an der Säuberungsaktion beteiligen.</a:t>
          </a:r>
          <a:endParaRPr lang="en-US" dirty="0">
            <a:latin typeface="Open Sans" panose="020B0606030504020204" pitchFamily="34" charset="0"/>
          </a:endParaRPr>
        </a:p>
      </dgm:t>
    </dgm:pt>
    <dgm:pt modelId="{8404721F-18EA-413C-9296-BB30D458A733}" type="parTrans" cxnId="{359F2C53-7034-4125-B2F0-C90692DBC941}">
      <dgm:prSet/>
      <dgm:spPr/>
      <dgm:t>
        <a:bodyPr/>
        <a:lstStyle/>
        <a:p>
          <a:endParaRPr lang="en-US"/>
        </a:p>
      </dgm:t>
    </dgm:pt>
    <dgm:pt modelId="{00D58BCB-6334-4C15-A0F6-5C5C7EE8FB66}" type="sibTrans" cxnId="{359F2C53-7034-4125-B2F0-C90692DBC941}">
      <dgm:prSet/>
      <dgm:spPr/>
      <dgm:t>
        <a:bodyPr/>
        <a:lstStyle/>
        <a:p>
          <a:endParaRPr lang="en-US"/>
        </a:p>
      </dgm:t>
    </dgm:pt>
    <dgm:pt modelId="{C9F31834-35F3-4958-8285-24113C69C4DA}">
      <dgm:prSet/>
      <dgm:spPr/>
      <dgm:t>
        <a:bodyPr/>
        <a:lstStyle/>
        <a:p>
          <a:r>
            <a:rPr lang="de-DE" kern="1200" dirty="0">
              <a:latin typeface="Open Sans" panose="020B0606030504020204" pitchFamily="34" charset="0"/>
            </a:rPr>
            <a:t>Nehmt Handschuhe und Müllsäcke mit.</a:t>
          </a:r>
          <a:endParaRPr lang="en-US" kern="1200" dirty="0">
            <a:latin typeface="Open Sans" panose="020B0606030504020204" pitchFamily="34" charset="0"/>
            <a:ea typeface="Open Sans" panose="020B0606030504020204" pitchFamily="34" charset="0"/>
            <a:cs typeface="Open Sans" panose="020B0606030504020204" pitchFamily="34" charset="0"/>
          </a:endParaRPr>
        </a:p>
      </dgm:t>
    </dgm:pt>
    <dgm:pt modelId="{CF9609BB-A2C1-440C-BFDE-0FDC031CF3AC}" type="parTrans" cxnId="{7C6F0A9E-6A99-4455-AD5F-6E494187C54D}">
      <dgm:prSet/>
      <dgm:spPr/>
      <dgm:t>
        <a:bodyPr/>
        <a:lstStyle/>
        <a:p>
          <a:endParaRPr lang="en-US"/>
        </a:p>
      </dgm:t>
    </dgm:pt>
    <dgm:pt modelId="{126DAB0D-9708-473C-B3AC-5441F98A4587}" type="sibTrans" cxnId="{7C6F0A9E-6A99-4455-AD5F-6E494187C54D}">
      <dgm:prSet/>
      <dgm:spPr/>
      <dgm:t>
        <a:bodyPr/>
        <a:lstStyle/>
        <a:p>
          <a:endParaRPr lang="en-US"/>
        </a:p>
      </dgm:t>
    </dgm:pt>
    <dgm:pt modelId="{0B846289-47E3-4006-B160-3378B23846F6}">
      <dgm:prSet/>
      <dgm:spPr/>
      <dgm:t>
        <a:bodyPr/>
        <a:lstStyle/>
        <a:p>
          <a:r>
            <a:rPr lang="de-AT" dirty="0">
              <a:latin typeface="Open Sans" panose="020B0606030504020204" pitchFamily="34" charset="0"/>
            </a:rPr>
            <a:t>Erläutert die Bedeutung der ordnungsgemäßen Entsorgung von Plastikmüll und die Auswirkungen auf das Leben im Meer anhand der in diesem Modul bereitgestellten Informationen.</a:t>
          </a:r>
          <a:endParaRPr lang="en-US" dirty="0">
            <a:latin typeface="Open Sans" panose="020B0606030504020204" pitchFamily="34" charset="0"/>
          </a:endParaRPr>
        </a:p>
      </dgm:t>
    </dgm:pt>
    <dgm:pt modelId="{82900ABC-36A6-4F00-A120-302BC5670649}" type="parTrans" cxnId="{5DF8D3FE-4694-487C-B574-178A3C953E7D}">
      <dgm:prSet/>
      <dgm:spPr/>
      <dgm:t>
        <a:bodyPr/>
        <a:lstStyle/>
        <a:p>
          <a:endParaRPr lang="en-US"/>
        </a:p>
      </dgm:t>
    </dgm:pt>
    <dgm:pt modelId="{3632701A-1C65-4D78-B42D-0A88B4AC7E32}" type="sibTrans" cxnId="{5DF8D3FE-4694-487C-B574-178A3C953E7D}">
      <dgm:prSet/>
      <dgm:spPr/>
      <dgm:t>
        <a:bodyPr/>
        <a:lstStyle/>
        <a:p>
          <a:endParaRPr lang="en-US"/>
        </a:p>
      </dgm:t>
    </dgm:pt>
    <dgm:pt modelId="{A35CA522-16C5-45B1-AB1C-482350120381}">
      <dgm:prSet/>
      <dgm:spPr/>
      <dgm:t>
        <a:bodyPr/>
        <a:lstStyle/>
        <a:p>
          <a:r>
            <a:rPr lang="de-AT" dirty="0">
              <a:latin typeface="Open Sans" panose="020B0606030504020204" pitchFamily="34" charset="0"/>
            </a:rPr>
            <a:t>Sammelt alle Abfälle, die ihr am Strand findet, und entsorgt diese ordnungsgemäß.</a:t>
          </a:r>
          <a:endParaRPr lang="en-US" dirty="0">
            <a:latin typeface="Open Sans" panose="020B0606030504020204" pitchFamily="34" charset="0"/>
          </a:endParaRPr>
        </a:p>
      </dgm:t>
    </dgm:pt>
    <dgm:pt modelId="{9F87DCC6-43D7-4348-85F6-7ED4B9812A3F}" type="parTrans" cxnId="{F1F5FA57-E0DD-4F65-85E8-1B22095EF17C}">
      <dgm:prSet/>
      <dgm:spPr/>
      <dgm:t>
        <a:bodyPr/>
        <a:lstStyle/>
        <a:p>
          <a:endParaRPr lang="en-US"/>
        </a:p>
      </dgm:t>
    </dgm:pt>
    <dgm:pt modelId="{D662B157-2D73-422C-8BCE-8035E9C2CFC8}" type="sibTrans" cxnId="{F1F5FA57-E0DD-4F65-85E8-1B22095EF17C}">
      <dgm:prSet/>
      <dgm:spPr/>
      <dgm:t>
        <a:bodyPr/>
        <a:lstStyle/>
        <a:p>
          <a:endParaRPr lang="en-US"/>
        </a:p>
      </dgm:t>
    </dgm:pt>
    <dgm:pt modelId="{93335701-E984-459C-AE8F-EF189E5B5907}">
      <dgm:prSet/>
      <dgm:spPr/>
      <dgm:t>
        <a:bodyPr/>
        <a:lstStyle/>
        <a:p>
          <a:r>
            <a:rPr lang="de-AT" dirty="0">
              <a:latin typeface="Open Sans" panose="020B0606030504020204" pitchFamily="34" charset="0"/>
            </a:rPr>
            <a:t>Am Ende der Säuberungsaktion könnt ein Gruppenfoto machen und es in den sozialen Medien mit dem #</a:t>
          </a:r>
          <a:r>
            <a:rPr lang="de-AT" dirty="0" err="1">
              <a:latin typeface="Open Sans" panose="020B0606030504020204" pitchFamily="34" charset="0"/>
            </a:rPr>
            <a:t>beachcleanupchallenge</a:t>
          </a:r>
          <a:r>
            <a:rPr lang="de-AT" dirty="0">
              <a:latin typeface="Open Sans" panose="020B0606030504020204" pitchFamily="34" charset="0"/>
            </a:rPr>
            <a:t> #</a:t>
          </a:r>
          <a:r>
            <a:rPr lang="de-AT" dirty="0" err="1">
              <a:latin typeface="Open Sans" panose="020B0606030504020204" pitchFamily="34" charset="0"/>
            </a:rPr>
            <a:t>rivercleanupchallenge</a:t>
          </a:r>
          <a:r>
            <a:rPr lang="de-AT" dirty="0">
              <a:latin typeface="Open Sans" panose="020B0606030504020204" pitchFamily="34" charset="0"/>
            </a:rPr>
            <a:t> teilen, um das Bewusstsein für das Problem und diese Initiative zu erhöhen.</a:t>
          </a:r>
          <a:endParaRPr lang="en-US" dirty="0">
            <a:latin typeface="Open Sans" panose="020B0606030504020204" pitchFamily="34" charset="0"/>
          </a:endParaRPr>
        </a:p>
      </dgm:t>
    </dgm:pt>
    <dgm:pt modelId="{233617DC-987D-4799-A512-B46AFEC23658}" type="parTrans" cxnId="{72FE3A10-AAD4-4AB9-8C08-19A7CD288918}">
      <dgm:prSet/>
      <dgm:spPr/>
      <dgm:t>
        <a:bodyPr/>
        <a:lstStyle/>
        <a:p>
          <a:endParaRPr lang="en-US"/>
        </a:p>
      </dgm:t>
    </dgm:pt>
    <dgm:pt modelId="{4D4A0FB1-2407-42B5-A123-00059730BF83}" type="sibTrans" cxnId="{72FE3A10-AAD4-4AB9-8C08-19A7CD288918}">
      <dgm:prSet/>
      <dgm:spPr/>
      <dgm:t>
        <a:bodyPr/>
        <a:lstStyle/>
        <a:p>
          <a:endParaRPr lang="en-US"/>
        </a:p>
      </dgm:t>
    </dgm:pt>
    <dgm:pt modelId="{9BD296D1-552F-4C8F-8474-81D7C44BE752}" type="pres">
      <dgm:prSet presAssocID="{A46F6638-EADC-4586-9F00-5C0A02569297}" presName="Name0" presStyleCnt="0">
        <dgm:presLayoutVars>
          <dgm:dir/>
          <dgm:resizeHandles val="exact"/>
        </dgm:presLayoutVars>
      </dgm:prSet>
      <dgm:spPr/>
    </dgm:pt>
    <dgm:pt modelId="{B1405019-A601-4232-BC47-BCB425B43966}" type="pres">
      <dgm:prSet presAssocID="{99D12828-1596-42B5-9DBD-7713FFA8FFD4}" presName="node" presStyleLbl="node1" presStyleIdx="0" presStyleCnt="6">
        <dgm:presLayoutVars>
          <dgm:bulletEnabled val="1"/>
        </dgm:presLayoutVars>
      </dgm:prSet>
      <dgm:spPr/>
    </dgm:pt>
    <dgm:pt modelId="{136B825B-F9DF-4B6D-A857-A086CCA7F1D6}" type="pres">
      <dgm:prSet presAssocID="{5531DFF3-F42C-405C-90B1-4B6688A3CE1C}" presName="sibTrans" presStyleLbl="sibTrans1D1" presStyleIdx="0" presStyleCnt="5"/>
      <dgm:spPr/>
    </dgm:pt>
    <dgm:pt modelId="{ACC7FD9B-D495-4894-A88D-49494ADF3826}" type="pres">
      <dgm:prSet presAssocID="{5531DFF3-F42C-405C-90B1-4B6688A3CE1C}" presName="connectorText" presStyleLbl="sibTrans1D1" presStyleIdx="0" presStyleCnt="5"/>
      <dgm:spPr/>
    </dgm:pt>
    <dgm:pt modelId="{267C6B83-2FD1-4624-8F68-76D2FDCA58C6}" type="pres">
      <dgm:prSet presAssocID="{D0A6CE38-132E-4A4F-A9E3-83F4E8B73471}" presName="node" presStyleLbl="node1" presStyleIdx="1" presStyleCnt="6" custLinFactNeighborX="844" custLinFactNeighborY="1730">
        <dgm:presLayoutVars>
          <dgm:bulletEnabled val="1"/>
        </dgm:presLayoutVars>
      </dgm:prSet>
      <dgm:spPr/>
    </dgm:pt>
    <dgm:pt modelId="{AF9ED7F5-A231-4A2E-817E-B8C098F2842D}" type="pres">
      <dgm:prSet presAssocID="{00D58BCB-6334-4C15-A0F6-5C5C7EE8FB66}" presName="sibTrans" presStyleLbl="sibTrans1D1" presStyleIdx="1" presStyleCnt="5"/>
      <dgm:spPr/>
    </dgm:pt>
    <dgm:pt modelId="{432A9397-FA45-46E8-8033-68B6346570BA}" type="pres">
      <dgm:prSet presAssocID="{00D58BCB-6334-4C15-A0F6-5C5C7EE8FB66}" presName="connectorText" presStyleLbl="sibTrans1D1" presStyleIdx="1" presStyleCnt="5"/>
      <dgm:spPr/>
    </dgm:pt>
    <dgm:pt modelId="{E5BC2245-F878-4A9E-9DBD-7E85EFCB64BB}" type="pres">
      <dgm:prSet presAssocID="{C9F31834-35F3-4958-8285-24113C69C4DA}" presName="node" presStyleLbl="node1" presStyleIdx="2" presStyleCnt="6">
        <dgm:presLayoutVars>
          <dgm:bulletEnabled val="1"/>
        </dgm:presLayoutVars>
      </dgm:prSet>
      <dgm:spPr/>
    </dgm:pt>
    <dgm:pt modelId="{D61799C8-2212-42A7-A2AF-98C9A92AD2FC}" type="pres">
      <dgm:prSet presAssocID="{126DAB0D-9708-473C-B3AC-5441F98A4587}" presName="sibTrans" presStyleLbl="sibTrans1D1" presStyleIdx="2" presStyleCnt="5"/>
      <dgm:spPr/>
    </dgm:pt>
    <dgm:pt modelId="{E0C64D1C-6A9D-40CC-AB0D-58C4319F551E}" type="pres">
      <dgm:prSet presAssocID="{126DAB0D-9708-473C-B3AC-5441F98A4587}" presName="connectorText" presStyleLbl="sibTrans1D1" presStyleIdx="2" presStyleCnt="5"/>
      <dgm:spPr/>
    </dgm:pt>
    <dgm:pt modelId="{9275DDB1-D309-46E8-9420-AE93C810639D}" type="pres">
      <dgm:prSet presAssocID="{0B846289-47E3-4006-B160-3378B23846F6}" presName="node" presStyleLbl="node1" presStyleIdx="3" presStyleCnt="6">
        <dgm:presLayoutVars>
          <dgm:bulletEnabled val="1"/>
        </dgm:presLayoutVars>
      </dgm:prSet>
      <dgm:spPr/>
    </dgm:pt>
    <dgm:pt modelId="{974ACCFB-A44A-4958-9C0F-8DE9A6967C31}" type="pres">
      <dgm:prSet presAssocID="{3632701A-1C65-4D78-B42D-0A88B4AC7E32}" presName="sibTrans" presStyleLbl="sibTrans1D1" presStyleIdx="3" presStyleCnt="5"/>
      <dgm:spPr/>
    </dgm:pt>
    <dgm:pt modelId="{51587F5D-2992-42A9-94C9-4B865B13E5C5}" type="pres">
      <dgm:prSet presAssocID="{3632701A-1C65-4D78-B42D-0A88B4AC7E32}" presName="connectorText" presStyleLbl="sibTrans1D1" presStyleIdx="3" presStyleCnt="5"/>
      <dgm:spPr/>
    </dgm:pt>
    <dgm:pt modelId="{2B35C634-D9B7-4F0F-9FB0-92099B877D41}" type="pres">
      <dgm:prSet presAssocID="{A35CA522-16C5-45B1-AB1C-482350120381}" presName="node" presStyleLbl="node1" presStyleIdx="4" presStyleCnt="6" custLinFactNeighborX="-281" custLinFactNeighborY="-2343">
        <dgm:presLayoutVars>
          <dgm:bulletEnabled val="1"/>
        </dgm:presLayoutVars>
      </dgm:prSet>
      <dgm:spPr/>
    </dgm:pt>
    <dgm:pt modelId="{379B172F-3060-42E9-ACCD-EFF2AA01E315}" type="pres">
      <dgm:prSet presAssocID="{D662B157-2D73-422C-8BCE-8035E9C2CFC8}" presName="sibTrans" presStyleLbl="sibTrans1D1" presStyleIdx="4" presStyleCnt="5"/>
      <dgm:spPr/>
    </dgm:pt>
    <dgm:pt modelId="{795E05CF-9EEB-4342-9419-F3B32A2D6CD0}" type="pres">
      <dgm:prSet presAssocID="{D662B157-2D73-422C-8BCE-8035E9C2CFC8}" presName="connectorText" presStyleLbl="sibTrans1D1" presStyleIdx="4" presStyleCnt="5"/>
      <dgm:spPr/>
    </dgm:pt>
    <dgm:pt modelId="{9B5838B2-C824-4F56-B347-40C6B1C45BC4}" type="pres">
      <dgm:prSet presAssocID="{93335701-E984-459C-AE8F-EF189E5B5907}" presName="node" presStyleLbl="node1" presStyleIdx="5" presStyleCnt="6">
        <dgm:presLayoutVars>
          <dgm:bulletEnabled val="1"/>
        </dgm:presLayoutVars>
      </dgm:prSet>
      <dgm:spPr/>
    </dgm:pt>
  </dgm:ptLst>
  <dgm:cxnLst>
    <dgm:cxn modelId="{16330F06-5F3D-4371-9E01-A86317BFD16C}" type="presOf" srcId="{3632701A-1C65-4D78-B42D-0A88B4AC7E32}" destId="{974ACCFB-A44A-4958-9C0F-8DE9A6967C31}" srcOrd="0" destOrd="0" presId="urn:microsoft.com/office/officeart/2016/7/layout/RepeatingBendingProcessNew"/>
    <dgm:cxn modelId="{72FE3A10-AAD4-4AB9-8C08-19A7CD288918}" srcId="{A46F6638-EADC-4586-9F00-5C0A02569297}" destId="{93335701-E984-459C-AE8F-EF189E5B5907}" srcOrd="5" destOrd="0" parTransId="{233617DC-987D-4799-A512-B46AFEC23658}" sibTransId="{4D4A0FB1-2407-42B5-A123-00059730BF83}"/>
    <dgm:cxn modelId="{0BB92417-B49D-4F5F-9AAF-5D82509365B9}" type="presOf" srcId="{3632701A-1C65-4D78-B42D-0A88B4AC7E32}" destId="{51587F5D-2992-42A9-94C9-4B865B13E5C5}" srcOrd="1" destOrd="0" presId="urn:microsoft.com/office/officeart/2016/7/layout/RepeatingBendingProcessNew"/>
    <dgm:cxn modelId="{DC1E191F-5C7C-443C-B3F5-13068C76139F}" type="presOf" srcId="{00D58BCB-6334-4C15-A0F6-5C5C7EE8FB66}" destId="{AF9ED7F5-A231-4A2E-817E-B8C098F2842D}" srcOrd="0" destOrd="0" presId="urn:microsoft.com/office/officeart/2016/7/layout/RepeatingBendingProcessNew"/>
    <dgm:cxn modelId="{1A555923-CC4D-4FC8-B57C-1F698BCDCEBB}" type="presOf" srcId="{D662B157-2D73-422C-8BCE-8035E9C2CFC8}" destId="{795E05CF-9EEB-4342-9419-F3B32A2D6CD0}" srcOrd="1" destOrd="0" presId="urn:microsoft.com/office/officeart/2016/7/layout/RepeatingBendingProcessNew"/>
    <dgm:cxn modelId="{DDAB8124-C5A2-4421-B225-BF6818AD6E37}" type="presOf" srcId="{C9F31834-35F3-4958-8285-24113C69C4DA}" destId="{E5BC2245-F878-4A9E-9DBD-7E85EFCB64BB}" srcOrd="0" destOrd="0" presId="urn:microsoft.com/office/officeart/2016/7/layout/RepeatingBendingProcessNew"/>
    <dgm:cxn modelId="{5E031027-778E-4F30-B2BE-0C936305C7D9}" type="presOf" srcId="{5531DFF3-F42C-405C-90B1-4B6688A3CE1C}" destId="{ACC7FD9B-D495-4894-A88D-49494ADF3826}" srcOrd="1" destOrd="0" presId="urn:microsoft.com/office/officeart/2016/7/layout/RepeatingBendingProcessNew"/>
    <dgm:cxn modelId="{50ECF73B-30FE-4D31-9A86-D0C65934EE55}" type="presOf" srcId="{A35CA522-16C5-45B1-AB1C-482350120381}" destId="{2B35C634-D9B7-4F0F-9FB0-92099B877D41}" srcOrd="0" destOrd="0" presId="urn:microsoft.com/office/officeart/2016/7/layout/RepeatingBendingProcessNew"/>
    <dgm:cxn modelId="{DB6D825C-7973-4CF8-82E9-F79B43B71EAA}" type="presOf" srcId="{00D58BCB-6334-4C15-A0F6-5C5C7EE8FB66}" destId="{432A9397-FA45-46E8-8033-68B6346570BA}" srcOrd="1" destOrd="0" presId="urn:microsoft.com/office/officeart/2016/7/layout/RepeatingBendingProcessNew"/>
    <dgm:cxn modelId="{359F2C53-7034-4125-B2F0-C90692DBC941}" srcId="{A46F6638-EADC-4586-9F00-5C0A02569297}" destId="{D0A6CE38-132E-4A4F-A9E3-83F4E8B73471}" srcOrd="1" destOrd="0" parTransId="{8404721F-18EA-413C-9296-BB30D458A733}" sibTransId="{00D58BCB-6334-4C15-A0F6-5C5C7EE8FB66}"/>
    <dgm:cxn modelId="{9FEC1756-379E-4E5A-896D-95906AA01631}" type="presOf" srcId="{99D12828-1596-42B5-9DBD-7713FFA8FFD4}" destId="{B1405019-A601-4232-BC47-BCB425B43966}" srcOrd="0" destOrd="0" presId="urn:microsoft.com/office/officeart/2016/7/layout/RepeatingBendingProcessNew"/>
    <dgm:cxn modelId="{14E74757-EB6B-4D70-978C-5F7CF9CB9843}" type="presOf" srcId="{93335701-E984-459C-AE8F-EF189E5B5907}" destId="{9B5838B2-C824-4F56-B347-40C6B1C45BC4}" srcOrd="0" destOrd="0" presId="urn:microsoft.com/office/officeart/2016/7/layout/RepeatingBendingProcessNew"/>
    <dgm:cxn modelId="{19876C57-A1AF-42D5-B25D-BE74F10B4078}" type="presOf" srcId="{0B846289-47E3-4006-B160-3378B23846F6}" destId="{9275DDB1-D309-46E8-9420-AE93C810639D}" srcOrd="0" destOrd="0" presId="urn:microsoft.com/office/officeart/2016/7/layout/RepeatingBendingProcessNew"/>
    <dgm:cxn modelId="{F1F5FA57-E0DD-4F65-85E8-1B22095EF17C}" srcId="{A46F6638-EADC-4586-9F00-5C0A02569297}" destId="{A35CA522-16C5-45B1-AB1C-482350120381}" srcOrd="4" destOrd="0" parTransId="{9F87DCC6-43D7-4348-85F6-7ED4B9812A3F}" sibTransId="{D662B157-2D73-422C-8BCE-8035E9C2CFC8}"/>
    <dgm:cxn modelId="{C3AB137E-4F49-43E9-AADB-D7827239CAB7}" type="presOf" srcId="{126DAB0D-9708-473C-B3AC-5441F98A4587}" destId="{D61799C8-2212-42A7-A2AF-98C9A92AD2FC}" srcOrd="0" destOrd="0" presId="urn:microsoft.com/office/officeart/2016/7/layout/RepeatingBendingProcessNew"/>
    <dgm:cxn modelId="{AED12086-9603-4DC5-8FBB-5E17D1421A75}" type="presOf" srcId="{126DAB0D-9708-473C-B3AC-5441F98A4587}" destId="{E0C64D1C-6A9D-40CC-AB0D-58C4319F551E}" srcOrd="1" destOrd="0" presId="urn:microsoft.com/office/officeart/2016/7/layout/RepeatingBendingProcessNew"/>
    <dgm:cxn modelId="{7C6F0A9E-6A99-4455-AD5F-6E494187C54D}" srcId="{A46F6638-EADC-4586-9F00-5C0A02569297}" destId="{C9F31834-35F3-4958-8285-24113C69C4DA}" srcOrd="2" destOrd="0" parTransId="{CF9609BB-A2C1-440C-BFDE-0FDC031CF3AC}" sibTransId="{126DAB0D-9708-473C-B3AC-5441F98A4587}"/>
    <dgm:cxn modelId="{6C72DFA3-7492-440D-86A2-E706526F2201}" type="presOf" srcId="{D0A6CE38-132E-4A4F-A9E3-83F4E8B73471}" destId="{267C6B83-2FD1-4624-8F68-76D2FDCA58C6}" srcOrd="0" destOrd="0" presId="urn:microsoft.com/office/officeart/2016/7/layout/RepeatingBendingProcessNew"/>
    <dgm:cxn modelId="{C70150C1-B2EC-4421-8AFE-793611C0ACFE}" type="presOf" srcId="{5531DFF3-F42C-405C-90B1-4B6688A3CE1C}" destId="{136B825B-F9DF-4B6D-A857-A086CCA7F1D6}" srcOrd="0" destOrd="0" presId="urn:microsoft.com/office/officeart/2016/7/layout/RepeatingBendingProcessNew"/>
    <dgm:cxn modelId="{60233DD8-578D-43E0-A7AB-542929CA3BBE}" type="presOf" srcId="{D662B157-2D73-422C-8BCE-8035E9C2CFC8}" destId="{379B172F-3060-42E9-ACCD-EFF2AA01E315}" srcOrd="0" destOrd="0" presId="urn:microsoft.com/office/officeart/2016/7/layout/RepeatingBendingProcessNew"/>
    <dgm:cxn modelId="{AFC557E7-DFF6-413E-AD7F-E93444B59CFA}" type="presOf" srcId="{A46F6638-EADC-4586-9F00-5C0A02569297}" destId="{9BD296D1-552F-4C8F-8474-81D7C44BE752}" srcOrd="0" destOrd="0" presId="urn:microsoft.com/office/officeart/2016/7/layout/RepeatingBendingProcessNew"/>
    <dgm:cxn modelId="{ED8D6AF2-189C-413C-81EF-DE7B95F2C2CE}" srcId="{A46F6638-EADC-4586-9F00-5C0A02569297}" destId="{99D12828-1596-42B5-9DBD-7713FFA8FFD4}" srcOrd="0" destOrd="0" parTransId="{D6CC1588-ACDD-41E2-8352-C8E7E869DB23}" sibTransId="{5531DFF3-F42C-405C-90B1-4B6688A3CE1C}"/>
    <dgm:cxn modelId="{5DF8D3FE-4694-487C-B574-178A3C953E7D}" srcId="{A46F6638-EADC-4586-9F00-5C0A02569297}" destId="{0B846289-47E3-4006-B160-3378B23846F6}" srcOrd="3" destOrd="0" parTransId="{82900ABC-36A6-4F00-A120-302BC5670649}" sibTransId="{3632701A-1C65-4D78-B42D-0A88B4AC7E32}"/>
    <dgm:cxn modelId="{15CBA986-2FE3-4B29-9656-1F14550A0F1F}" type="presParOf" srcId="{9BD296D1-552F-4C8F-8474-81D7C44BE752}" destId="{B1405019-A601-4232-BC47-BCB425B43966}" srcOrd="0" destOrd="0" presId="urn:microsoft.com/office/officeart/2016/7/layout/RepeatingBendingProcessNew"/>
    <dgm:cxn modelId="{D7355887-AB6B-4949-9AC6-2E72B443966A}" type="presParOf" srcId="{9BD296D1-552F-4C8F-8474-81D7C44BE752}" destId="{136B825B-F9DF-4B6D-A857-A086CCA7F1D6}" srcOrd="1" destOrd="0" presId="urn:microsoft.com/office/officeart/2016/7/layout/RepeatingBendingProcessNew"/>
    <dgm:cxn modelId="{75354AAE-2FB4-4281-9CA8-95766F79D320}" type="presParOf" srcId="{136B825B-F9DF-4B6D-A857-A086CCA7F1D6}" destId="{ACC7FD9B-D495-4894-A88D-49494ADF3826}" srcOrd="0" destOrd="0" presId="urn:microsoft.com/office/officeart/2016/7/layout/RepeatingBendingProcessNew"/>
    <dgm:cxn modelId="{F39ECAD0-3CCA-4E5C-9C8C-496DE24B28DE}" type="presParOf" srcId="{9BD296D1-552F-4C8F-8474-81D7C44BE752}" destId="{267C6B83-2FD1-4624-8F68-76D2FDCA58C6}" srcOrd="2" destOrd="0" presId="urn:microsoft.com/office/officeart/2016/7/layout/RepeatingBendingProcessNew"/>
    <dgm:cxn modelId="{A60D37B8-E299-4C7D-9CBC-81ADA9F6B907}" type="presParOf" srcId="{9BD296D1-552F-4C8F-8474-81D7C44BE752}" destId="{AF9ED7F5-A231-4A2E-817E-B8C098F2842D}" srcOrd="3" destOrd="0" presId="urn:microsoft.com/office/officeart/2016/7/layout/RepeatingBendingProcessNew"/>
    <dgm:cxn modelId="{63FD7379-AC39-497A-A6EE-8DA4203BECFD}" type="presParOf" srcId="{AF9ED7F5-A231-4A2E-817E-B8C098F2842D}" destId="{432A9397-FA45-46E8-8033-68B6346570BA}" srcOrd="0" destOrd="0" presId="urn:microsoft.com/office/officeart/2016/7/layout/RepeatingBendingProcessNew"/>
    <dgm:cxn modelId="{DFEDBBE6-649E-419A-8F3E-BA5A766A1870}" type="presParOf" srcId="{9BD296D1-552F-4C8F-8474-81D7C44BE752}" destId="{E5BC2245-F878-4A9E-9DBD-7E85EFCB64BB}" srcOrd="4" destOrd="0" presId="urn:microsoft.com/office/officeart/2016/7/layout/RepeatingBendingProcessNew"/>
    <dgm:cxn modelId="{36F35A10-2361-4A11-BDFC-6A6719EF30A1}" type="presParOf" srcId="{9BD296D1-552F-4C8F-8474-81D7C44BE752}" destId="{D61799C8-2212-42A7-A2AF-98C9A92AD2FC}" srcOrd="5" destOrd="0" presId="urn:microsoft.com/office/officeart/2016/7/layout/RepeatingBendingProcessNew"/>
    <dgm:cxn modelId="{13BA250D-F969-4EF8-B931-4A5144539F8B}" type="presParOf" srcId="{D61799C8-2212-42A7-A2AF-98C9A92AD2FC}" destId="{E0C64D1C-6A9D-40CC-AB0D-58C4319F551E}" srcOrd="0" destOrd="0" presId="urn:microsoft.com/office/officeart/2016/7/layout/RepeatingBendingProcessNew"/>
    <dgm:cxn modelId="{6A7A1E48-2A33-4EA1-95B5-57265D579832}" type="presParOf" srcId="{9BD296D1-552F-4C8F-8474-81D7C44BE752}" destId="{9275DDB1-D309-46E8-9420-AE93C810639D}" srcOrd="6" destOrd="0" presId="urn:microsoft.com/office/officeart/2016/7/layout/RepeatingBendingProcessNew"/>
    <dgm:cxn modelId="{E593808C-2B68-413C-BAE6-46A189CD5EDF}" type="presParOf" srcId="{9BD296D1-552F-4C8F-8474-81D7C44BE752}" destId="{974ACCFB-A44A-4958-9C0F-8DE9A6967C31}" srcOrd="7" destOrd="0" presId="urn:microsoft.com/office/officeart/2016/7/layout/RepeatingBendingProcessNew"/>
    <dgm:cxn modelId="{48B010E9-2B30-46D6-9CC5-D1770431BFA0}" type="presParOf" srcId="{974ACCFB-A44A-4958-9C0F-8DE9A6967C31}" destId="{51587F5D-2992-42A9-94C9-4B865B13E5C5}" srcOrd="0" destOrd="0" presId="urn:microsoft.com/office/officeart/2016/7/layout/RepeatingBendingProcessNew"/>
    <dgm:cxn modelId="{43C7A98A-F42B-46C5-A698-FAE6280F9BD0}" type="presParOf" srcId="{9BD296D1-552F-4C8F-8474-81D7C44BE752}" destId="{2B35C634-D9B7-4F0F-9FB0-92099B877D41}" srcOrd="8" destOrd="0" presId="urn:microsoft.com/office/officeart/2016/7/layout/RepeatingBendingProcessNew"/>
    <dgm:cxn modelId="{640019D8-682E-49AF-90BC-21D2E72C71C0}" type="presParOf" srcId="{9BD296D1-552F-4C8F-8474-81D7C44BE752}" destId="{379B172F-3060-42E9-ACCD-EFF2AA01E315}" srcOrd="9" destOrd="0" presId="urn:microsoft.com/office/officeart/2016/7/layout/RepeatingBendingProcessNew"/>
    <dgm:cxn modelId="{EC2F7580-FD15-4A6B-BE60-CCD435EC498A}" type="presParOf" srcId="{379B172F-3060-42E9-ACCD-EFF2AA01E315}" destId="{795E05CF-9EEB-4342-9419-F3B32A2D6CD0}" srcOrd="0" destOrd="0" presId="urn:microsoft.com/office/officeart/2016/7/layout/RepeatingBendingProcessNew"/>
    <dgm:cxn modelId="{14A2ACEE-0AAA-4AD2-BD36-BA6208DF2091}" type="presParOf" srcId="{9BD296D1-552F-4C8F-8474-81D7C44BE752}" destId="{9B5838B2-C824-4F56-B347-40C6B1C45BC4}" srcOrd="10" destOrd="0" presId="urn:microsoft.com/office/officeart/2016/7/layout/RepeatingBending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de-DE" sz="1800" b="1" cap="none" dirty="0">
              <a:latin typeface="Open Sans" panose="020B0606030504020204" pitchFamily="34" charset="0"/>
              <a:ea typeface="Open Sans" panose="020B0606030504020204" pitchFamily="34" charset="0"/>
              <a:cs typeface="Open Sans" panose="020B0606030504020204" pitchFamily="34" charset="0"/>
            </a:rPr>
            <a:t>Benötigte Materialien</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de-DE" sz="1800" dirty="0"/>
            <a:t>Arbeitsblatt "Verfolge deinen Plastikverbrauch"
Einwegplastik (Strohhalme, Lebensmittelbehälter, Luftballons, Plastiktüten, usw.)
2 mit Wasser gefüllte Behälter
Ein Blatt Papier
Bunte Stifte</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3D9208-D973-40AE-A548-92A77AEEC7C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DE7CC9A-EADA-4E9D-96F2-22D0BB569060}">
      <dgm:prSet/>
      <dgm:spPr/>
      <dgm:t>
        <a:bodyPr/>
        <a:lstStyle/>
        <a:p>
          <a:r>
            <a:rPr lang="de-AT" dirty="0"/>
            <a:t>Bildet kleine Gruppen (3-4 </a:t>
          </a:r>
          <a:r>
            <a:rPr lang="de-AT" dirty="0" err="1"/>
            <a:t>Teilnehmer:innen</a:t>
          </a:r>
          <a:r>
            <a:rPr lang="de-AT" dirty="0"/>
            <a:t> in jeder Gruppe).</a:t>
          </a:r>
          <a:endParaRPr lang="en-US" dirty="0"/>
        </a:p>
      </dgm:t>
    </dgm:pt>
    <dgm:pt modelId="{D5B3EBB4-921E-4BA9-B86E-895D90EBB1DF}" type="parTrans" cxnId="{293AF767-272B-4526-A0DD-4AFCD7B55051}">
      <dgm:prSet/>
      <dgm:spPr/>
      <dgm:t>
        <a:bodyPr/>
        <a:lstStyle/>
        <a:p>
          <a:endParaRPr lang="en-US"/>
        </a:p>
      </dgm:t>
    </dgm:pt>
    <dgm:pt modelId="{EC94D213-137D-479D-B67C-D28B57899A7F}" type="sibTrans" cxnId="{293AF767-272B-4526-A0DD-4AFCD7B55051}">
      <dgm:prSet/>
      <dgm:spPr/>
      <dgm:t>
        <a:bodyPr/>
        <a:lstStyle/>
        <a:p>
          <a:endParaRPr lang="en-US"/>
        </a:p>
      </dgm:t>
    </dgm:pt>
    <dgm:pt modelId="{38597449-74FD-4CA4-B239-CD7D118E521E}">
      <dgm:prSet/>
      <dgm:spPr/>
      <dgm:t>
        <a:bodyPr/>
        <a:lstStyle/>
        <a:p>
          <a:r>
            <a:rPr lang="de-AT" dirty="0"/>
            <a:t>Geben Sie ihnen ein großes Blatt Papier und bitten Sie sie, ein Brainstorming über die Rolle, die Plastik in ihrem Leben spielt, durchzuführen.</a:t>
          </a:r>
          <a:endParaRPr lang="en-US" dirty="0"/>
        </a:p>
      </dgm:t>
    </dgm:pt>
    <dgm:pt modelId="{9E85ACF6-118F-461A-B966-6A0ADF6BD351}" type="parTrans" cxnId="{AECFD8C1-29D2-42A2-B80A-95F7EA66241F}">
      <dgm:prSet/>
      <dgm:spPr/>
      <dgm:t>
        <a:bodyPr/>
        <a:lstStyle/>
        <a:p>
          <a:endParaRPr lang="en-US"/>
        </a:p>
      </dgm:t>
    </dgm:pt>
    <dgm:pt modelId="{94B63429-3219-4ABE-9E58-84C0D7FF8EA5}" type="sibTrans" cxnId="{AECFD8C1-29D2-42A2-B80A-95F7EA66241F}">
      <dgm:prSet/>
      <dgm:spPr/>
      <dgm:t>
        <a:bodyPr/>
        <a:lstStyle/>
        <a:p>
          <a:endParaRPr lang="en-US"/>
        </a:p>
      </dgm:t>
    </dgm:pt>
    <dgm:pt modelId="{1FAA0FE4-9462-4311-900F-A847CF9AF312}">
      <dgm:prSet/>
      <dgm:spPr/>
      <dgm:t>
        <a:bodyPr/>
        <a:lstStyle/>
        <a:p>
          <a:r>
            <a:rPr lang="de-AT" dirty="0"/>
            <a:t>Eine Woche lang sollten sie die Verwendung von Plastik verfolgen, indem sie das Arbeitsblatt "Track </a:t>
          </a:r>
          <a:r>
            <a:rPr lang="de-AT" dirty="0" err="1"/>
            <a:t>your</a:t>
          </a:r>
          <a:r>
            <a:rPr lang="de-AT" dirty="0"/>
            <a:t> </a:t>
          </a:r>
          <a:r>
            <a:rPr lang="de-AT" dirty="0" err="1"/>
            <a:t>plastic</a:t>
          </a:r>
          <a:r>
            <a:rPr lang="de-AT" dirty="0"/>
            <a:t>" ausfüllen.</a:t>
          </a:r>
          <a:endParaRPr lang="en-US" dirty="0"/>
        </a:p>
      </dgm:t>
    </dgm:pt>
    <dgm:pt modelId="{5F08399C-3C3C-4DD1-9029-6CC543393E64}" type="parTrans" cxnId="{47DBC0F6-3ECD-4D17-9EC6-4C0A6C867526}">
      <dgm:prSet/>
      <dgm:spPr/>
      <dgm:t>
        <a:bodyPr/>
        <a:lstStyle/>
        <a:p>
          <a:endParaRPr lang="en-US"/>
        </a:p>
      </dgm:t>
    </dgm:pt>
    <dgm:pt modelId="{CC307DAA-FD69-4053-A27D-FE7B62F6AE8F}" type="sibTrans" cxnId="{47DBC0F6-3ECD-4D17-9EC6-4C0A6C867526}">
      <dgm:prSet/>
      <dgm:spPr/>
      <dgm:t>
        <a:bodyPr/>
        <a:lstStyle/>
        <a:p>
          <a:endParaRPr lang="en-US"/>
        </a:p>
      </dgm:t>
    </dgm:pt>
    <dgm:pt modelId="{98F91718-B103-4220-A665-5523BCED6A42}">
      <dgm:prSet/>
      <dgm:spPr/>
      <dgm:t>
        <a:bodyPr/>
        <a:lstStyle/>
        <a:p>
          <a:r>
            <a:rPr lang="de-AT" dirty="0"/>
            <a:t>Die </a:t>
          </a:r>
          <a:r>
            <a:rPr lang="de-AT" dirty="0" err="1"/>
            <a:t>Teilnehmer:innen</a:t>
          </a:r>
          <a:r>
            <a:rPr lang="de-AT" dirty="0"/>
            <a:t> sollen über ihr Konsumverhalten nachdenken und diskutieren, warum bestimmte Einwegkunststoffe verwendet werden. Außerdem sollen Informationen über umweltfreundliche Alternativen gesammelt werden.</a:t>
          </a:r>
          <a:endParaRPr lang="en-US" dirty="0"/>
        </a:p>
      </dgm:t>
    </dgm:pt>
    <dgm:pt modelId="{1E6669AD-B272-4AAA-B15E-EAC68E5BA4FC}" type="parTrans" cxnId="{C1C4A892-5532-4483-A3E5-8D7F44E97A4A}">
      <dgm:prSet/>
      <dgm:spPr/>
      <dgm:t>
        <a:bodyPr/>
        <a:lstStyle/>
        <a:p>
          <a:endParaRPr lang="en-US"/>
        </a:p>
      </dgm:t>
    </dgm:pt>
    <dgm:pt modelId="{103A606A-C6C2-4BB6-A342-C0F407741EC6}" type="sibTrans" cxnId="{C1C4A892-5532-4483-A3E5-8D7F44E97A4A}">
      <dgm:prSet/>
      <dgm:spPr/>
      <dgm:t>
        <a:bodyPr/>
        <a:lstStyle/>
        <a:p>
          <a:endParaRPr lang="en-US"/>
        </a:p>
      </dgm:t>
    </dgm:pt>
    <dgm:pt modelId="{A2E3A7D6-9203-487F-AE40-57383466EA74}">
      <dgm:prSet/>
      <dgm:spPr/>
      <dgm:t>
        <a:bodyPr/>
        <a:lstStyle/>
        <a:p>
          <a:r>
            <a:rPr lang="de-AT" dirty="0"/>
            <a:t>Außerdem sollen Informationen über umweltfreundliche Alternativen gesammelt werden.</a:t>
          </a:r>
          <a:endParaRPr lang="en-US" dirty="0"/>
        </a:p>
      </dgm:t>
    </dgm:pt>
    <dgm:pt modelId="{6B55BFB7-E42F-424F-AB33-C1E5C34A112C}" type="parTrans" cxnId="{EE138D1F-55B4-4069-A815-9FA8DC513EE1}">
      <dgm:prSet/>
      <dgm:spPr/>
      <dgm:t>
        <a:bodyPr/>
        <a:lstStyle/>
        <a:p>
          <a:endParaRPr lang="en-US"/>
        </a:p>
      </dgm:t>
    </dgm:pt>
    <dgm:pt modelId="{C7F1A827-20E5-45AE-AC2E-BB0EECA614D0}" type="sibTrans" cxnId="{EE138D1F-55B4-4069-A815-9FA8DC513EE1}">
      <dgm:prSet/>
      <dgm:spPr/>
      <dgm:t>
        <a:bodyPr/>
        <a:lstStyle/>
        <a:p>
          <a:endParaRPr lang="en-US"/>
        </a:p>
      </dgm:t>
    </dgm:pt>
    <dgm:pt modelId="{8C53E148-ACF4-4412-BCA3-4E9838F13AA0}">
      <dgm:prSet/>
      <dgm:spPr/>
      <dgm:t>
        <a:bodyPr/>
        <a:lstStyle/>
        <a:p>
          <a:r>
            <a:rPr lang="de-AT" dirty="0"/>
            <a:t>Füllen Sie einen großen Behälter mit Wasser und legen Sie einige Einwegplastikartikel hinein. </a:t>
          </a:r>
          <a:endParaRPr lang="en-US" dirty="0"/>
        </a:p>
      </dgm:t>
    </dgm:pt>
    <dgm:pt modelId="{192EF51A-3967-4612-83EC-CC540EE8603D}" type="parTrans" cxnId="{B7C21208-8FB1-4FB6-9BF4-44C87318DAB1}">
      <dgm:prSet/>
      <dgm:spPr/>
      <dgm:t>
        <a:bodyPr/>
        <a:lstStyle/>
        <a:p>
          <a:endParaRPr lang="en-US"/>
        </a:p>
      </dgm:t>
    </dgm:pt>
    <dgm:pt modelId="{5845DB1F-E7D1-4078-84A1-754747BFADB6}" type="sibTrans" cxnId="{B7C21208-8FB1-4FB6-9BF4-44C87318DAB1}">
      <dgm:prSet/>
      <dgm:spPr/>
      <dgm:t>
        <a:bodyPr/>
        <a:lstStyle/>
        <a:p>
          <a:endParaRPr lang="en-US"/>
        </a:p>
      </dgm:t>
    </dgm:pt>
    <dgm:pt modelId="{80FE5A07-011D-4ACB-A627-D98F9C3BD5BC}">
      <dgm:prSet/>
      <dgm:spPr/>
      <dgm:t>
        <a:bodyPr/>
        <a:lstStyle/>
        <a:p>
          <a:r>
            <a:rPr lang="de-AT" dirty="0"/>
            <a:t>Lassen Sie den Behälter beiseite und fordern Sie die Gruppen auf,  darüber nachzudenken, wie lange es dauert, bis sich die Gegenstände im Meer zersetzen.</a:t>
          </a:r>
          <a:endParaRPr lang="en-US" dirty="0"/>
        </a:p>
      </dgm:t>
    </dgm:pt>
    <dgm:pt modelId="{BD0E990B-CC01-4B83-8D97-0C793F83D339}" type="parTrans" cxnId="{F42B20D5-C96A-4198-8340-4F7B532D919D}">
      <dgm:prSet/>
      <dgm:spPr/>
      <dgm:t>
        <a:bodyPr/>
        <a:lstStyle/>
        <a:p>
          <a:endParaRPr lang="en-US"/>
        </a:p>
      </dgm:t>
    </dgm:pt>
    <dgm:pt modelId="{3366D265-B4DF-4016-8C9B-A210F6048684}" type="sibTrans" cxnId="{F42B20D5-C96A-4198-8340-4F7B532D919D}">
      <dgm:prSet/>
      <dgm:spPr/>
      <dgm:t>
        <a:bodyPr/>
        <a:lstStyle/>
        <a:p>
          <a:endParaRPr lang="en-US"/>
        </a:p>
      </dgm:t>
    </dgm:pt>
    <dgm:pt modelId="{4D69E4DC-5B79-4AD9-B09B-39EE417961D7}">
      <dgm:prSet/>
      <dgm:spPr/>
      <dgm:t>
        <a:bodyPr/>
        <a:lstStyle/>
        <a:p>
          <a:r>
            <a:rPr lang="de-AT" dirty="0"/>
            <a:t>Geben Sie den Gruppen wieder ein großes Blatt Papier  und einige farbige Papiere.</a:t>
          </a:r>
          <a:endParaRPr lang="en-US" dirty="0"/>
        </a:p>
      </dgm:t>
    </dgm:pt>
    <dgm:pt modelId="{74BC52B2-8D87-4466-B228-A0EFCF2DCA84}" type="parTrans" cxnId="{430905FF-1A5E-4DEE-B3E5-62907BD5096F}">
      <dgm:prSet/>
      <dgm:spPr/>
      <dgm:t>
        <a:bodyPr/>
        <a:lstStyle/>
        <a:p>
          <a:endParaRPr lang="en-US"/>
        </a:p>
      </dgm:t>
    </dgm:pt>
    <dgm:pt modelId="{4228AD31-4F11-41CD-AC7B-CF0675ABB697}" type="sibTrans" cxnId="{430905FF-1A5E-4DEE-B3E5-62907BD5096F}">
      <dgm:prSet/>
      <dgm:spPr/>
      <dgm:t>
        <a:bodyPr/>
        <a:lstStyle/>
        <a:p>
          <a:endParaRPr lang="en-US"/>
        </a:p>
      </dgm:t>
    </dgm:pt>
    <dgm:pt modelId="{D01FA0A9-63C7-4242-B6E4-8E4208B3DCAC}">
      <dgm:prSet/>
      <dgm:spPr/>
      <dgm:t>
        <a:bodyPr/>
        <a:lstStyle/>
        <a:p>
          <a:r>
            <a:rPr lang="de-AT" dirty="0"/>
            <a:t>Die </a:t>
          </a:r>
          <a:r>
            <a:rPr lang="de-AT" dirty="0" err="1"/>
            <a:t>Teilnehmer:innen</a:t>
          </a:r>
          <a:r>
            <a:rPr lang="de-AT" dirty="0"/>
            <a:t> sollen ein Plakat entwerfen, um für die Reduzierung von Plastik zu werben.</a:t>
          </a:r>
          <a:endParaRPr lang="en-US" dirty="0"/>
        </a:p>
      </dgm:t>
    </dgm:pt>
    <dgm:pt modelId="{52B5D11E-712B-4D3B-B7C9-D4D6E09DE0B8}" type="parTrans" cxnId="{36597AA7-95C7-4F02-BE70-02CFB02B0372}">
      <dgm:prSet/>
      <dgm:spPr/>
      <dgm:t>
        <a:bodyPr/>
        <a:lstStyle/>
        <a:p>
          <a:endParaRPr lang="en-US"/>
        </a:p>
      </dgm:t>
    </dgm:pt>
    <dgm:pt modelId="{C0003A73-5A66-4C99-8F78-4440E012924B}" type="sibTrans" cxnId="{36597AA7-95C7-4F02-BE70-02CFB02B0372}">
      <dgm:prSet/>
      <dgm:spPr/>
      <dgm:t>
        <a:bodyPr/>
        <a:lstStyle/>
        <a:p>
          <a:endParaRPr lang="en-US"/>
        </a:p>
      </dgm:t>
    </dgm:pt>
    <dgm:pt modelId="{A986E298-1DDC-45E0-A5EB-7B0CF3CED7D8}">
      <dgm:prSet/>
      <dgm:spPr/>
      <dgm:t>
        <a:bodyPr/>
        <a:lstStyle/>
        <a:p>
          <a:r>
            <a:rPr lang="de-AT" dirty="0"/>
            <a:t>Die Plakate können fotografiert und mit den entsprechenden Hashtags (#reduceplastic #trackyourplastic #saveoceans #rescueproject usw. ) in die sozialen Medien hochladen werden.</a:t>
          </a:r>
          <a:endParaRPr lang="en-US" dirty="0"/>
        </a:p>
      </dgm:t>
    </dgm:pt>
    <dgm:pt modelId="{60170397-8EA8-4982-BDD7-5B0962F082BB}" type="parTrans" cxnId="{9E7DD131-58F6-4C85-B8CE-B39CF0F0FDD0}">
      <dgm:prSet/>
      <dgm:spPr/>
      <dgm:t>
        <a:bodyPr/>
        <a:lstStyle/>
        <a:p>
          <a:endParaRPr lang="en-US"/>
        </a:p>
      </dgm:t>
    </dgm:pt>
    <dgm:pt modelId="{65A8C0D6-8828-4A1F-9F28-4A882C78BEA6}" type="sibTrans" cxnId="{9E7DD131-58F6-4C85-B8CE-B39CF0F0FDD0}">
      <dgm:prSet/>
      <dgm:spPr/>
      <dgm:t>
        <a:bodyPr/>
        <a:lstStyle/>
        <a:p>
          <a:endParaRPr lang="en-US"/>
        </a:p>
      </dgm:t>
    </dgm:pt>
    <dgm:pt modelId="{599B0292-A6A4-4531-87F7-5A676CFA44E1}" type="pres">
      <dgm:prSet presAssocID="{0D3D9208-D973-40AE-A548-92A77AEEC7C0}" presName="Name0" presStyleCnt="0">
        <dgm:presLayoutVars>
          <dgm:dir/>
          <dgm:resizeHandles val="exact"/>
        </dgm:presLayoutVars>
      </dgm:prSet>
      <dgm:spPr/>
    </dgm:pt>
    <dgm:pt modelId="{BCC6A666-FE2B-4B2F-B5C2-C954AF8708D5}" type="pres">
      <dgm:prSet presAssocID="{EDE7CC9A-EADA-4E9D-96F2-22D0BB569060}" presName="node" presStyleLbl="node1" presStyleIdx="0" presStyleCnt="10">
        <dgm:presLayoutVars>
          <dgm:bulletEnabled val="1"/>
        </dgm:presLayoutVars>
      </dgm:prSet>
      <dgm:spPr/>
    </dgm:pt>
    <dgm:pt modelId="{E88B5E41-C513-473E-9E4A-315E75558AB4}" type="pres">
      <dgm:prSet presAssocID="{EC94D213-137D-479D-B67C-D28B57899A7F}" presName="sibTrans" presStyleLbl="sibTrans1D1" presStyleIdx="0" presStyleCnt="9"/>
      <dgm:spPr/>
    </dgm:pt>
    <dgm:pt modelId="{B6866576-19B8-4F40-9DA9-6E61625FCF02}" type="pres">
      <dgm:prSet presAssocID="{EC94D213-137D-479D-B67C-D28B57899A7F}" presName="connectorText" presStyleLbl="sibTrans1D1" presStyleIdx="0" presStyleCnt="9"/>
      <dgm:spPr/>
    </dgm:pt>
    <dgm:pt modelId="{10B7DD15-6CF5-45F0-B71A-062428ED06B4}" type="pres">
      <dgm:prSet presAssocID="{38597449-74FD-4CA4-B239-CD7D118E521E}" presName="node" presStyleLbl="node1" presStyleIdx="1" presStyleCnt="10">
        <dgm:presLayoutVars>
          <dgm:bulletEnabled val="1"/>
        </dgm:presLayoutVars>
      </dgm:prSet>
      <dgm:spPr/>
    </dgm:pt>
    <dgm:pt modelId="{6EDC37E4-3571-4290-8005-885E4A10E24F}" type="pres">
      <dgm:prSet presAssocID="{94B63429-3219-4ABE-9E58-84C0D7FF8EA5}" presName="sibTrans" presStyleLbl="sibTrans1D1" presStyleIdx="1" presStyleCnt="9"/>
      <dgm:spPr/>
    </dgm:pt>
    <dgm:pt modelId="{64053DE1-A498-4FB4-A5F2-CC55D326B4EC}" type="pres">
      <dgm:prSet presAssocID="{94B63429-3219-4ABE-9E58-84C0D7FF8EA5}" presName="connectorText" presStyleLbl="sibTrans1D1" presStyleIdx="1" presStyleCnt="9"/>
      <dgm:spPr/>
    </dgm:pt>
    <dgm:pt modelId="{E9186F06-3F74-4BC7-B5BB-0AC02E5C796D}" type="pres">
      <dgm:prSet presAssocID="{1FAA0FE4-9462-4311-900F-A847CF9AF312}" presName="node" presStyleLbl="node1" presStyleIdx="2" presStyleCnt="10">
        <dgm:presLayoutVars>
          <dgm:bulletEnabled val="1"/>
        </dgm:presLayoutVars>
      </dgm:prSet>
      <dgm:spPr/>
    </dgm:pt>
    <dgm:pt modelId="{D0FB9B88-E030-4CB0-AD9F-3AD355563A20}" type="pres">
      <dgm:prSet presAssocID="{CC307DAA-FD69-4053-A27D-FE7B62F6AE8F}" presName="sibTrans" presStyleLbl="sibTrans1D1" presStyleIdx="2" presStyleCnt="9"/>
      <dgm:spPr/>
    </dgm:pt>
    <dgm:pt modelId="{0D8B2410-82B6-41C1-AD28-B0652174538A}" type="pres">
      <dgm:prSet presAssocID="{CC307DAA-FD69-4053-A27D-FE7B62F6AE8F}" presName="connectorText" presStyleLbl="sibTrans1D1" presStyleIdx="2" presStyleCnt="9"/>
      <dgm:spPr/>
    </dgm:pt>
    <dgm:pt modelId="{3EBB4900-D51B-4015-8617-96BB48A8054B}" type="pres">
      <dgm:prSet presAssocID="{98F91718-B103-4220-A665-5523BCED6A42}" presName="node" presStyleLbl="node1" presStyleIdx="3" presStyleCnt="10">
        <dgm:presLayoutVars>
          <dgm:bulletEnabled val="1"/>
        </dgm:presLayoutVars>
      </dgm:prSet>
      <dgm:spPr/>
    </dgm:pt>
    <dgm:pt modelId="{70530454-CC1B-4977-92E4-6F8E3DE95AD0}" type="pres">
      <dgm:prSet presAssocID="{103A606A-C6C2-4BB6-A342-C0F407741EC6}" presName="sibTrans" presStyleLbl="sibTrans1D1" presStyleIdx="3" presStyleCnt="9"/>
      <dgm:spPr/>
    </dgm:pt>
    <dgm:pt modelId="{3CA172CE-73FD-4D56-B91F-C9E5C4AA43E8}" type="pres">
      <dgm:prSet presAssocID="{103A606A-C6C2-4BB6-A342-C0F407741EC6}" presName="connectorText" presStyleLbl="sibTrans1D1" presStyleIdx="3" presStyleCnt="9"/>
      <dgm:spPr/>
    </dgm:pt>
    <dgm:pt modelId="{A108BC61-0AA3-4311-8DD6-85FE5D6B2E65}" type="pres">
      <dgm:prSet presAssocID="{A2E3A7D6-9203-487F-AE40-57383466EA74}" presName="node" presStyleLbl="node1" presStyleIdx="4" presStyleCnt="10">
        <dgm:presLayoutVars>
          <dgm:bulletEnabled val="1"/>
        </dgm:presLayoutVars>
      </dgm:prSet>
      <dgm:spPr/>
    </dgm:pt>
    <dgm:pt modelId="{7589B5A4-274F-4BDE-A881-C609BB0DEF42}" type="pres">
      <dgm:prSet presAssocID="{C7F1A827-20E5-45AE-AC2E-BB0EECA614D0}" presName="sibTrans" presStyleLbl="sibTrans1D1" presStyleIdx="4" presStyleCnt="9"/>
      <dgm:spPr/>
    </dgm:pt>
    <dgm:pt modelId="{C07CDF18-002E-4531-BC46-189F3EFE91E8}" type="pres">
      <dgm:prSet presAssocID="{C7F1A827-20E5-45AE-AC2E-BB0EECA614D0}" presName="connectorText" presStyleLbl="sibTrans1D1" presStyleIdx="4" presStyleCnt="9"/>
      <dgm:spPr/>
    </dgm:pt>
    <dgm:pt modelId="{C789B6A2-E9EB-4857-8396-F87100E1D584}" type="pres">
      <dgm:prSet presAssocID="{8C53E148-ACF4-4412-BCA3-4E9838F13AA0}" presName="node" presStyleLbl="node1" presStyleIdx="5" presStyleCnt="10">
        <dgm:presLayoutVars>
          <dgm:bulletEnabled val="1"/>
        </dgm:presLayoutVars>
      </dgm:prSet>
      <dgm:spPr/>
    </dgm:pt>
    <dgm:pt modelId="{4619C007-2B86-4F3E-917E-C54D5317CD76}" type="pres">
      <dgm:prSet presAssocID="{5845DB1F-E7D1-4078-84A1-754747BFADB6}" presName="sibTrans" presStyleLbl="sibTrans1D1" presStyleIdx="5" presStyleCnt="9"/>
      <dgm:spPr/>
    </dgm:pt>
    <dgm:pt modelId="{1A5C3608-A3DD-4150-8C47-A7816ED9018B}" type="pres">
      <dgm:prSet presAssocID="{5845DB1F-E7D1-4078-84A1-754747BFADB6}" presName="connectorText" presStyleLbl="sibTrans1D1" presStyleIdx="5" presStyleCnt="9"/>
      <dgm:spPr/>
    </dgm:pt>
    <dgm:pt modelId="{4355FAF8-13BA-45DB-9E5E-4DB83ABECF92}" type="pres">
      <dgm:prSet presAssocID="{80FE5A07-011D-4ACB-A627-D98F9C3BD5BC}" presName="node" presStyleLbl="node1" presStyleIdx="6" presStyleCnt="10">
        <dgm:presLayoutVars>
          <dgm:bulletEnabled val="1"/>
        </dgm:presLayoutVars>
      </dgm:prSet>
      <dgm:spPr/>
    </dgm:pt>
    <dgm:pt modelId="{DDC8A6C6-C160-49F2-9985-05FAF5724C94}" type="pres">
      <dgm:prSet presAssocID="{3366D265-B4DF-4016-8C9B-A210F6048684}" presName="sibTrans" presStyleLbl="sibTrans1D1" presStyleIdx="6" presStyleCnt="9"/>
      <dgm:spPr/>
    </dgm:pt>
    <dgm:pt modelId="{127EF17F-3480-4E07-AE1F-644379F07093}" type="pres">
      <dgm:prSet presAssocID="{3366D265-B4DF-4016-8C9B-A210F6048684}" presName="connectorText" presStyleLbl="sibTrans1D1" presStyleIdx="6" presStyleCnt="9"/>
      <dgm:spPr/>
    </dgm:pt>
    <dgm:pt modelId="{DE244AC7-1D96-4F4A-8523-0B0E7D35D09F}" type="pres">
      <dgm:prSet presAssocID="{4D69E4DC-5B79-4AD9-B09B-39EE417961D7}" presName="node" presStyleLbl="node1" presStyleIdx="7" presStyleCnt="10">
        <dgm:presLayoutVars>
          <dgm:bulletEnabled val="1"/>
        </dgm:presLayoutVars>
      </dgm:prSet>
      <dgm:spPr/>
    </dgm:pt>
    <dgm:pt modelId="{15F527FD-B714-4BD5-9D67-B286EF61F99D}" type="pres">
      <dgm:prSet presAssocID="{4228AD31-4F11-41CD-AC7B-CF0675ABB697}" presName="sibTrans" presStyleLbl="sibTrans1D1" presStyleIdx="7" presStyleCnt="9"/>
      <dgm:spPr/>
    </dgm:pt>
    <dgm:pt modelId="{44B96C8A-4B6E-41BC-ACEE-DE5469A2357D}" type="pres">
      <dgm:prSet presAssocID="{4228AD31-4F11-41CD-AC7B-CF0675ABB697}" presName="connectorText" presStyleLbl="sibTrans1D1" presStyleIdx="7" presStyleCnt="9"/>
      <dgm:spPr/>
    </dgm:pt>
    <dgm:pt modelId="{072F02BD-3CDC-46D6-B21A-BF838C71C753}" type="pres">
      <dgm:prSet presAssocID="{D01FA0A9-63C7-4242-B6E4-8E4208B3DCAC}" presName="node" presStyleLbl="node1" presStyleIdx="8" presStyleCnt="10">
        <dgm:presLayoutVars>
          <dgm:bulletEnabled val="1"/>
        </dgm:presLayoutVars>
      </dgm:prSet>
      <dgm:spPr/>
    </dgm:pt>
    <dgm:pt modelId="{CDC0A661-E1B2-4190-AF05-E00F05291163}" type="pres">
      <dgm:prSet presAssocID="{C0003A73-5A66-4C99-8F78-4440E012924B}" presName="sibTrans" presStyleLbl="sibTrans1D1" presStyleIdx="8" presStyleCnt="9"/>
      <dgm:spPr/>
    </dgm:pt>
    <dgm:pt modelId="{EB917420-193C-48BD-A3C0-BC3950BD52B2}" type="pres">
      <dgm:prSet presAssocID="{C0003A73-5A66-4C99-8F78-4440E012924B}" presName="connectorText" presStyleLbl="sibTrans1D1" presStyleIdx="8" presStyleCnt="9"/>
      <dgm:spPr/>
    </dgm:pt>
    <dgm:pt modelId="{7F31A8CE-8AB2-43D9-AA77-22CECB626985}" type="pres">
      <dgm:prSet presAssocID="{A986E298-1DDC-45E0-A5EB-7B0CF3CED7D8}" presName="node" presStyleLbl="node1" presStyleIdx="9" presStyleCnt="10">
        <dgm:presLayoutVars>
          <dgm:bulletEnabled val="1"/>
        </dgm:presLayoutVars>
      </dgm:prSet>
      <dgm:spPr/>
    </dgm:pt>
  </dgm:ptLst>
  <dgm:cxnLst>
    <dgm:cxn modelId="{B7C21208-8FB1-4FB6-9BF4-44C87318DAB1}" srcId="{0D3D9208-D973-40AE-A548-92A77AEEC7C0}" destId="{8C53E148-ACF4-4412-BCA3-4E9838F13AA0}" srcOrd="5" destOrd="0" parTransId="{192EF51A-3967-4612-83EC-CC540EE8603D}" sibTransId="{5845DB1F-E7D1-4078-84A1-754747BFADB6}"/>
    <dgm:cxn modelId="{550DF209-DEFD-4D2D-A0C7-98115067FF82}" type="presOf" srcId="{5845DB1F-E7D1-4078-84A1-754747BFADB6}" destId="{1A5C3608-A3DD-4150-8C47-A7816ED9018B}" srcOrd="1" destOrd="0" presId="urn:microsoft.com/office/officeart/2016/7/layout/RepeatingBendingProcessNew"/>
    <dgm:cxn modelId="{29BE5E19-CB40-469C-93C3-9A1B435F87C1}" type="presOf" srcId="{98F91718-B103-4220-A665-5523BCED6A42}" destId="{3EBB4900-D51B-4015-8617-96BB48A8054B}" srcOrd="0" destOrd="0" presId="urn:microsoft.com/office/officeart/2016/7/layout/RepeatingBendingProcessNew"/>
    <dgm:cxn modelId="{0BF7401D-6692-4329-8F68-E57E74256298}" type="presOf" srcId="{4D69E4DC-5B79-4AD9-B09B-39EE417961D7}" destId="{DE244AC7-1D96-4F4A-8523-0B0E7D35D09F}" srcOrd="0" destOrd="0" presId="urn:microsoft.com/office/officeart/2016/7/layout/RepeatingBendingProcessNew"/>
    <dgm:cxn modelId="{EE138D1F-55B4-4069-A815-9FA8DC513EE1}" srcId="{0D3D9208-D973-40AE-A548-92A77AEEC7C0}" destId="{A2E3A7D6-9203-487F-AE40-57383466EA74}" srcOrd="4" destOrd="0" parTransId="{6B55BFB7-E42F-424F-AB33-C1E5C34A112C}" sibTransId="{C7F1A827-20E5-45AE-AC2E-BB0EECA614D0}"/>
    <dgm:cxn modelId="{30A25522-31F3-4D9D-9515-CE02EC7E2715}" type="presOf" srcId="{94B63429-3219-4ABE-9E58-84C0D7FF8EA5}" destId="{64053DE1-A498-4FB4-A5F2-CC55D326B4EC}" srcOrd="1" destOrd="0" presId="urn:microsoft.com/office/officeart/2016/7/layout/RepeatingBendingProcessNew"/>
    <dgm:cxn modelId="{24846123-5E88-4D65-852B-89B7086B52A5}" type="presOf" srcId="{4228AD31-4F11-41CD-AC7B-CF0675ABB697}" destId="{15F527FD-B714-4BD5-9D67-B286EF61F99D}" srcOrd="0" destOrd="0" presId="urn:microsoft.com/office/officeart/2016/7/layout/RepeatingBendingProcessNew"/>
    <dgm:cxn modelId="{9E7DD131-58F6-4C85-B8CE-B39CF0F0FDD0}" srcId="{0D3D9208-D973-40AE-A548-92A77AEEC7C0}" destId="{A986E298-1DDC-45E0-A5EB-7B0CF3CED7D8}" srcOrd="9" destOrd="0" parTransId="{60170397-8EA8-4982-BDD7-5B0962F082BB}" sibTransId="{65A8C0D6-8828-4A1F-9F28-4A882C78BEA6}"/>
    <dgm:cxn modelId="{B398D431-1F59-4DCD-B4CA-5B5A9B87061A}" type="presOf" srcId="{80FE5A07-011D-4ACB-A627-D98F9C3BD5BC}" destId="{4355FAF8-13BA-45DB-9E5E-4DB83ABECF92}" srcOrd="0" destOrd="0" presId="urn:microsoft.com/office/officeart/2016/7/layout/RepeatingBendingProcessNew"/>
    <dgm:cxn modelId="{6C08BA3A-3F81-4398-9685-63C549186F22}" type="presOf" srcId="{D01FA0A9-63C7-4242-B6E4-8E4208B3DCAC}" destId="{072F02BD-3CDC-46D6-B21A-BF838C71C753}" srcOrd="0" destOrd="0" presId="urn:microsoft.com/office/officeart/2016/7/layout/RepeatingBendingProcessNew"/>
    <dgm:cxn modelId="{7F603360-E5AA-4854-8A0E-3454F89C4A0F}" type="presOf" srcId="{CC307DAA-FD69-4053-A27D-FE7B62F6AE8F}" destId="{D0FB9B88-E030-4CB0-AD9F-3AD355563A20}" srcOrd="0" destOrd="0" presId="urn:microsoft.com/office/officeart/2016/7/layout/RepeatingBendingProcessNew"/>
    <dgm:cxn modelId="{C41CD942-5304-47D0-A01D-CBD97BF55825}" type="presOf" srcId="{EC94D213-137D-479D-B67C-D28B57899A7F}" destId="{E88B5E41-C513-473E-9E4A-315E75558AB4}" srcOrd="0" destOrd="0" presId="urn:microsoft.com/office/officeart/2016/7/layout/RepeatingBendingProcessNew"/>
    <dgm:cxn modelId="{51F89943-6D6A-4FE1-95A6-C10752F5DEAC}" type="presOf" srcId="{8C53E148-ACF4-4412-BCA3-4E9838F13AA0}" destId="{C789B6A2-E9EB-4857-8396-F87100E1D584}" srcOrd="0" destOrd="0" presId="urn:microsoft.com/office/officeart/2016/7/layout/RepeatingBendingProcessNew"/>
    <dgm:cxn modelId="{72218864-8B90-4A76-8F99-1AD87BABDF38}" type="presOf" srcId="{103A606A-C6C2-4BB6-A342-C0F407741EC6}" destId="{3CA172CE-73FD-4D56-B91F-C9E5C4AA43E8}" srcOrd="1" destOrd="0" presId="urn:microsoft.com/office/officeart/2016/7/layout/RepeatingBendingProcessNew"/>
    <dgm:cxn modelId="{293AF767-272B-4526-A0DD-4AFCD7B55051}" srcId="{0D3D9208-D973-40AE-A548-92A77AEEC7C0}" destId="{EDE7CC9A-EADA-4E9D-96F2-22D0BB569060}" srcOrd="0" destOrd="0" parTransId="{D5B3EBB4-921E-4BA9-B86E-895D90EBB1DF}" sibTransId="{EC94D213-137D-479D-B67C-D28B57899A7F}"/>
    <dgm:cxn modelId="{CE77AC4C-CBED-4040-B26F-062650886F18}" type="presOf" srcId="{38597449-74FD-4CA4-B239-CD7D118E521E}" destId="{10B7DD15-6CF5-45F0-B71A-062428ED06B4}" srcOrd="0" destOrd="0" presId="urn:microsoft.com/office/officeart/2016/7/layout/RepeatingBendingProcessNew"/>
    <dgm:cxn modelId="{CD04F078-601F-4B5A-B3BE-F611DE1D4494}" type="presOf" srcId="{94B63429-3219-4ABE-9E58-84C0D7FF8EA5}" destId="{6EDC37E4-3571-4290-8005-885E4A10E24F}" srcOrd="0" destOrd="0" presId="urn:microsoft.com/office/officeart/2016/7/layout/RepeatingBendingProcessNew"/>
    <dgm:cxn modelId="{3BB63F7C-29B1-4EAB-8136-D28E10C3D6C0}" type="presOf" srcId="{1FAA0FE4-9462-4311-900F-A847CF9AF312}" destId="{E9186F06-3F74-4BC7-B5BB-0AC02E5C796D}" srcOrd="0" destOrd="0" presId="urn:microsoft.com/office/officeart/2016/7/layout/RepeatingBendingProcessNew"/>
    <dgm:cxn modelId="{1C6BF782-EAF2-49A5-9224-105D588867DC}" type="presOf" srcId="{C7F1A827-20E5-45AE-AC2E-BB0EECA614D0}" destId="{C07CDF18-002E-4531-BC46-189F3EFE91E8}" srcOrd="1" destOrd="0" presId="urn:microsoft.com/office/officeart/2016/7/layout/RepeatingBendingProcessNew"/>
    <dgm:cxn modelId="{0FAB9C83-0CAB-4763-9FDE-F20B163C42D0}" type="presOf" srcId="{EC94D213-137D-479D-B67C-D28B57899A7F}" destId="{B6866576-19B8-4F40-9DA9-6E61625FCF02}" srcOrd="1" destOrd="0" presId="urn:microsoft.com/office/officeart/2016/7/layout/RepeatingBendingProcessNew"/>
    <dgm:cxn modelId="{0DCEC785-3E34-4722-A5BB-3E9268EFD0D4}" type="presOf" srcId="{CC307DAA-FD69-4053-A27D-FE7B62F6AE8F}" destId="{0D8B2410-82B6-41C1-AD28-B0652174538A}" srcOrd="1" destOrd="0" presId="urn:microsoft.com/office/officeart/2016/7/layout/RepeatingBendingProcessNew"/>
    <dgm:cxn modelId="{6D1CB886-2AAD-4405-A38A-183E19E172B9}" type="presOf" srcId="{4228AD31-4F11-41CD-AC7B-CF0675ABB697}" destId="{44B96C8A-4B6E-41BC-ACEE-DE5469A2357D}" srcOrd="1" destOrd="0" presId="urn:microsoft.com/office/officeart/2016/7/layout/RepeatingBendingProcessNew"/>
    <dgm:cxn modelId="{94D4828D-23A0-42CF-A9FE-DA9B9BCF00D8}" type="presOf" srcId="{C0003A73-5A66-4C99-8F78-4440E012924B}" destId="{CDC0A661-E1B2-4190-AF05-E00F05291163}" srcOrd="0" destOrd="0" presId="urn:microsoft.com/office/officeart/2016/7/layout/RepeatingBendingProcessNew"/>
    <dgm:cxn modelId="{C1C4A892-5532-4483-A3E5-8D7F44E97A4A}" srcId="{0D3D9208-D973-40AE-A548-92A77AEEC7C0}" destId="{98F91718-B103-4220-A665-5523BCED6A42}" srcOrd="3" destOrd="0" parTransId="{1E6669AD-B272-4AAA-B15E-EAC68E5BA4FC}" sibTransId="{103A606A-C6C2-4BB6-A342-C0F407741EC6}"/>
    <dgm:cxn modelId="{36597AA7-95C7-4F02-BE70-02CFB02B0372}" srcId="{0D3D9208-D973-40AE-A548-92A77AEEC7C0}" destId="{D01FA0A9-63C7-4242-B6E4-8E4208B3DCAC}" srcOrd="8" destOrd="0" parTransId="{52B5D11E-712B-4D3B-B7C9-D4D6E09DE0B8}" sibTransId="{C0003A73-5A66-4C99-8F78-4440E012924B}"/>
    <dgm:cxn modelId="{58F0A7A7-12E3-422B-844F-57F9CDA087E7}" type="presOf" srcId="{C0003A73-5A66-4C99-8F78-4440E012924B}" destId="{EB917420-193C-48BD-A3C0-BC3950BD52B2}" srcOrd="1" destOrd="0" presId="urn:microsoft.com/office/officeart/2016/7/layout/RepeatingBendingProcessNew"/>
    <dgm:cxn modelId="{E90E82B4-156A-4A52-89CE-1D237B00BB78}" type="presOf" srcId="{0D3D9208-D973-40AE-A548-92A77AEEC7C0}" destId="{599B0292-A6A4-4531-87F7-5A676CFA44E1}" srcOrd="0" destOrd="0" presId="urn:microsoft.com/office/officeart/2016/7/layout/RepeatingBendingProcessNew"/>
    <dgm:cxn modelId="{81A653BE-3FC6-482F-9497-EF6DCF91ED87}" type="presOf" srcId="{C7F1A827-20E5-45AE-AC2E-BB0EECA614D0}" destId="{7589B5A4-274F-4BDE-A881-C609BB0DEF42}" srcOrd="0" destOrd="0" presId="urn:microsoft.com/office/officeart/2016/7/layout/RepeatingBendingProcessNew"/>
    <dgm:cxn modelId="{AECFD8C1-29D2-42A2-B80A-95F7EA66241F}" srcId="{0D3D9208-D973-40AE-A548-92A77AEEC7C0}" destId="{38597449-74FD-4CA4-B239-CD7D118E521E}" srcOrd="1" destOrd="0" parTransId="{9E85ACF6-118F-461A-B966-6A0ADF6BD351}" sibTransId="{94B63429-3219-4ABE-9E58-84C0D7FF8EA5}"/>
    <dgm:cxn modelId="{34B317C2-7796-4403-A863-D17F88A8E001}" type="presOf" srcId="{5845DB1F-E7D1-4078-84A1-754747BFADB6}" destId="{4619C007-2B86-4F3E-917E-C54D5317CD76}" srcOrd="0" destOrd="0" presId="urn:microsoft.com/office/officeart/2016/7/layout/RepeatingBendingProcessNew"/>
    <dgm:cxn modelId="{D8A43DCF-6F30-49F8-BF08-A51478F8D301}" type="presOf" srcId="{EDE7CC9A-EADA-4E9D-96F2-22D0BB569060}" destId="{BCC6A666-FE2B-4B2F-B5C2-C954AF8708D5}" srcOrd="0" destOrd="0" presId="urn:microsoft.com/office/officeart/2016/7/layout/RepeatingBendingProcessNew"/>
    <dgm:cxn modelId="{2BCEC0D2-487C-4DFD-B25B-118A6F1D90AB}" type="presOf" srcId="{3366D265-B4DF-4016-8C9B-A210F6048684}" destId="{DDC8A6C6-C160-49F2-9985-05FAF5724C94}" srcOrd="0" destOrd="0" presId="urn:microsoft.com/office/officeart/2016/7/layout/RepeatingBendingProcessNew"/>
    <dgm:cxn modelId="{F42B20D5-C96A-4198-8340-4F7B532D919D}" srcId="{0D3D9208-D973-40AE-A548-92A77AEEC7C0}" destId="{80FE5A07-011D-4ACB-A627-D98F9C3BD5BC}" srcOrd="6" destOrd="0" parTransId="{BD0E990B-CC01-4B83-8D97-0C793F83D339}" sibTransId="{3366D265-B4DF-4016-8C9B-A210F6048684}"/>
    <dgm:cxn modelId="{43EAD2DD-CBB1-44F8-9E89-76FF6321CE73}" type="presOf" srcId="{A986E298-1DDC-45E0-A5EB-7B0CF3CED7D8}" destId="{7F31A8CE-8AB2-43D9-AA77-22CECB626985}" srcOrd="0" destOrd="0" presId="urn:microsoft.com/office/officeart/2016/7/layout/RepeatingBendingProcessNew"/>
    <dgm:cxn modelId="{C7A942EC-3428-4A87-9CA0-939F86D91F22}" type="presOf" srcId="{103A606A-C6C2-4BB6-A342-C0F407741EC6}" destId="{70530454-CC1B-4977-92E4-6F8E3DE95AD0}" srcOrd="0" destOrd="0" presId="urn:microsoft.com/office/officeart/2016/7/layout/RepeatingBendingProcessNew"/>
    <dgm:cxn modelId="{8C9D14F3-B259-4E48-9BA4-0EA9409483D3}" type="presOf" srcId="{A2E3A7D6-9203-487F-AE40-57383466EA74}" destId="{A108BC61-0AA3-4311-8DD6-85FE5D6B2E65}" srcOrd="0" destOrd="0" presId="urn:microsoft.com/office/officeart/2016/7/layout/RepeatingBendingProcessNew"/>
    <dgm:cxn modelId="{47DBC0F6-3ECD-4D17-9EC6-4C0A6C867526}" srcId="{0D3D9208-D973-40AE-A548-92A77AEEC7C0}" destId="{1FAA0FE4-9462-4311-900F-A847CF9AF312}" srcOrd="2" destOrd="0" parTransId="{5F08399C-3C3C-4DD1-9029-6CC543393E64}" sibTransId="{CC307DAA-FD69-4053-A27D-FE7B62F6AE8F}"/>
    <dgm:cxn modelId="{906BFCFC-5406-428F-BDD9-D81861C028F6}" type="presOf" srcId="{3366D265-B4DF-4016-8C9B-A210F6048684}" destId="{127EF17F-3480-4E07-AE1F-644379F07093}" srcOrd="1" destOrd="0" presId="urn:microsoft.com/office/officeart/2016/7/layout/RepeatingBendingProcessNew"/>
    <dgm:cxn modelId="{430905FF-1A5E-4DEE-B3E5-62907BD5096F}" srcId="{0D3D9208-D973-40AE-A548-92A77AEEC7C0}" destId="{4D69E4DC-5B79-4AD9-B09B-39EE417961D7}" srcOrd="7" destOrd="0" parTransId="{74BC52B2-8D87-4466-B228-A0EFCF2DCA84}" sibTransId="{4228AD31-4F11-41CD-AC7B-CF0675ABB697}"/>
    <dgm:cxn modelId="{0DB6FFBC-A239-44EE-8F18-0FE3AC8111B8}" type="presParOf" srcId="{599B0292-A6A4-4531-87F7-5A676CFA44E1}" destId="{BCC6A666-FE2B-4B2F-B5C2-C954AF8708D5}" srcOrd="0" destOrd="0" presId="urn:microsoft.com/office/officeart/2016/7/layout/RepeatingBendingProcessNew"/>
    <dgm:cxn modelId="{6D48AED6-0775-4CB2-9FDF-DC7EEEDF0D9C}" type="presParOf" srcId="{599B0292-A6A4-4531-87F7-5A676CFA44E1}" destId="{E88B5E41-C513-473E-9E4A-315E75558AB4}" srcOrd="1" destOrd="0" presId="urn:microsoft.com/office/officeart/2016/7/layout/RepeatingBendingProcessNew"/>
    <dgm:cxn modelId="{A3188CD9-C785-4289-B9A1-D048CA6FBFC7}" type="presParOf" srcId="{E88B5E41-C513-473E-9E4A-315E75558AB4}" destId="{B6866576-19B8-4F40-9DA9-6E61625FCF02}" srcOrd="0" destOrd="0" presId="urn:microsoft.com/office/officeart/2016/7/layout/RepeatingBendingProcessNew"/>
    <dgm:cxn modelId="{3FF5EFB1-C360-4DD6-BDC5-B19F15AD91AD}" type="presParOf" srcId="{599B0292-A6A4-4531-87F7-5A676CFA44E1}" destId="{10B7DD15-6CF5-45F0-B71A-062428ED06B4}" srcOrd="2" destOrd="0" presId="urn:microsoft.com/office/officeart/2016/7/layout/RepeatingBendingProcessNew"/>
    <dgm:cxn modelId="{116290BE-F1E4-442D-BC83-6165D3736E68}" type="presParOf" srcId="{599B0292-A6A4-4531-87F7-5A676CFA44E1}" destId="{6EDC37E4-3571-4290-8005-885E4A10E24F}" srcOrd="3" destOrd="0" presId="urn:microsoft.com/office/officeart/2016/7/layout/RepeatingBendingProcessNew"/>
    <dgm:cxn modelId="{2B623431-AC11-4000-9E91-57B77583E8D7}" type="presParOf" srcId="{6EDC37E4-3571-4290-8005-885E4A10E24F}" destId="{64053DE1-A498-4FB4-A5F2-CC55D326B4EC}" srcOrd="0" destOrd="0" presId="urn:microsoft.com/office/officeart/2016/7/layout/RepeatingBendingProcessNew"/>
    <dgm:cxn modelId="{E5C3D215-BB79-4EC2-8ADF-770D6CB253AC}" type="presParOf" srcId="{599B0292-A6A4-4531-87F7-5A676CFA44E1}" destId="{E9186F06-3F74-4BC7-B5BB-0AC02E5C796D}" srcOrd="4" destOrd="0" presId="urn:microsoft.com/office/officeart/2016/7/layout/RepeatingBendingProcessNew"/>
    <dgm:cxn modelId="{F750BB54-BB20-4AB5-AC11-83528001583E}" type="presParOf" srcId="{599B0292-A6A4-4531-87F7-5A676CFA44E1}" destId="{D0FB9B88-E030-4CB0-AD9F-3AD355563A20}" srcOrd="5" destOrd="0" presId="urn:microsoft.com/office/officeart/2016/7/layout/RepeatingBendingProcessNew"/>
    <dgm:cxn modelId="{1BFD49BC-46D1-4E90-A786-BEFB8E6A227A}" type="presParOf" srcId="{D0FB9B88-E030-4CB0-AD9F-3AD355563A20}" destId="{0D8B2410-82B6-41C1-AD28-B0652174538A}" srcOrd="0" destOrd="0" presId="urn:microsoft.com/office/officeart/2016/7/layout/RepeatingBendingProcessNew"/>
    <dgm:cxn modelId="{91E1819E-0EF9-486D-ACF5-CACCB79FBFBA}" type="presParOf" srcId="{599B0292-A6A4-4531-87F7-5A676CFA44E1}" destId="{3EBB4900-D51B-4015-8617-96BB48A8054B}" srcOrd="6" destOrd="0" presId="urn:microsoft.com/office/officeart/2016/7/layout/RepeatingBendingProcessNew"/>
    <dgm:cxn modelId="{EDF6AAE6-7085-4631-9800-C92D7696C4D0}" type="presParOf" srcId="{599B0292-A6A4-4531-87F7-5A676CFA44E1}" destId="{70530454-CC1B-4977-92E4-6F8E3DE95AD0}" srcOrd="7" destOrd="0" presId="urn:microsoft.com/office/officeart/2016/7/layout/RepeatingBendingProcessNew"/>
    <dgm:cxn modelId="{8C88503D-F2B9-4530-AB21-454C02116AA2}" type="presParOf" srcId="{70530454-CC1B-4977-92E4-6F8E3DE95AD0}" destId="{3CA172CE-73FD-4D56-B91F-C9E5C4AA43E8}" srcOrd="0" destOrd="0" presId="urn:microsoft.com/office/officeart/2016/7/layout/RepeatingBendingProcessNew"/>
    <dgm:cxn modelId="{F4F9628D-2960-4FB5-A1CD-E1CCF6C15237}" type="presParOf" srcId="{599B0292-A6A4-4531-87F7-5A676CFA44E1}" destId="{A108BC61-0AA3-4311-8DD6-85FE5D6B2E65}" srcOrd="8" destOrd="0" presId="urn:microsoft.com/office/officeart/2016/7/layout/RepeatingBendingProcessNew"/>
    <dgm:cxn modelId="{049BD9B4-1C69-4A2C-8155-B5BCB604F245}" type="presParOf" srcId="{599B0292-A6A4-4531-87F7-5A676CFA44E1}" destId="{7589B5A4-274F-4BDE-A881-C609BB0DEF42}" srcOrd="9" destOrd="0" presId="urn:microsoft.com/office/officeart/2016/7/layout/RepeatingBendingProcessNew"/>
    <dgm:cxn modelId="{EBBBD806-67E7-4F6B-A9EF-F375A94653A1}" type="presParOf" srcId="{7589B5A4-274F-4BDE-A881-C609BB0DEF42}" destId="{C07CDF18-002E-4531-BC46-189F3EFE91E8}" srcOrd="0" destOrd="0" presId="urn:microsoft.com/office/officeart/2016/7/layout/RepeatingBendingProcessNew"/>
    <dgm:cxn modelId="{51532754-14A2-464F-BB34-A5EA71F451C3}" type="presParOf" srcId="{599B0292-A6A4-4531-87F7-5A676CFA44E1}" destId="{C789B6A2-E9EB-4857-8396-F87100E1D584}" srcOrd="10" destOrd="0" presId="urn:microsoft.com/office/officeart/2016/7/layout/RepeatingBendingProcessNew"/>
    <dgm:cxn modelId="{E5BDDD67-5C98-472D-860C-73AA4A443288}" type="presParOf" srcId="{599B0292-A6A4-4531-87F7-5A676CFA44E1}" destId="{4619C007-2B86-4F3E-917E-C54D5317CD76}" srcOrd="11" destOrd="0" presId="urn:microsoft.com/office/officeart/2016/7/layout/RepeatingBendingProcessNew"/>
    <dgm:cxn modelId="{70EDA6C0-D306-4045-9B8A-3AFE6C158F67}" type="presParOf" srcId="{4619C007-2B86-4F3E-917E-C54D5317CD76}" destId="{1A5C3608-A3DD-4150-8C47-A7816ED9018B}" srcOrd="0" destOrd="0" presId="urn:microsoft.com/office/officeart/2016/7/layout/RepeatingBendingProcessNew"/>
    <dgm:cxn modelId="{C5D25CD0-0EBC-4984-A62F-A20959702EBC}" type="presParOf" srcId="{599B0292-A6A4-4531-87F7-5A676CFA44E1}" destId="{4355FAF8-13BA-45DB-9E5E-4DB83ABECF92}" srcOrd="12" destOrd="0" presId="urn:microsoft.com/office/officeart/2016/7/layout/RepeatingBendingProcessNew"/>
    <dgm:cxn modelId="{64A1CA09-3A3B-4703-BE56-98DF343987BF}" type="presParOf" srcId="{599B0292-A6A4-4531-87F7-5A676CFA44E1}" destId="{DDC8A6C6-C160-49F2-9985-05FAF5724C94}" srcOrd="13" destOrd="0" presId="urn:microsoft.com/office/officeart/2016/7/layout/RepeatingBendingProcessNew"/>
    <dgm:cxn modelId="{69B84C93-BB2F-4012-91C8-D33E40D78553}" type="presParOf" srcId="{DDC8A6C6-C160-49F2-9985-05FAF5724C94}" destId="{127EF17F-3480-4E07-AE1F-644379F07093}" srcOrd="0" destOrd="0" presId="urn:microsoft.com/office/officeart/2016/7/layout/RepeatingBendingProcessNew"/>
    <dgm:cxn modelId="{298B295F-BFEB-451C-A29F-1ECFEDDB9C5F}" type="presParOf" srcId="{599B0292-A6A4-4531-87F7-5A676CFA44E1}" destId="{DE244AC7-1D96-4F4A-8523-0B0E7D35D09F}" srcOrd="14" destOrd="0" presId="urn:microsoft.com/office/officeart/2016/7/layout/RepeatingBendingProcessNew"/>
    <dgm:cxn modelId="{2D75237B-13BD-49A5-9764-9B084C47FF16}" type="presParOf" srcId="{599B0292-A6A4-4531-87F7-5A676CFA44E1}" destId="{15F527FD-B714-4BD5-9D67-B286EF61F99D}" srcOrd="15" destOrd="0" presId="urn:microsoft.com/office/officeart/2016/7/layout/RepeatingBendingProcessNew"/>
    <dgm:cxn modelId="{16A9F640-A95F-477E-BC77-6CCE90DB05C3}" type="presParOf" srcId="{15F527FD-B714-4BD5-9D67-B286EF61F99D}" destId="{44B96C8A-4B6E-41BC-ACEE-DE5469A2357D}" srcOrd="0" destOrd="0" presId="urn:microsoft.com/office/officeart/2016/7/layout/RepeatingBendingProcessNew"/>
    <dgm:cxn modelId="{662E3DCD-D4E5-4AEE-A153-F200FE4FEFFA}" type="presParOf" srcId="{599B0292-A6A4-4531-87F7-5A676CFA44E1}" destId="{072F02BD-3CDC-46D6-B21A-BF838C71C753}" srcOrd="16" destOrd="0" presId="urn:microsoft.com/office/officeart/2016/7/layout/RepeatingBendingProcessNew"/>
    <dgm:cxn modelId="{65DC1B42-F3D0-483A-A076-75A96D6F699E}" type="presParOf" srcId="{599B0292-A6A4-4531-87F7-5A676CFA44E1}" destId="{CDC0A661-E1B2-4190-AF05-E00F05291163}" srcOrd="17" destOrd="0" presId="urn:microsoft.com/office/officeart/2016/7/layout/RepeatingBendingProcessNew"/>
    <dgm:cxn modelId="{ADBE1163-0D8C-4C3F-99E9-64A62108DC52}" type="presParOf" srcId="{CDC0A661-E1B2-4190-AF05-E00F05291163}" destId="{EB917420-193C-48BD-A3C0-BC3950BD52B2}" srcOrd="0" destOrd="0" presId="urn:microsoft.com/office/officeart/2016/7/layout/RepeatingBendingProcessNew"/>
    <dgm:cxn modelId="{4C3F5830-81C3-4B02-9CAD-D2B0E11D03F4}" type="presParOf" srcId="{599B0292-A6A4-4531-87F7-5A676CFA44E1}" destId="{7F31A8CE-8AB2-43D9-AA77-22CECB626985}" srcOrd="18"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5389-9086-4CD6-9CBF-244CC0C01348}">
      <dsp:nvSpPr>
        <dsp:cNvPr id="0" name=""/>
        <dsp:cNvSpPr/>
      </dsp:nvSpPr>
      <dsp:spPr>
        <a:xfrm>
          <a:off x="84872"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48D04-05DA-4949-82CE-A785F7E33987}">
      <dsp:nvSpPr>
        <dsp:cNvPr id="0" name=""/>
        <dsp:cNvSpPr/>
      </dsp:nvSpPr>
      <dsp:spPr>
        <a:xfrm>
          <a:off x="417522"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dirty="0"/>
            <a:t>Jedes Jahr gelangen etwa 12,7 Millionen Tonnen Plastik in unsere Ozeane, was einer LKW-Ladung Abfall entspricht, die jede Minute ins Meer gekippt wird. Wenn dieser Trend anhält, sagt die Wissenschaft voraus, dass es bis 2050 in den Ozeanen mehr Plastik als Fische geben wird. </a:t>
          </a:r>
          <a:endParaRPr lang="en-US" sz="1400" kern="1200" dirty="0"/>
        </a:p>
      </dsp:txBody>
      <dsp:txXfrm>
        <a:off x="473203" y="374497"/>
        <a:ext cx="2882485" cy="1789731"/>
      </dsp:txXfrm>
    </dsp:sp>
    <dsp:sp modelId="{38688209-ABFE-46E1-9CEE-0094E251ECD9}">
      <dsp:nvSpPr>
        <dsp:cNvPr id="0" name=""/>
        <dsp:cNvSpPr/>
      </dsp:nvSpPr>
      <dsp:spPr>
        <a:xfrm>
          <a:off x="8738146"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F733F-5BC8-4636-9766-D6E1281EF690}">
      <dsp:nvSpPr>
        <dsp:cNvPr id="0" name=""/>
        <dsp:cNvSpPr/>
      </dsp:nvSpPr>
      <dsp:spPr>
        <a:xfrm>
          <a:off x="9070795"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Dies ist eine jährliche Schätzung der Kunststoffemissionen. Die Gesamtzahl eines Landes umfasst nicht die Abfälle, die nach Übersee exportiert werden und bei denen ein höheres Risiko besteht, dass sie ins Meer gelangen. </a:t>
          </a:r>
          <a:endParaRPr lang="en-US" sz="1400" kern="1200" dirty="0"/>
        </a:p>
      </dsp:txBody>
      <dsp:txXfrm>
        <a:off x="9126476" y="374497"/>
        <a:ext cx="2882485" cy="1789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2FC44-8840-443E-B9BD-33B4B03F62FC}">
      <dsp:nvSpPr>
        <dsp:cNvPr id="0" name=""/>
        <dsp:cNvSpPr/>
      </dsp:nvSpPr>
      <dsp:spPr>
        <a:xfrm>
          <a:off x="8716"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Das Meer ist besonders von der Plastikverschmutzung betroffen. Der größte Teil davon ist auf die unsachgemäße Entsorgung von Einwegplastikartikeln wie Lebensmittelverpackungen, Tüten, Rasierern und Flaschen zurückzuführen.</a:t>
          </a:r>
          <a:endParaRPr lang="en-US" sz="1200" kern="1200" dirty="0"/>
        </a:p>
      </dsp:txBody>
      <dsp:txXfrm>
        <a:off x="54497" y="224403"/>
        <a:ext cx="2513597" cy="1471533"/>
      </dsp:txXfrm>
    </dsp:sp>
    <dsp:sp modelId="{CC913DCB-7CC1-4BAF-9329-A01481C22256}">
      <dsp:nvSpPr>
        <dsp:cNvPr id="0" name=""/>
        <dsp:cNvSpPr/>
      </dsp:nvSpPr>
      <dsp:spPr>
        <a:xfrm>
          <a:off x="2843129"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43129" y="766346"/>
        <a:ext cx="386605" cy="387647"/>
      </dsp:txXfrm>
    </dsp:sp>
    <dsp:sp modelId="{FDEDF22B-F8A6-42D7-B8BC-CDE9A4E3EECA}">
      <dsp:nvSpPr>
        <dsp:cNvPr id="0" name=""/>
        <dsp:cNvSpPr/>
      </dsp:nvSpPr>
      <dsp:spPr>
        <a:xfrm>
          <a:off x="3655939"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Mikroplastik ist teilweise auch das Ergebnis fehlerhafter Herstellungsprozesse</a:t>
          </a:r>
          <a:endParaRPr lang="en-US" sz="1200" kern="1200" dirty="0"/>
        </a:p>
      </dsp:txBody>
      <dsp:txXfrm>
        <a:off x="3701720" y="224403"/>
        <a:ext cx="2513597" cy="1471533"/>
      </dsp:txXfrm>
    </dsp:sp>
    <dsp:sp modelId="{E022D970-7B1D-40E9-AD12-14B682E82532}">
      <dsp:nvSpPr>
        <dsp:cNvPr id="0" name=""/>
        <dsp:cNvSpPr/>
      </dsp:nvSpPr>
      <dsp:spPr>
        <a:xfrm>
          <a:off x="6490353"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490353" y="766346"/>
        <a:ext cx="386605" cy="387647"/>
      </dsp:txXfrm>
    </dsp:sp>
    <dsp:sp modelId="{FBD1B5BE-2883-4D0E-9B02-6B29061AA7C9}">
      <dsp:nvSpPr>
        <dsp:cNvPr id="0" name=""/>
        <dsp:cNvSpPr/>
      </dsp:nvSpPr>
      <dsp:spPr>
        <a:xfrm>
          <a:off x="7303163"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Etwa 20 % der Plastikverschmutzung in den Ozeanen wird durch die Praktiken der industriellen Fischerei verursacht.</a:t>
          </a:r>
          <a:endParaRPr lang="en-US" sz="1200" kern="1200" dirty="0"/>
        </a:p>
      </dsp:txBody>
      <dsp:txXfrm>
        <a:off x="7348944" y="224403"/>
        <a:ext cx="2513597" cy="1471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76E6F-6926-432E-8504-10343FD058AF}">
      <dsp:nvSpPr>
        <dsp:cNvPr id="0" name=""/>
        <dsp:cNvSpPr/>
      </dsp:nvSpPr>
      <dsp:spPr>
        <a:xfrm>
          <a:off x="0" y="0"/>
          <a:ext cx="5558270" cy="4348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i="1" kern="1200" dirty="0"/>
            <a:t>Die Auswirkungen der Plastikverschmutzung auf die Meeresfauna sind gravierend:</a:t>
          </a:r>
          <a:endParaRPr lang="de-AT" sz="1800" b="1" i="1" kern="1200" dirty="0"/>
        </a:p>
        <a:p>
          <a:pPr marL="0" lvl="0" indent="0" algn="l" defTabSz="800100">
            <a:lnSpc>
              <a:spcPct val="90000"/>
            </a:lnSpc>
            <a:spcBef>
              <a:spcPct val="0"/>
            </a:spcBef>
            <a:spcAft>
              <a:spcPct val="35000"/>
            </a:spcAft>
            <a:buNone/>
          </a:pPr>
          <a:r>
            <a:rPr lang="de-AT" sz="1600" b="1" i="1" kern="1200" dirty="0"/>
            <a:t>Jedes Jahr verfangen oder verletzen sich hunderttausende von Meerestieren in Plastikmüll, insbesondere in Geisternetzen.</a:t>
          </a:r>
        </a:p>
        <a:p>
          <a:pPr marL="0" lvl="0" indent="0" algn="l" defTabSz="800100">
            <a:lnSpc>
              <a:spcPct val="90000"/>
            </a:lnSpc>
            <a:spcBef>
              <a:spcPct val="0"/>
            </a:spcBef>
            <a:spcAft>
              <a:spcPct val="35000"/>
            </a:spcAft>
            <a:buNone/>
          </a:pPr>
          <a:r>
            <a:rPr lang="de-DE" sz="1600" b="1" i="1" kern="1200" dirty="0"/>
            <a:t>Seevögel, Schildkröten, Fische und Wale verschlucken Plastikmüll, da sie es aufgrund seiner ähnlichen Form und Farbe meist mit ihrer Beute verwechseln.</a:t>
          </a:r>
          <a:endParaRPr lang="de-AT" sz="1600" b="1" i="1" kern="1200" dirty="0"/>
        </a:p>
        <a:p>
          <a:pPr marL="0" lvl="0" indent="0" algn="l" defTabSz="800100">
            <a:lnSpc>
              <a:spcPct val="90000"/>
            </a:lnSpc>
            <a:spcBef>
              <a:spcPct val="0"/>
            </a:spcBef>
            <a:spcAft>
              <a:spcPct val="35000"/>
            </a:spcAft>
            <a:buNone/>
          </a:pPr>
          <a:r>
            <a:rPr lang="de-DE" sz="1600" b="1" i="1" kern="1200" dirty="0"/>
            <a:t>Plastik kann Mikroben und Algen auf seiner Oberfläche ansammeln, was es für einige Meerestiere attraktiv macht.</a:t>
          </a:r>
          <a:endParaRPr lang="de-AT" sz="1600" b="1" i="1" kern="1200" dirty="0"/>
        </a:p>
        <a:p>
          <a:pPr marL="0" lvl="0" indent="0" algn="l" defTabSz="800100">
            <a:lnSpc>
              <a:spcPct val="90000"/>
            </a:lnSpc>
            <a:spcBef>
              <a:spcPct val="0"/>
            </a:spcBef>
            <a:spcAft>
              <a:spcPct val="35000"/>
            </a:spcAft>
            <a:buNone/>
          </a:pPr>
          <a:r>
            <a:rPr lang="de-DE" sz="1600" b="1" i="1" kern="1200" dirty="0"/>
            <a:t>Plastik dringt auch in ganze Ökosysteme ein, da Mikroplastik dem Plankton ähnelt, das die Hauptnahrungsquelle für Hunderte von Arten an der Basis der Nahrungskette ist.</a:t>
          </a:r>
          <a:endParaRPr lang="de-AT" sz="1600" b="1" i="1" kern="1200" dirty="0"/>
        </a:p>
        <a:p>
          <a:pPr marL="0" lvl="0" indent="0" algn="l" defTabSz="800100">
            <a:lnSpc>
              <a:spcPct val="90000"/>
            </a:lnSpc>
            <a:spcBef>
              <a:spcPct val="0"/>
            </a:spcBef>
            <a:spcAft>
              <a:spcPct val="35000"/>
            </a:spcAft>
            <a:buNone/>
          </a:pPr>
          <a:r>
            <a:rPr lang="de-AT" sz="1600" b="1" i="1" kern="1200" dirty="0"/>
            <a:t>Korallenpolypen verzehren regelmäßig Mikroplastik.</a:t>
          </a:r>
          <a:endParaRPr lang="en-US" sz="1600" kern="1200" dirty="0"/>
        </a:p>
      </dsp:txBody>
      <dsp:txXfrm>
        <a:off x="127368" y="127368"/>
        <a:ext cx="5303534" cy="4093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1E59-6C93-458A-9347-11263F221242}">
      <dsp:nvSpPr>
        <dsp:cNvPr id="0" name=""/>
        <dsp:cNvSpPr/>
      </dsp:nvSpPr>
      <dsp:spPr>
        <a:xfrm>
          <a:off x="797212" y="984100"/>
          <a:ext cx="806835" cy="80683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0E27F-B4D5-46F5-8340-4A3759E6656A}">
      <dsp:nvSpPr>
        <dsp:cNvPr id="0" name=""/>
        <dsp:cNvSpPr/>
      </dsp:nvSpPr>
      <dsp:spPr>
        <a:xfrm>
          <a:off x="0" y="1831552"/>
          <a:ext cx="2152566" cy="85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e-DE" sz="1400" kern="1200" dirty="0"/>
            <a:t>Im Juni 2019 führte die EU neue Vorschriften ein, die bis 2025 einen Recyclinganteil von 25 % und bis 2030 von 30 % bei Kunststoffflaschen vorsehen. Im Einklang mit dem Green Deal strebt die EU an, bis 2030 55 % der Kunststoffverpackungsabfälle zu recyceln.</a:t>
          </a:r>
          <a:endParaRPr lang="en-US" sz="1400" kern="1200" dirty="0"/>
        </a:p>
      </dsp:txBody>
      <dsp:txXfrm>
        <a:off x="0" y="1831552"/>
        <a:ext cx="2152566" cy="858016"/>
      </dsp:txXfrm>
    </dsp:sp>
    <dsp:sp modelId="{A59C5B95-579C-4F3D-B163-023B84E371B9}">
      <dsp:nvSpPr>
        <dsp:cNvPr id="0" name=""/>
        <dsp:cNvSpPr/>
      </dsp:nvSpPr>
      <dsp:spPr>
        <a:xfrm>
          <a:off x="2890665" y="984100"/>
          <a:ext cx="806835" cy="80683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CE8EB-72CF-4943-9F59-0F3BD2027097}">
      <dsp:nvSpPr>
        <dsp:cNvPr id="0" name=""/>
        <dsp:cNvSpPr/>
      </dsp:nvSpPr>
      <dsp:spPr>
        <a:xfrm>
          <a:off x="2325597" y="1846738"/>
          <a:ext cx="1792968" cy="85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e-DE" sz="1400" kern="1200" dirty="0"/>
            <a:t>Im Jahr 2015 sprach sich das Europäische Parlament für eine Begrenzung der Verwendung von leichten Plastiktüten in der EU aus und forderte die Kommission auf, Maßnahmen gegen Mikroplastik zu ergreifen.</a:t>
          </a:r>
          <a:endParaRPr lang="en-US" sz="1400" kern="1200" dirty="0"/>
        </a:p>
      </dsp:txBody>
      <dsp:txXfrm>
        <a:off x="2325597" y="1846738"/>
        <a:ext cx="1792968" cy="858016"/>
      </dsp:txXfrm>
    </dsp:sp>
    <dsp:sp modelId="{5C6E10C8-F0FA-48EC-84C2-200F8B9DAF61}">
      <dsp:nvSpPr>
        <dsp:cNvPr id="0" name=""/>
        <dsp:cNvSpPr/>
      </dsp:nvSpPr>
      <dsp:spPr>
        <a:xfrm>
          <a:off x="5358723" y="984100"/>
          <a:ext cx="806835" cy="80683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BF00D-7FBD-43A1-BDD2-4FF84F6488B3}">
      <dsp:nvSpPr>
        <dsp:cNvPr id="0" name=""/>
        <dsp:cNvSpPr/>
      </dsp:nvSpPr>
      <dsp:spPr>
        <a:xfrm>
          <a:off x="4447325" y="1892617"/>
          <a:ext cx="2524500" cy="85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e-DE" sz="1400" kern="1200" dirty="0"/>
            <a:t>Kürzlich, im Januar 2023, stimmte das Parlament über die Abfallverbringungsvorschriften ab, die darauf abzielen, das Recycling zu fördern und die Umweltverschmutzung zu verringern, indem die Ausfuhr von Kunststoffabfällen in Nicht-OECD-Länder verboten und die Verbringung in OECD-Länder innerhalb von vier Jahren schrittweise eingestellt wird.</a:t>
          </a:r>
          <a:endParaRPr lang="en-US" sz="1400" kern="1200" dirty="0"/>
        </a:p>
      </dsp:txBody>
      <dsp:txXfrm>
        <a:off x="4447325" y="1892617"/>
        <a:ext cx="2524500" cy="858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de-AT" sz="1800" b="1" kern="1200"/>
            <a:t>Erforderliche Materialien für die Aktivität</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err="1"/>
            <a:t>Handschuhe</a:t>
          </a:r>
          <a:endParaRPr lang="de-AT" sz="1800" kern="1200" dirty="0"/>
        </a:p>
        <a:p>
          <a:pPr marL="0" lvl="0" indent="0" algn="l" defTabSz="800100">
            <a:lnSpc>
              <a:spcPct val="100000"/>
            </a:lnSpc>
            <a:spcBef>
              <a:spcPct val="0"/>
            </a:spcBef>
            <a:spcAft>
              <a:spcPct val="35000"/>
            </a:spcAft>
            <a:buNone/>
          </a:pPr>
          <a:r>
            <a:rPr lang="en-US" sz="1800" kern="1200" dirty="0" err="1"/>
            <a:t>Müllsäcke</a:t>
          </a:r>
          <a:endParaRPr lang="de-AT" sz="1800" kern="1200" dirty="0"/>
        </a:p>
        <a:p>
          <a:pPr marL="0" lvl="0" indent="0" algn="l" defTabSz="800100">
            <a:lnSpc>
              <a:spcPct val="100000"/>
            </a:lnSpc>
            <a:spcBef>
              <a:spcPct val="0"/>
            </a:spcBef>
            <a:spcAft>
              <a:spcPct val="35000"/>
            </a:spcAft>
            <a:buNone/>
          </a:pPr>
          <a:r>
            <a:rPr lang="en-US" sz="1800" kern="1200" dirty="0" err="1"/>
            <a:t>Wiederverwendbare</a:t>
          </a:r>
          <a:r>
            <a:rPr lang="en-US" sz="1800" kern="1200" dirty="0"/>
            <a:t> </a:t>
          </a:r>
          <a:r>
            <a:rPr lang="en-US" sz="1800" kern="1200" dirty="0" err="1"/>
            <a:t>Wasserflasche</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B825B-F9DF-4B6D-A857-A086CCA7F1D6}">
      <dsp:nvSpPr>
        <dsp:cNvPr id="0" name=""/>
        <dsp:cNvSpPr/>
      </dsp:nvSpPr>
      <dsp:spPr>
        <a:xfrm>
          <a:off x="2673032" y="1615403"/>
          <a:ext cx="604424" cy="91440"/>
        </a:xfrm>
        <a:custGeom>
          <a:avLst/>
          <a:gdLst/>
          <a:ahLst/>
          <a:cxnLst/>
          <a:rect l="0" t="0" r="0" b="0"/>
          <a:pathLst>
            <a:path>
              <a:moveTo>
                <a:pt x="0" y="45720"/>
              </a:moveTo>
              <a:lnTo>
                <a:pt x="319312" y="45720"/>
              </a:lnTo>
              <a:lnTo>
                <a:pt x="319312" y="73364"/>
              </a:lnTo>
              <a:lnTo>
                <a:pt x="604424" y="73364"/>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59353" y="1658058"/>
        <a:ext cx="31781" cy="6131"/>
      </dsp:txXfrm>
    </dsp:sp>
    <dsp:sp modelId="{B1405019-A601-4232-BC47-BCB425B43966}">
      <dsp:nvSpPr>
        <dsp:cNvPr id="0" name=""/>
        <dsp:cNvSpPr/>
      </dsp:nvSpPr>
      <dsp:spPr>
        <a:xfrm>
          <a:off x="11585" y="862149"/>
          <a:ext cx="2663246" cy="159794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rPr>
            <a:t>Wählt ein lokales Bach/Flussufer, das gesäubert werden muss.</a:t>
          </a: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585" y="862149"/>
        <a:ext cx="2663246" cy="1597947"/>
      </dsp:txXfrm>
    </dsp:sp>
    <dsp:sp modelId="{AF9ED7F5-A231-4A2E-817E-B8C098F2842D}">
      <dsp:nvSpPr>
        <dsp:cNvPr id="0" name=""/>
        <dsp:cNvSpPr/>
      </dsp:nvSpPr>
      <dsp:spPr>
        <a:xfrm>
          <a:off x="5971303" y="1615403"/>
          <a:ext cx="559468" cy="91440"/>
        </a:xfrm>
        <a:custGeom>
          <a:avLst/>
          <a:gdLst/>
          <a:ahLst/>
          <a:cxnLst/>
          <a:rect l="0" t="0" r="0" b="0"/>
          <a:pathLst>
            <a:path>
              <a:moveTo>
                <a:pt x="0" y="73364"/>
              </a:moveTo>
              <a:lnTo>
                <a:pt x="296834" y="73364"/>
              </a:lnTo>
              <a:lnTo>
                <a:pt x="296834" y="45720"/>
              </a:lnTo>
              <a:lnTo>
                <a:pt x="559468" y="45720"/>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36269" y="1658058"/>
        <a:ext cx="29535" cy="6131"/>
      </dsp:txXfrm>
    </dsp:sp>
    <dsp:sp modelId="{267C6B83-2FD1-4624-8F68-76D2FDCA58C6}">
      <dsp:nvSpPr>
        <dsp:cNvPr id="0" name=""/>
        <dsp:cNvSpPr/>
      </dsp:nvSpPr>
      <dsp:spPr>
        <a:xfrm>
          <a:off x="3309856" y="889794"/>
          <a:ext cx="2663246" cy="159794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de-AT" sz="1200" kern="1200" dirty="0">
              <a:latin typeface="Open Sans" panose="020B0606030504020204" pitchFamily="34" charset="0"/>
            </a:rPr>
            <a:t>Sucht Gleichgesinnte, die sich an der Säuberungsaktion beteiligen.</a:t>
          </a:r>
          <a:endParaRPr lang="en-US" sz="1200" kern="1200" dirty="0">
            <a:latin typeface="Open Sans" panose="020B0606030504020204" pitchFamily="34" charset="0"/>
          </a:endParaRPr>
        </a:p>
      </dsp:txBody>
      <dsp:txXfrm>
        <a:off x="3309856" y="889794"/>
        <a:ext cx="2663246" cy="1597947"/>
      </dsp:txXfrm>
    </dsp:sp>
    <dsp:sp modelId="{D61799C8-2212-42A7-A2AF-98C9A92AD2FC}">
      <dsp:nvSpPr>
        <dsp:cNvPr id="0" name=""/>
        <dsp:cNvSpPr/>
      </dsp:nvSpPr>
      <dsp:spPr>
        <a:xfrm>
          <a:off x="1343208" y="2458297"/>
          <a:ext cx="6551586" cy="581946"/>
        </a:xfrm>
        <a:custGeom>
          <a:avLst/>
          <a:gdLst/>
          <a:ahLst/>
          <a:cxnLst/>
          <a:rect l="0" t="0" r="0" b="0"/>
          <a:pathLst>
            <a:path>
              <a:moveTo>
                <a:pt x="6551586" y="0"/>
              </a:moveTo>
              <a:lnTo>
                <a:pt x="6551586" y="308073"/>
              </a:lnTo>
              <a:lnTo>
                <a:pt x="0" y="308073"/>
              </a:lnTo>
              <a:lnTo>
                <a:pt x="0" y="581946"/>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4498" y="2746205"/>
        <a:ext cx="329007" cy="6131"/>
      </dsp:txXfrm>
    </dsp:sp>
    <dsp:sp modelId="{E5BC2245-F878-4A9E-9DBD-7E85EFCB64BB}">
      <dsp:nvSpPr>
        <dsp:cNvPr id="0" name=""/>
        <dsp:cNvSpPr/>
      </dsp:nvSpPr>
      <dsp:spPr>
        <a:xfrm>
          <a:off x="6563171" y="862149"/>
          <a:ext cx="2663246" cy="159794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rPr>
            <a:t>Nehmt Handschuhe und Müllsäcke mit.</a:t>
          </a: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63171" y="862149"/>
        <a:ext cx="2663246" cy="1597947"/>
      </dsp:txXfrm>
    </dsp:sp>
    <dsp:sp modelId="{974ACCFB-A44A-4958-9C0F-8DE9A6967C31}">
      <dsp:nvSpPr>
        <dsp:cNvPr id="0" name=""/>
        <dsp:cNvSpPr/>
      </dsp:nvSpPr>
      <dsp:spPr>
        <a:xfrm>
          <a:off x="2673032" y="3788458"/>
          <a:ext cx="574462" cy="91440"/>
        </a:xfrm>
        <a:custGeom>
          <a:avLst/>
          <a:gdLst/>
          <a:ahLst/>
          <a:cxnLst/>
          <a:rect l="0" t="0" r="0" b="0"/>
          <a:pathLst>
            <a:path>
              <a:moveTo>
                <a:pt x="0" y="83159"/>
              </a:moveTo>
              <a:lnTo>
                <a:pt x="304331" y="83159"/>
              </a:lnTo>
              <a:lnTo>
                <a:pt x="304331" y="45720"/>
              </a:lnTo>
              <a:lnTo>
                <a:pt x="574462" y="45720"/>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5108" y="3831112"/>
        <a:ext cx="30311" cy="6131"/>
      </dsp:txXfrm>
    </dsp:sp>
    <dsp:sp modelId="{9275DDB1-D309-46E8-9420-AE93C810639D}">
      <dsp:nvSpPr>
        <dsp:cNvPr id="0" name=""/>
        <dsp:cNvSpPr/>
      </dsp:nvSpPr>
      <dsp:spPr>
        <a:xfrm>
          <a:off x="11585" y="3072644"/>
          <a:ext cx="2663246" cy="1597947"/>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de-AT" sz="1200" kern="1200" dirty="0">
              <a:latin typeface="Open Sans" panose="020B0606030504020204" pitchFamily="34" charset="0"/>
            </a:rPr>
            <a:t>Erläutert die Bedeutung der ordnungsgemäßen Entsorgung von Plastikmüll und die Auswirkungen auf das Leben im Meer anhand der in diesem Modul bereitgestellten Informationen.</a:t>
          </a:r>
          <a:endParaRPr lang="en-US" sz="1200" kern="1200" dirty="0">
            <a:latin typeface="Open Sans" panose="020B0606030504020204" pitchFamily="34" charset="0"/>
          </a:endParaRPr>
        </a:p>
      </dsp:txBody>
      <dsp:txXfrm>
        <a:off x="11585" y="3072644"/>
        <a:ext cx="2663246" cy="1597947"/>
      </dsp:txXfrm>
    </dsp:sp>
    <dsp:sp modelId="{379B172F-3060-42E9-ACCD-EFF2AA01E315}">
      <dsp:nvSpPr>
        <dsp:cNvPr id="0" name=""/>
        <dsp:cNvSpPr/>
      </dsp:nvSpPr>
      <dsp:spPr>
        <a:xfrm>
          <a:off x="5941341" y="3788458"/>
          <a:ext cx="589430" cy="91440"/>
        </a:xfrm>
        <a:custGeom>
          <a:avLst/>
          <a:gdLst/>
          <a:ahLst/>
          <a:cxnLst/>
          <a:rect l="0" t="0" r="0" b="0"/>
          <a:pathLst>
            <a:path>
              <a:moveTo>
                <a:pt x="0" y="45720"/>
              </a:moveTo>
              <a:lnTo>
                <a:pt x="311815" y="45720"/>
              </a:lnTo>
              <a:lnTo>
                <a:pt x="311815" y="83159"/>
              </a:lnTo>
              <a:lnTo>
                <a:pt x="589430" y="83159"/>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0527" y="3831112"/>
        <a:ext cx="31057" cy="6131"/>
      </dsp:txXfrm>
    </dsp:sp>
    <dsp:sp modelId="{2B35C634-D9B7-4F0F-9FB0-92099B877D41}">
      <dsp:nvSpPr>
        <dsp:cNvPr id="0" name=""/>
        <dsp:cNvSpPr/>
      </dsp:nvSpPr>
      <dsp:spPr>
        <a:xfrm>
          <a:off x="3279895" y="3035204"/>
          <a:ext cx="2663246" cy="159794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de-AT" sz="1200" kern="1200" dirty="0">
              <a:latin typeface="Open Sans" panose="020B0606030504020204" pitchFamily="34" charset="0"/>
            </a:rPr>
            <a:t>Sammelt alle Abfälle, die ihr am Strand findet, und entsorgt diese ordnungsgemäß.</a:t>
          </a:r>
          <a:endParaRPr lang="en-US" sz="1200" kern="1200" dirty="0">
            <a:latin typeface="Open Sans" panose="020B0606030504020204" pitchFamily="34" charset="0"/>
          </a:endParaRPr>
        </a:p>
      </dsp:txBody>
      <dsp:txXfrm>
        <a:off x="3279895" y="3035204"/>
        <a:ext cx="2663246" cy="1597947"/>
      </dsp:txXfrm>
    </dsp:sp>
    <dsp:sp modelId="{9B5838B2-C824-4F56-B347-40C6B1C45BC4}">
      <dsp:nvSpPr>
        <dsp:cNvPr id="0" name=""/>
        <dsp:cNvSpPr/>
      </dsp:nvSpPr>
      <dsp:spPr>
        <a:xfrm>
          <a:off x="6563171" y="3072644"/>
          <a:ext cx="2663246" cy="159794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de-AT" sz="1200" kern="1200" dirty="0">
              <a:latin typeface="Open Sans" panose="020B0606030504020204" pitchFamily="34" charset="0"/>
            </a:rPr>
            <a:t>Am Ende der Säuberungsaktion könnt ein Gruppenfoto machen und es in den sozialen Medien mit dem #</a:t>
          </a:r>
          <a:r>
            <a:rPr lang="de-AT" sz="1200" kern="1200" dirty="0" err="1">
              <a:latin typeface="Open Sans" panose="020B0606030504020204" pitchFamily="34" charset="0"/>
            </a:rPr>
            <a:t>beachcleanupchallenge</a:t>
          </a:r>
          <a:r>
            <a:rPr lang="de-AT" sz="1200" kern="1200" dirty="0">
              <a:latin typeface="Open Sans" panose="020B0606030504020204" pitchFamily="34" charset="0"/>
            </a:rPr>
            <a:t> #</a:t>
          </a:r>
          <a:r>
            <a:rPr lang="de-AT" sz="1200" kern="1200" dirty="0" err="1">
              <a:latin typeface="Open Sans" panose="020B0606030504020204" pitchFamily="34" charset="0"/>
            </a:rPr>
            <a:t>rivercleanupchallenge</a:t>
          </a:r>
          <a:r>
            <a:rPr lang="de-AT" sz="1200" kern="1200" dirty="0">
              <a:latin typeface="Open Sans" panose="020B0606030504020204" pitchFamily="34" charset="0"/>
            </a:rPr>
            <a:t> teilen, um das Bewusstsein für das Problem und diese Initiative zu erhöhen.</a:t>
          </a:r>
          <a:endParaRPr lang="en-US" sz="1200" kern="1200" dirty="0">
            <a:latin typeface="Open Sans" panose="020B0606030504020204" pitchFamily="34" charset="0"/>
          </a:endParaRPr>
        </a:p>
      </dsp:txBody>
      <dsp:txXfrm>
        <a:off x="6563171" y="3072644"/>
        <a:ext cx="2663246" cy="1597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de-DE" sz="1800" b="1" kern="1200" cap="none" dirty="0">
              <a:latin typeface="Open Sans" panose="020B0606030504020204" pitchFamily="34" charset="0"/>
              <a:ea typeface="Open Sans" panose="020B0606030504020204" pitchFamily="34" charset="0"/>
              <a:cs typeface="Open Sans" panose="020B0606030504020204" pitchFamily="34" charset="0"/>
            </a:rPr>
            <a:t>Benötigte Materialien</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de-DE" sz="1800" kern="1200" dirty="0"/>
            <a:t>Arbeitsblatt "Verfolge deinen Plastikverbrauch"
Einwegplastik (Strohhalme, Lebensmittelbehälter, Luftballons, Plastiktüten, usw.)
2 mit Wasser gefüllte Behälter
Ein Blatt Papier
Bunte Stifte</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B5E41-C513-473E-9E4A-315E75558AB4}">
      <dsp:nvSpPr>
        <dsp:cNvPr id="0" name=""/>
        <dsp:cNvSpPr/>
      </dsp:nvSpPr>
      <dsp:spPr>
        <a:xfrm>
          <a:off x="228912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890315"/>
        <a:ext cx="26260" cy="5257"/>
      </dsp:txXfrm>
    </dsp:sp>
    <dsp:sp modelId="{BCC6A666-FE2B-4B2F-B5C2-C954AF8708D5}">
      <dsp:nvSpPr>
        <dsp:cNvPr id="0" name=""/>
        <dsp:cNvSpPr/>
      </dsp:nvSpPr>
      <dsp:spPr>
        <a:xfrm>
          <a:off x="7368"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Bildet kleine Gruppen (3-4 </a:t>
          </a:r>
          <a:r>
            <a:rPr lang="de-AT" sz="1200" kern="1200" dirty="0" err="1"/>
            <a:t>Teilnehmer:innen</a:t>
          </a:r>
          <a:r>
            <a:rPr lang="de-AT" sz="1200" kern="1200" dirty="0"/>
            <a:t> in jeder Gruppe).</a:t>
          </a:r>
          <a:endParaRPr lang="en-US" sz="1200" kern="1200" dirty="0"/>
        </a:p>
      </dsp:txBody>
      <dsp:txXfrm>
        <a:off x="7368" y="207876"/>
        <a:ext cx="2283560" cy="1370136"/>
      </dsp:txXfrm>
    </dsp:sp>
    <dsp:sp modelId="{6EDC37E4-3571-4290-8005-885E4A10E24F}">
      <dsp:nvSpPr>
        <dsp:cNvPr id="0" name=""/>
        <dsp:cNvSpPr/>
      </dsp:nvSpPr>
      <dsp:spPr>
        <a:xfrm>
          <a:off x="509790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890315"/>
        <a:ext cx="26260" cy="5257"/>
      </dsp:txXfrm>
    </dsp:sp>
    <dsp:sp modelId="{10B7DD15-6CF5-45F0-B71A-062428ED06B4}">
      <dsp:nvSpPr>
        <dsp:cNvPr id="0" name=""/>
        <dsp:cNvSpPr/>
      </dsp:nvSpPr>
      <dsp:spPr>
        <a:xfrm>
          <a:off x="2816147"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Geben Sie ihnen ein großes Blatt Papier und bitten Sie sie, ein Brainstorming über die Rolle, die Plastik in ihrem Leben spielt, durchzuführen.</a:t>
          </a:r>
          <a:endParaRPr lang="en-US" sz="1200" kern="1200" dirty="0"/>
        </a:p>
      </dsp:txBody>
      <dsp:txXfrm>
        <a:off x="2816147" y="207876"/>
        <a:ext cx="2283560" cy="1370136"/>
      </dsp:txXfrm>
    </dsp:sp>
    <dsp:sp modelId="{D0FB9B88-E030-4CB0-AD9F-3AD355563A20}">
      <dsp:nvSpPr>
        <dsp:cNvPr id="0" name=""/>
        <dsp:cNvSpPr/>
      </dsp:nvSpPr>
      <dsp:spPr>
        <a:xfrm>
          <a:off x="7906687"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890315"/>
        <a:ext cx="26260" cy="5257"/>
      </dsp:txXfrm>
    </dsp:sp>
    <dsp:sp modelId="{E9186F06-3F74-4BC7-B5BB-0AC02E5C796D}">
      <dsp:nvSpPr>
        <dsp:cNvPr id="0" name=""/>
        <dsp:cNvSpPr/>
      </dsp:nvSpPr>
      <dsp:spPr>
        <a:xfrm>
          <a:off x="562492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Eine Woche lang sollten sie die Verwendung von Plastik verfolgen, indem sie das Arbeitsblatt "Track </a:t>
          </a:r>
          <a:r>
            <a:rPr lang="de-AT" sz="1200" kern="1200" dirty="0" err="1"/>
            <a:t>your</a:t>
          </a:r>
          <a:r>
            <a:rPr lang="de-AT" sz="1200" kern="1200" dirty="0"/>
            <a:t> </a:t>
          </a:r>
          <a:r>
            <a:rPr lang="de-AT" sz="1200" kern="1200" dirty="0" err="1"/>
            <a:t>plastic</a:t>
          </a:r>
          <a:r>
            <a:rPr lang="de-AT" sz="1200" kern="1200" dirty="0"/>
            <a:t>" ausfüllen.</a:t>
          </a:r>
          <a:endParaRPr lang="en-US" sz="1200" kern="1200" dirty="0"/>
        </a:p>
      </dsp:txBody>
      <dsp:txXfrm>
        <a:off x="5624926" y="207876"/>
        <a:ext cx="2283560" cy="1370136"/>
      </dsp:txXfrm>
    </dsp:sp>
    <dsp:sp modelId="{70530454-CC1B-4977-92E4-6F8E3DE95AD0}">
      <dsp:nvSpPr>
        <dsp:cNvPr id="0" name=""/>
        <dsp:cNvSpPr/>
      </dsp:nvSpPr>
      <dsp:spPr>
        <a:xfrm>
          <a:off x="1149148" y="1576212"/>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1820893"/>
        <a:ext cx="422134" cy="5257"/>
      </dsp:txXfrm>
    </dsp:sp>
    <dsp:sp modelId="{3EBB4900-D51B-4015-8617-96BB48A8054B}">
      <dsp:nvSpPr>
        <dsp:cNvPr id="0" name=""/>
        <dsp:cNvSpPr/>
      </dsp:nvSpPr>
      <dsp:spPr>
        <a:xfrm>
          <a:off x="843370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Die </a:t>
          </a:r>
          <a:r>
            <a:rPr lang="de-AT" sz="1200" kern="1200" dirty="0" err="1"/>
            <a:t>Teilnehmer:innen</a:t>
          </a:r>
          <a:r>
            <a:rPr lang="de-AT" sz="1200" kern="1200" dirty="0"/>
            <a:t> sollen über ihr Konsumverhalten nachdenken und diskutieren, warum bestimmte Einwegkunststoffe verwendet werden. Außerdem sollen Informationen über umweltfreundliche Alternativen gesammelt werden.</a:t>
          </a:r>
          <a:endParaRPr lang="en-US" sz="1200" kern="1200" dirty="0"/>
        </a:p>
      </dsp:txBody>
      <dsp:txXfrm>
        <a:off x="8433706" y="207876"/>
        <a:ext cx="2283560" cy="1370136"/>
      </dsp:txXfrm>
    </dsp:sp>
    <dsp:sp modelId="{7589B5A4-274F-4BDE-A881-C609BB0DEF42}">
      <dsp:nvSpPr>
        <dsp:cNvPr id="0" name=""/>
        <dsp:cNvSpPr/>
      </dsp:nvSpPr>
      <dsp:spPr>
        <a:xfrm>
          <a:off x="228912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2785670"/>
        <a:ext cx="26260" cy="5257"/>
      </dsp:txXfrm>
    </dsp:sp>
    <dsp:sp modelId="{A108BC61-0AA3-4311-8DD6-85FE5D6B2E65}">
      <dsp:nvSpPr>
        <dsp:cNvPr id="0" name=""/>
        <dsp:cNvSpPr/>
      </dsp:nvSpPr>
      <dsp:spPr>
        <a:xfrm>
          <a:off x="7368"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Außerdem sollen Informationen über umweltfreundliche Alternativen gesammelt werden.</a:t>
          </a:r>
          <a:endParaRPr lang="en-US" sz="1200" kern="1200" dirty="0"/>
        </a:p>
      </dsp:txBody>
      <dsp:txXfrm>
        <a:off x="7368" y="2103231"/>
        <a:ext cx="2283560" cy="1370136"/>
      </dsp:txXfrm>
    </dsp:sp>
    <dsp:sp modelId="{4619C007-2B86-4F3E-917E-C54D5317CD76}">
      <dsp:nvSpPr>
        <dsp:cNvPr id="0" name=""/>
        <dsp:cNvSpPr/>
      </dsp:nvSpPr>
      <dsp:spPr>
        <a:xfrm>
          <a:off x="509790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2785670"/>
        <a:ext cx="26260" cy="5257"/>
      </dsp:txXfrm>
    </dsp:sp>
    <dsp:sp modelId="{C789B6A2-E9EB-4857-8396-F87100E1D584}">
      <dsp:nvSpPr>
        <dsp:cNvPr id="0" name=""/>
        <dsp:cNvSpPr/>
      </dsp:nvSpPr>
      <dsp:spPr>
        <a:xfrm>
          <a:off x="2816147"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Füllen Sie einen großen Behälter mit Wasser und legen Sie einige Einwegplastikartikel hinein. </a:t>
          </a:r>
          <a:endParaRPr lang="en-US" sz="1200" kern="1200" dirty="0"/>
        </a:p>
      </dsp:txBody>
      <dsp:txXfrm>
        <a:off x="2816147" y="2103231"/>
        <a:ext cx="2283560" cy="1370136"/>
      </dsp:txXfrm>
    </dsp:sp>
    <dsp:sp modelId="{DDC8A6C6-C160-49F2-9985-05FAF5724C94}">
      <dsp:nvSpPr>
        <dsp:cNvPr id="0" name=""/>
        <dsp:cNvSpPr/>
      </dsp:nvSpPr>
      <dsp:spPr>
        <a:xfrm>
          <a:off x="7906687"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2785670"/>
        <a:ext cx="26260" cy="5257"/>
      </dsp:txXfrm>
    </dsp:sp>
    <dsp:sp modelId="{4355FAF8-13BA-45DB-9E5E-4DB83ABECF92}">
      <dsp:nvSpPr>
        <dsp:cNvPr id="0" name=""/>
        <dsp:cNvSpPr/>
      </dsp:nvSpPr>
      <dsp:spPr>
        <a:xfrm>
          <a:off x="562492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Lassen Sie den Behälter beiseite und fordern Sie die Gruppen auf,  darüber nachzudenken, wie lange es dauert, bis sich die Gegenstände im Meer zersetzen.</a:t>
          </a:r>
          <a:endParaRPr lang="en-US" sz="1200" kern="1200" dirty="0"/>
        </a:p>
      </dsp:txBody>
      <dsp:txXfrm>
        <a:off x="5624926" y="2103231"/>
        <a:ext cx="2283560" cy="1370136"/>
      </dsp:txXfrm>
    </dsp:sp>
    <dsp:sp modelId="{15F527FD-B714-4BD5-9D67-B286EF61F99D}">
      <dsp:nvSpPr>
        <dsp:cNvPr id="0" name=""/>
        <dsp:cNvSpPr/>
      </dsp:nvSpPr>
      <dsp:spPr>
        <a:xfrm>
          <a:off x="1149148" y="3471567"/>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3716248"/>
        <a:ext cx="422134" cy="5257"/>
      </dsp:txXfrm>
    </dsp:sp>
    <dsp:sp modelId="{DE244AC7-1D96-4F4A-8523-0B0E7D35D09F}">
      <dsp:nvSpPr>
        <dsp:cNvPr id="0" name=""/>
        <dsp:cNvSpPr/>
      </dsp:nvSpPr>
      <dsp:spPr>
        <a:xfrm>
          <a:off x="843370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Geben Sie den Gruppen wieder ein großes Blatt Papier  und einige farbige Papiere.</a:t>
          </a:r>
          <a:endParaRPr lang="en-US" sz="1200" kern="1200" dirty="0"/>
        </a:p>
      </dsp:txBody>
      <dsp:txXfrm>
        <a:off x="8433706" y="2103231"/>
        <a:ext cx="2283560" cy="1370136"/>
      </dsp:txXfrm>
    </dsp:sp>
    <dsp:sp modelId="{CDC0A661-E1B2-4190-AF05-E00F05291163}">
      <dsp:nvSpPr>
        <dsp:cNvPr id="0" name=""/>
        <dsp:cNvSpPr/>
      </dsp:nvSpPr>
      <dsp:spPr>
        <a:xfrm>
          <a:off x="2289128" y="463793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4681025"/>
        <a:ext cx="26260" cy="5257"/>
      </dsp:txXfrm>
    </dsp:sp>
    <dsp:sp modelId="{072F02BD-3CDC-46D6-B21A-BF838C71C753}">
      <dsp:nvSpPr>
        <dsp:cNvPr id="0" name=""/>
        <dsp:cNvSpPr/>
      </dsp:nvSpPr>
      <dsp:spPr>
        <a:xfrm>
          <a:off x="7368"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Die </a:t>
          </a:r>
          <a:r>
            <a:rPr lang="de-AT" sz="1200" kern="1200" dirty="0" err="1"/>
            <a:t>Teilnehmer:innen</a:t>
          </a:r>
          <a:r>
            <a:rPr lang="de-AT" sz="1200" kern="1200" dirty="0"/>
            <a:t> sollen ein Plakat entwerfen, um für die Reduzierung von Plastik zu werben.</a:t>
          </a:r>
          <a:endParaRPr lang="en-US" sz="1200" kern="1200" dirty="0"/>
        </a:p>
      </dsp:txBody>
      <dsp:txXfrm>
        <a:off x="7368" y="3998586"/>
        <a:ext cx="2283560" cy="1370136"/>
      </dsp:txXfrm>
    </dsp:sp>
    <dsp:sp modelId="{7F31A8CE-8AB2-43D9-AA77-22CECB626985}">
      <dsp:nvSpPr>
        <dsp:cNvPr id="0" name=""/>
        <dsp:cNvSpPr/>
      </dsp:nvSpPr>
      <dsp:spPr>
        <a:xfrm>
          <a:off x="2816147"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de-AT" sz="1200" kern="1200" dirty="0"/>
            <a:t>Die Plakate können fotografiert und mit den entsprechenden Hashtags (#reduceplastic #trackyourplastic #saveoceans #rescueproject usw. ) in die sozialen Medien hochladen werden.</a:t>
          </a:r>
          <a:endParaRPr lang="en-US" sz="1200" kern="1200" dirty="0"/>
        </a:p>
      </dsp:txBody>
      <dsp:txXfrm>
        <a:off x="2816147" y="3998586"/>
        <a:ext cx="2283560" cy="13701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84811-6422-4320-91BB-2A8DAF8AD5AB}" type="datetimeFigureOut">
              <a:rPr lang="el-GR" smtClean="0"/>
              <a:t>29/9/2023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3F71-77DE-43B8-A626-9631C5E93875}" type="slidenum">
              <a:rPr lang="el-GR" smtClean="0"/>
              <a:t>‹Nr.›</a:t>
            </a:fld>
            <a:endParaRPr lang="el-GR"/>
          </a:p>
        </p:txBody>
      </p:sp>
    </p:spTree>
    <p:extLst>
      <p:ext uri="{BB962C8B-B14F-4D97-AF65-F5344CB8AC3E}">
        <p14:creationId xmlns:p14="http://schemas.microsoft.com/office/powerpoint/2010/main" val="72198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14</a:t>
            </a:fld>
            <a:endParaRPr lang="el-GR"/>
          </a:p>
        </p:txBody>
      </p:sp>
    </p:spTree>
    <p:extLst>
      <p:ext uri="{BB962C8B-B14F-4D97-AF65-F5344CB8AC3E}">
        <p14:creationId xmlns:p14="http://schemas.microsoft.com/office/powerpoint/2010/main" val="22820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16</a:t>
            </a:fld>
            <a:endParaRPr lang="el-GR"/>
          </a:p>
        </p:txBody>
      </p:sp>
    </p:spTree>
    <p:extLst>
      <p:ext uri="{BB962C8B-B14F-4D97-AF65-F5344CB8AC3E}">
        <p14:creationId xmlns:p14="http://schemas.microsoft.com/office/powerpoint/2010/main" val="4652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17</a:t>
            </a:fld>
            <a:endParaRPr lang="el-GR"/>
          </a:p>
        </p:txBody>
      </p:sp>
    </p:spTree>
    <p:extLst>
      <p:ext uri="{BB962C8B-B14F-4D97-AF65-F5344CB8AC3E}">
        <p14:creationId xmlns:p14="http://schemas.microsoft.com/office/powerpoint/2010/main" val="59363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5B9BC-7C47-559A-5B4B-3F2393A3FD6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0ABC0-09F0-D611-400F-00850809D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3007F7-A202-2C7B-0AD3-B185D8521474}"/>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5" name="Θέση υποσέλιδου 4">
            <a:extLst>
              <a:ext uri="{FF2B5EF4-FFF2-40B4-BE49-F238E27FC236}">
                <a16:creationId xmlns:a16="http://schemas.microsoft.com/office/drawing/2014/main" id="{C63957AD-7058-9092-8B5E-857AF347B8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4ECF0A-C4B5-3BB8-92EA-AC1AF64CE9EE}"/>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385931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33EFD-9637-70DF-70EB-0A0C930A4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73D46BD-43EA-2624-1ECF-F645B9E2C70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05741D-DC77-23D6-66BA-265BB2F1CAA2}"/>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5" name="Θέση υποσέλιδου 4">
            <a:extLst>
              <a:ext uri="{FF2B5EF4-FFF2-40B4-BE49-F238E27FC236}">
                <a16:creationId xmlns:a16="http://schemas.microsoft.com/office/drawing/2014/main" id="{8D4E241A-EA8C-B4FD-9668-F4196BA072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09E703-2267-F8E8-E615-7A729C592D9F}"/>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41138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684FDE6-42D5-6E5F-ED6D-B18C1A5F229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BA16F3-4BF5-70F0-1E02-C8A52D9F351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146BD4-49E5-831E-CB95-52C700C5B342}"/>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5" name="Θέση υποσέλιδου 4">
            <a:extLst>
              <a:ext uri="{FF2B5EF4-FFF2-40B4-BE49-F238E27FC236}">
                <a16:creationId xmlns:a16="http://schemas.microsoft.com/office/drawing/2014/main" id="{ED20BAE4-38A6-0394-D652-43812CEDF1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34C6C-8E22-7311-5AF8-7D4C0F993A40}"/>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10764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EE8D7-C585-C104-F083-53A20917C0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DE15F7-6BC5-DC80-86F4-A92712358EB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573CD-7739-E402-2D77-83851AED496C}"/>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5" name="Θέση υποσέλιδου 4">
            <a:extLst>
              <a:ext uri="{FF2B5EF4-FFF2-40B4-BE49-F238E27FC236}">
                <a16:creationId xmlns:a16="http://schemas.microsoft.com/office/drawing/2014/main" id="{1B0CF5B1-0277-8C36-8539-F09A1FC03E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1E0A28-A6CE-88D6-0201-9D3B35B1E6D7}"/>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30973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2248F-C4B5-6F96-A788-FD4A6870F09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80A061-7902-162E-B0B0-AE9F8B5E6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FBFC3CD-6F66-7E19-E134-85FC044771E6}"/>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5" name="Θέση υποσέλιδου 4">
            <a:extLst>
              <a:ext uri="{FF2B5EF4-FFF2-40B4-BE49-F238E27FC236}">
                <a16:creationId xmlns:a16="http://schemas.microsoft.com/office/drawing/2014/main" id="{6DC75CC1-730C-F91F-1946-6E0EF01CE1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B96947-D965-AFA4-4790-225EB084791E}"/>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208125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955E8-C43F-17EA-BA5B-F16FC31C4A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BA37F2-0016-F572-BFE4-4B52644B15C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BF8EA11-29D9-BEA4-60A1-68FD33E6C02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55CC4B1-1219-117E-2087-A9B9CF868A4B}"/>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6" name="Θέση υποσέλιδου 5">
            <a:extLst>
              <a:ext uri="{FF2B5EF4-FFF2-40B4-BE49-F238E27FC236}">
                <a16:creationId xmlns:a16="http://schemas.microsoft.com/office/drawing/2014/main" id="{2FEF4C4F-7FAA-EEDD-2528-E6B9C44CCF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9DEA7F-FF12-02E5-3C42-FBAD4D9DB2A8}"/>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3414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87BF-24F8-F456-F395-BD17135A5A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FC2137-BDFF-A0D5-AD2A-1D3327D7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B14C03-F220-5864-700B-31D15F9EDEE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3FBF229-2DA2-9439-9BF6-E23AD322A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FBC4361-522C-B19B-B4A0-58A7ED2CB07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10D149A-C4E8-E7DD-3860-CFDABB2E3F5E}"/>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8" name="Θέση υποσέλιδου 7">
            <a:extLst>
              <a:ext uri="{FF2B5EF4-FFF2-40B4-BE49-F238E27FC236}">
                <a16:creationId xmlns:a16="http://schemas.microsoft.com/office/drawing/2014/main" id="{1B0A42AC-74B1-417B-75F4-B8A58CF675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CB5CD1B-EDBC-DEE5-0290-BFB71403796E}"/>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14686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C3D5A-ACBF-7759-152F-DD4D64C3DA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491807F-CE78-241B-C1AA-BDBE44E8AE51}"/>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4" name="Θέση υποσέλιδου 3">
            <a:extLst>
              <a:ext uri="{FF2B5EF4-FFF2-40B4-BE49-F238E27FC236}">
                <a16:creationId xmlns:a16="http://schemas.microsoft.com/office/drawing/2014/main" id="{1C12930F-FC2F-6280-15CB-435FC0EBDAB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C14AA2C-A853-F2B7-A4D9-45AA37D1C422}"/>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344700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7F7EA2-7BAC-6F84-E35D-3D9415D9D8FB}"/>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3" name="Θέση υποσέλιδου 2">
            <a:extLst>
              <a:ext uri="{FF2B5EF4-FFF2-40B4-BE49-F238E27FC236}">
                <a16:creationId xmlns:a16="http://schemas.microsoft.com/office/drawing/2014/main" id="{704CC08C-C980-B00A-0415-64FB5BF9D55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47BD29D-336F-8827-849D-042E74283F3A}"/>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374190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03A70-654B-8D3C-721D-EFD8F08CE6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C01125-88E9-14EE-F659-132CEA02F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D14047D-A51D-4D80-531B-658F2F6A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EBA9E6D-E6CC-2A34-995D-7EAA5FA312C3}"/>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6" name="Θέση υποσέλιδου 5">
            <a:extLst>
              <a:ext uri="{FF2B5EF4-FFF2-40B4-BE49-F238E27FC236}">
                <a16:creationId xmlns:a16="http://schemas.microsoft.com/office/drawing/2014/main" id="{FAB1975A-2E36-27C4-87DB-C32F3F25B3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679E67-CD05-5A30-1ED1-8F92935FBBD8}"/>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23010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09C10-5AA3-A6EA-B969-61401D146C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8C443C-0709-69F1-D8DC-DD1DB4D0B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8B3C4E5-5234-9F9F-72AD-E707F7DE7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427460-4A26-524A-1DDE-734B0C36B71E}"/>
              </a:ext>
            </a:extLst>
          </p:cNvPr>
          <p:cNvSpPr>
            <a:spLocks noGrp="1"/>
          </p:cNvSpPr>
          <p:nvPr>
            <p:ph type="dt" sz="half" idx="10"/>
          </p:nvPr>
        </p:nvSpPr>
        <p:spPr/>
        <p:txBody>
          <a:bodyPr/>
          <a:lstStyle/>
          <a:p>
            <a:fld id="{3D5B2F6B-EE64-415F-8119-268144447923}" type="datetimeFigureOut">
              <a:rPr lang="el-GR" smtClean="0"/>
              <a:t>29/9/2023</a:t>
            </a:fld>
            <a:endParaRPr lang="el-GR"/>
          </a:p>
        </p:txBody>
      </p:sp>
      <p:sp>
        <p:nvSpPr>
          <p:cNvPr id="6" name="Θέση υποσέλιδου 5">
            <a:extLst>
              <a:ext uri="{FF2B5EF4-FFF2-40B4-BE49-F238E27FC236}">
                <a16:creationId xmlns:a16="http://schemas.microsoft.com/office/drawing/2014/main" id="{F3C10AD3-03D4-BF83-7BC6-2E84FCF668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62AD0D-939D-2030-3ABA-10B3005F7188}"/>
              </a:ext>
            </a:extLst>
          </p:cNvPr>
          <p:cNvSpPr>
            <a:spLocks noGrp="1"/>
          </p:cNvSpPr>
          <p:nvPr>
            <p:ph type="sldNum" sz="quarter" idx="12"/>
          </p:nvPr>
        </p:nvSpPr>
        <p:spPr/>
        <p:txBody>
          <a:bodyPr/>
          <a:lstStyle/>
          <a:p>
            <a:fld id="{59F7AFD1-AA76-4ED5-B57B-11B9AAE593B9}" type="slidenum">
              <a:rPr lang="el-GR" smtClean="0"/>
              <a:t>‹Nr.›</a:t>
            </a:fld>
            <a:endParaRPr lang="el-GR"/>
          </a:p>
        </p:txBody>
      </p:sp>
    </p:spTree>
    <p:extLst>
      <p:ext uri="{BB962C8B-B14F-4D97-AF65-F5344CB8AC3E}">
        <p14:creationId xmlns:p14="http://schemas.microsoft.com/office/powerpoint/2010/main" val="96413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8A656E-1A84-6537-6FDE-7C0A608E8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C854D1-8535-17FE-7EAB-9B8BC8389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FBE181-3688-C1D2-4576-71FF12B24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2F6B-EE64-415F-8119-268144447923}" type="datetimeFigureOut">
              <a:rPr lang="el-GR" smtClean="0"/>
              <a:t>29/9/2023</a:t>
            </a:fld>
            <a:endParaRPr lang="el-GR"/>
          </a:p>
        </p:txBody>
      </p:sp>
      <p:sp>
        <p:nvSpPr>
          <p:cNvPr id="5" name="Θέση υποσέλιδου 4">
            <a:extLst>
              <a:ext uri="{FF2B5EF4-FFF2-40B4-BE49-F238E27FC236}">
                <a16:creationId xmlns:a16="http://schemas.microsoft.com/office/drawing/2014/main" id="{CFB7890C-7EF7-3A31-56AF-317F9124D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3A53C2A-2642-5E8D-5299-B8ADA2507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AFD1-AA76-4ED5-B57B-11B9AAE593B9}" type="slidenum">
              <a:rPr lang="el-GR" smtClean="0"/>
              <a:t>‹Nr.›</a:t>
            </a:fld>
            <a:endParaRPr lang="el-GR"/>
          </a:p>
        </p:txBody>
      </p:sp>
    </p:spTree>
    <p:extLst>
      <p:ext uri="{BB962C8B-B14F-4D97-AF65-F5344CB8AC3E}">
        <p14:creationId xmlns:p14="http://schemas.microsoft.com/office/powerpoint/2010/main" val="399913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9.png"/><Relationship Id="rId7" Type="http://schemas.openxmlformats.org/officeDocument/2006/relationships/diagramData" Target="../diagrams/data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lickr.com/photos/senderweb/5102673132/" TargetMode="External"/><Relationship Id="rId11" Type="http://schemas.microsoft.com/office/2007/relationships/diagramDrawing" Target="../diagrams/drawing6.xml"/><Relationship Id="rId5" Type="http://schemas.openxmlformats.org/officeDocument/2006/relationships/image" Target="../media/image31.jpeg"/><Relationship Id="rId10" Type="http://schemas.openxmlformats.org/officeDocument/2006/relationships/diagramColors" Target="../diagrams/colors6.xml"/><Relationship Id="rId4" Type="http://schemas.openxmlformats.org/officeDocument/2006/relationships/image" Target="../media/image30.svg"/><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3.jpg"/><Relationship Id="rId7" Type="http://schemas.openxmlformats.org/officeDocument/2006/relationships/diagramQuickStyle" Target="../diagrams/quickStyl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thegreenestpost.com/fotografo-flagra-cavalo-marinho-carregando-cotonete-em-alto-mar-e-reascende-debate-sobre-lixo-plastico-nos-oceanos/" TargetMode="External"/><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3" Type="http://schemas.openxmlformats.org/officeDocument/2006/relationships/hyperlink" Target="https://ohiostate.pressbooks.pub/sciencebitesvolume2/chapter/3-1-ocean-plastic-disappearance-presents-untold-damage-to-sea-life/" TargetMode="External"/><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bbc.co.uk/programmes/p06mfk4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26/sciadv.aaz5803" TargetMode="External"/><Relationship Id="rId2" Type="http://schemas.openxmlformats.org/officeDocument/2006/relationships/hyperlink" Target="https://doi.org/10.1038/s41893-021-00720-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adstowsealifesafaris.co.uk/blog/plastic-pollution-on-marine-life/" TargetMode="External"/><Relationship Id="rId3" Type="http://schemas.openxmlformats.org/officeDocument/2006/relationships/hyperlink" Target="https://data.europa.eu/doi/10.2779/800074" TargetMode="External"/><Relationship Id="rId7" Type="http://schemas.openxmlformats.org/officeDocument/2006/relationships/hyperlink" Target="https://www.worldwildlife.org/initiatives/plastics" TargetMode="External"/><Relationship Id="rId2" Type="http://schemas.openxmlformats.org/officeDocument/2006/relationships/hyperlink" Target="https://www.bbc.co.uk/programmes/p06mfk49" TargetMode="External"/><Relationship Id="rId1" Type="http://schemas.openxmlformats.org/officeDocument/2006/relationships/slideLayout" Target="../slideLayouts/slideLayout2.xml"/><Relationship Id="rId6" Type="http://schemas.openxmlformats.org/officeDocument/2006/relationships/hyperlink" Target="https://www.cornwalllive.com/news/cornwall-news/mars-bar-wrapper-found-beach-2852941" TargetMode="External"/><Relationship Id="rId5" Type="http://schemas.openxmlformats.org/officeDocument/2006/relationships/hyperlink" Target="https://eu.usatoday.com/story/tech/science/2018/03/22/great-pacific-garbage-patch-grows/446405002/" TargetMode="External"/><Relationship Id="rId4" Type="http://schemas.openxmlformats.org/officeDocument/2006/relationships/hyperlink" Target="https://www.europarl.europa.eu/news/en/headlines/society/20181212STO21610/plastic-waste-and-recycling-in-the-eu-facts-and-figures?&amp;amp;at_campaign=20234-Economy&amp;amp;at_medium=Google_Ads&amp;amp;at_platform=Search&amp;amp;at_creation=RSA&amp;amp;at_goal=TR_G&amp;amp;at_audience=plastic+waste+problems&amp;amp;at_topic=Plastic_Waste&amp;amp;at_location=GR&amp;amp;gclid=EAIaIQobChMItP3BvrvH_gIVqUeRBR1x8wQ6EAMYASAAEgLASvD_BwE" TargetMode="External"/><Relationship Id="rId9" Type="http://schemas.openxmlformats.org/officeDocument/2006/relationships/hyperlink" Target="https://oceanliteracy.unesco.org/plastic-pollution-ocea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jpeg"/><Relationship Id="rId10" Type="http://schemas.openxmlformats.org/officeDocument/2006/relationships/hyperlink" Target="http://creativecommons.org/licenses/by/4.0/" TargetMode="External"/><Relationship Id="rId4" Type="http://schemas.openxmlformats.org/officeDocument/2006/relationships/image" Target="../media/image37.jpg"/><Relationship Id="rId9"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7"/>
            <a:ext cx="12192000" cy="6850743"/>
          </a:xfrm>
          <a:prstGeom prst="rect">
            <a:avLst/>
          </a:prstGeom>
        </p:spPr>
      </p:pic>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096000" y="5057578"/>
            <a:ext cx="6096001" cy="944870"/>
          </a:xfrm>
        </p:spPr>
        <p:txBody>
          <a:bodyPr>
            <a:normAutofit/>
          </a:bodyPr>
          <a:lstStyle/>
          <a:p>
            <a:r>
              <a:rPr lang="de-AT" sz="2800" b="1" dirty="0">
                <a:solidFill>
                  <a:schemeClr val="bg1"/>
                </a:solidFill>
              </a:rPr>
              <a:t>Modul 3: Auswirkungen der Verwendung von Kunststoffen auf das Meeresleben</a:t>
            </a:r>
          </a:p>
        </p:txBody>
      </p:sp>
      <p:sp>
        <p:nvSpPr>
          <p:cNvPr id="21" name="TextBox 20">
            <a:extLst>
              <a:ext uri="{FF2B5EF4-FFF2-40B4-BE49-F238E27FC236}">
                <a16:creationId xmlns:a16="http://schemas.microsoft.com/office/drawing/2014/main" id="{345BA794-3805-A93C-EA21-4CB2F3328ED8}"/>
              </a:ext>
            </a:extLst>
          </p:cNvPr>
          <p:cNvSpPr txBox="1"/>
          <p:nvPr/>
        </p:nvSpPr>
        <p:spPr>
          <a:xfrm>
            <a:off x="6868258" y="3364366"/>
            <a:ext cx="4891538" cy="507831"/>
          </a:xfrm>
          <a:prstGeom prst="rect">
            <a:avLst/>
          </a:prstGeom>
          <a:noFill/>
        </p:spPr>
        <p:txBody>
          <a:bodyPr wrap="square" rtlCol="0">
            <a:spAutoFit/>
          </a:bodyPr>
          <a:lstStyle/>
          <a:p>
            <a:r>
              <a:rPr lang="en-US" sz="2700" b="1" dirty="0">
                <a:solidFill>
                  <a:srgbClr val="1D9B52"/>
                </a:solidFill>
              </a:rPr>
              <a:t>Raise your voice against plastic</a:t>
            </a:r>
            <a:endParaRPr lang="de-DE" sz="2700" dirty="0"/>
          </a:p>
        </p:txBody>
      </p:sp>
    </p:spTree>
    <p:extLst>
      <p:ext uri="{BB962C8B-B14F-4D97-AF65-F5344CB8AC3E}">
        <p14:creationId xmlns:p14="http://schemas.microsoft.com/office/powerpoint/2010/main" val="74610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Sea turtle and surfer">
            <a:extLst>
              <a:ext uri="{FF2B5EF4-FFF2-40B4-BE49-F238E27FC236}">
                <a16:creationId xmlns:a16="http://schemas.microsoft.com/office/drawing/2014/main" id="{3AFAC3F5-1B4A-FEEE-C96D-AF572C94C591}"/>
              </a:ext>
            </a:extLst>
          </p:cNvPr>
          <p:cNvPicPr>
            <a:picLocks noChangeAspect="1"/>
          </p:cNvPicPr>
          <p:nvPr/>
        </p:nvPicPr>
        <p:blipFill rotWithShape="1">
          <a:blip r:embed="rId2"/>
          <a:srcRect l="3350" r="2532" b="-1"/>
          <a:stretch/>
        </p:blipFill>
        <p:spPr>
          <a:xfrm>
            <a:off x="3961245"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12091" y="462598"/>
            <a:ext cx="6098309" cy="1378346"/>
          </a:xfrm>
        </p:spPr>
        <p:txBody>
          <a:bodyPr vert="horz" lIns="91440" tIns="45720" rIns="91440" bIns="45720" rtlCol="0" anchor="ctr">
            <a:normAutofit/>
          </a:bodyPr>
          <a:lstStyle/>
          <a:p>
            <a:pPr>
              <a:spcAft>
                <a:spcPts val="800"/>
              </a:spcAft>
            </a:pPr>
            <a:r>
              <a:rPr lang="de-DE" sz="2800" b="1" dirty="0">
                <a:latin typeface="Open Sans" panose="020B0606030504020204" pitchFamily="34" charset="0"/>
                <a:ea typeface="Calibri" panose="020F0502020204030204" pitchFamily="34" charset="0"/>
                <a:cs typeface="Times New Roman" panose="02020603050405020304" pitchFamily="18" charset="0"/>
              </a:rPr>
              <a:t>Was können wir gegen die Plastikverschmutzung tun?</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698518" y="1715661"/>
            <a:ext cx="5397482" cy="496136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de-DE" sz="1800" b="1" i="1" dirty="0">
                <a:latin typeface="Open Sans" panose="020B0606030504020204" pitchFamily="34" charset="0"/>
                <a:ea typeface="Open Sans" panose="020B0606030504020204" pitchFamily="34" charset="0"/>
                <a:cs typeface="Open Sans" panose="020B0606030504020204" pitchFamily="34" charset="0"/>
              </a:rPr>
              <a:t>Die Bedeutung von Strandsäuberungsaktionen für den Schutz der Ozeane vor Plastikverschmutzung </a:t>
            </a:r>
          </a:p>
          <a:p>
            <a:pPr marL="0" indent="0">
              <a:spcAft>
                <a:spcPts val="800"/>
              </a:spcAft>
              <a:buNone/>
            </a:pPr>
            <a:r>
              <a:rPr lang="de-DE" sz="1600" dirty="0">
                <a:latin typeface="Open Sans" panose="020B0606030504020204" pitchFamily="34" charset="0"/>
                <a:ea typeface="Open Sans" panose="020B0606030504020204" pitchFamily="34" charset="0"/>
                <a:cs typeface="Open Sans" panose="020B0606030504020204" pitchFamily="34" charset="0"/>
              </a:rPr>
              <a:t>In vielen EU-Ländern finden regelmäßig Veranstaltungen statt, bei denen Freiwillige Plastik und Abfälle von den Stränden sammeln. Diese Strandsäuberungsinitiativen sind ein wirksames Mittel gegen das eskalierende Problem der Plastikverschmutzung in unseren Ozeanen. </a:t>
            </a:r>
          </a:p>
          <a:p>
            <a:pPr marL="0" indent="0">
              <a:spcAft>
                <a:spcPts val="800"/>
              </a:spcAft>
              <a:buNone/>
            </a:pPr>
            <a:r>
              <a:rPr lang="de-DE" sz="1600" dirty="0">
                <a:latin typeface="Open Sans" panose="020B0606030504020204" pitchFamily="34" charset="0"/>
                <a:ea typeface="Open Sans" panose="020B0606030504020204" pitchFamily="34" charset="0"/>
                <a:cs typeface="Open Sans" panose="020B0606030504020204" pitchFamily="34" charset="0"/>
              </a:rPr>
              <a:t>Durch die Zusammenarbeit beim Einsammeln und Entsorgen von Abfällen wird nicht nur sichtbaren Müll beseitigt, sondern es wird auch das Bewusstsein für die Plastikverschmutzung geschärft. </a:t>
            </a:r>
          </a:p>
          <a:p>
            <a:pPr marL="0" indent="0">
              <a:spcAft>
                <a:spcPts val="800"/>
              </a:spcAft>
              <a:buNone/>
            </a:pPr>
            <a:r>
              <a:rPr lang="de-DE" sz="1600" dirty="0">
                <a:latin typeface="Open Sans" panose="020B0606030504020204" pitchFamily="34" charset="0"/>
                <a:ea typeface="Open Sans" panose="020B0606030504020204" pitchFamily="34" charset="0"/>
                <a:cs typeface="Open Sans" panose="020B0606030504020204" pitchFamily="34" charset="0"/>
              </a:rPr>
              <a:t>Strandsäuberungen wirken sich positiv auf die Küstengemeinden aus, schützen empfindliche Meeresökosysteme und fördern ein besseres Wissen und eine bessere Einstellung gegenüber der gefährdeten Meeresumwelt. Durch die Teilnahme an diesen Initiativen können wir alle dazu beitragen, Meereslebewesen vor den Gefahren der Plastikverschmutzung zu bewahren und zu schützen.</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0">
              <a:spcAft>
                <a:spcPts val="800"/>
              </a:spcAft>
            </a:pPr>
            <a:endParaRPr lang="en-US" sz="1400" dirty="0">
              <a:effectLst/>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52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6CB9B42B-8DFE-B67C-8F6F-4D90EF84E279}"/>
              </a:ext>
            </a:extLst>
          </p:cNvPr>
          <p:cNvPicPr>
            <a:picLocks noChangeAspect="1"/>
          </p:cNvPicPr>
          <p:nvPr/>
        </p:nvPicPr>
        <p:blipFill rotWithShape="1">
          <a:blip r:embed="rId2"/>
          <a:srcRect l="17205" r="1199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39393" y="357966"/>
            <a:ext cx="8982061" cy="1325563"/>
          </a:xfrm>
        </p:spPr>
        <p:txBody>
          <a:bodyPr>
            <a:normAutofit/>
          </a:bodyPr>
          <a:lstStyle/>
          <a:p>
            <a:pPr>
              <a:spcAft>
                <a:spcPts val="800"/>
              </a:spcAft>
            </a:pPr>
            <a:r>
              <a:rPr lang="de-DE" sz="2800" b="1" dirty="0">
                <a:latin typeface="Open Sans" panose="020B0606030504020204" pitchFamily="34" charset="0"/>
                <a:ea typeface="Calibri" panose="020F0502020204030204" pitchFamily="34" charset="0"/>
                <a:cs typeface="Times New Roman" panose="02020603050405020304" pitchFamily="18" charset="0"/>
              </a:rPr>
              <a:t>Was können wir gegen die Plastikverschmutzung tun?</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5714150" y="1541775"/>
            <a:ext cx="5506478" cy="1920340"/>
          </a:xfrm>
        </p:spPr>
        <p:txBody>
          <a:bodyPr/>
          <a:lstStyle/>
          <a:p>
            <a:pPr marL="0" indent="0">
              <a:lnSpc>
                <a:spcPct val="115000"/>
              </a:lnSpc>
              <a:spcAft>
                <a:spcPts val="800"/>
              </a:spcAft>
              <a:buNone/>
            </a:pPr>
            <a:r>
              <a:rPr lang="de-DE" sz="1800" b="1" i="1" dirty="0">
                <a:latin typeface="Open Sans" panose="020B0606030504020204" pitchFamily="34" charset="0"/>
                <a:ea typeface="Calibri" panose="020F0502020204030204" pitchFamily="34" charset="0"/>
                <a:cs typeface="Times New Roman" panose="02020603050405020304" pitchFamily="18" charset="0"/>
              </a:rPr>
              <a:t>EU-Lösungen zur Erhöhung der Kunststoffrecyclingraten</a:t>
            </a: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2" name="Θέση περιεχομένου 2">
            <a:extLst>
              <a:ext uri="{FF2B5EF4-FFF2-40B4-BE49-F238E27FC236}">
                <a16:creationId xmlns:a16="http://schemas.microsoft.com/office/drawing/2014/main" id="{FA1348AC-9138-E663-EFCE-A83108A1A82A}"/>
              </a:ext>
            </a:extLst>
          </p:cNvPr>
          <p:cNvGraphicFramePr/>
          <p:nvPr>
            <p:extLst>
              <p:ext uri="{D42A27DB-BD31-4B8C-83A1-F6EECF244321}">
                <p14:modId xmlns:p14="http://schemas.microsoft.com/office/powerpoint/2010/main" val="2370306372"/>
              </p:ext>
            </p:extLst>
          </p:nvPr>
        </p:nvGraphicFramePr>
        <p:xfrm>
          <a:off x="4916942" y="2041484"/>
          <a:ext cx="7100893" cy="4816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75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6789821" cy="546100"/>
          </a:xfrm>
        </p:spPr>
        <p:txBody>
          <a:bodyPr>
            <a:normAutofit fontScale="90000"/>
          </a:bodyPr>
          <a:lstStyle/>
          <a:p>
            <a:pPr>
              <a:spcAft>
                <a:spcPts val="600"/>
              </a:spcAft>
            </a:pP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Aktivität</a:t>
            </a:r>
            <a:r>
              <a:rPr lang="en-US" sz="2800" b="1" dirty="0">
                <a:latin typeface="Open Sans" panose="020B0606030504020204" pitchFamily="34" charset="0"/>
                <a:ea typeface="Calibri" panose="020F0502020204030204" pitchFamily="34" charset="0"/>
                <a:cs typeface="Times New Roman" panose="02020603050405020304" pitchFamily="18" charset="0"/>
              </a:rPr>
              <a:t>:</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 </a:t>
            </a: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Ufer</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-/Strand-</a:t>
            </a: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Reinigungsaktionen</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929802" y="1685550"/>
            <a:ext cx="5387502" cy="4025701"/>
          </a:xfrm>
        </p:spPr>
        <p:txBody>
          <a:bodyPr>
            <a:normAutofit fontScale="70000" lnSpcReduction="20000"/>
          </a:bodyPr>
          <a:lstStyle/>
          <a:p>
            <a:pPr marL="0" indent="0">
              <a:lnSpc>
                <a:spcPct val="150000"/>
              </a:lnSpc>
              <a:buNone/>
            </a:pPr>
            <a:r>
              <a:rPr lang="de-AT" sz="2600" i="1" dirty="0">
                <a:solidFill>
                  <a:srgbClr val="000000"/>
                </a:solidFill>
                <a:latin typeface="Open Sans" panose="020B0606030504020204" pitchFamily="34" charset="0"/>
                <a:ea typeface="Overpass"/>
              </a:rPr>
              <a:t>Die  Ufer/Strand </a:t>
            </a:r>
            <a:r>
              <a:rPr lang="de-AT" sz="2600" i="1" dirty="0" err="1">
                <a:solidFill>
                  <a:srgbClr val="000000"/>
                </a:solidFill>
                <a:latin typeface="Open Sans" panose="020B0606030504020204" pitchFamily="34" charset="0"/>
                <a:ea typeface="Overpass"/>
              </a:rPr>
              <a:t>Cleanup</a:t>
            </a:r>
            <a:r>
              <a:rPr lang="de-AT" sz="2600" i="1" dirty="0">
                <a:solidFill>
                  <a:srgbClr val="000000"/>
                </a:solidFill>
                <a:latin typeface="Open Sans" panose="020B0606030504020204" pitchFamily="34" charset="0"/>
                <a:ea typeface="Overpass"/>
              </a:rPr>
              <a:t> Challenge zielt darauf ab, junge Menschen über die Auswirkungen der Plastikverschmutzung auf das Meeresleben aufzuklären und zu sensibilisieren. </a:t>
            </a:r>
          </a:p>
          <a:p>
            <a:pPr marL="0" indent="0">
              <a:lnSpc>
                <a:spcPct val="150000"/>
              </a:lnSpc>
              <a:buNone/>
            </a:pPr>
            <a:endParaRPr lang="de-AT" sz="2600" i="1" dirty="0">
              <a:solidFill>
                <a:srgbClr val="000000"/>
              </a:solidFill>
              <a:latin typeface="Open Sans" panose="020B0606030504020204" pitchFamily="34" charset="0"/>
              <a:ea typeface="Overpass"/>
            </a:endParaRPr>
          </a:p>
          <a:p>
            <a:pPr marL="0" indent="0">
              <a:lnSpc>
                <a:spcPct val="150000"/>
              </a:lnSpc>
              <a:buNone/>
            </a:pPr>
            <a:r>
              <a:rPr lang="de-AT" sz="2600" i="1" dirty="0">
                <a:solidFill>
                  <a:srgbClr val="000000"/>
                </a:solidFill>
                <a:latin typeface="Open Sans" panose="020B0606030504020204" pitchFamily="34" charset="0"/>
                <a:ea typeface="Overpass"/>
              </a:rPr>
              <a:t>Durch die aktive Teilnahme an der Säuberungsaktion können die Teilnehmer sehen, wie viel Plastikmüll sich an den Stränden ansammelt und welche negativen Auswirkungen dies auf die Umwelt hat</a:t>
            </a:r>
            <a:r>
              <a:rPr lang="de-AT" sz="1800" dirty="0"/>
              <a:t>.</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Γραφικό 5" descr="Γράφημα και Σημείωση χαρτιού με μολύβια">
            <a:extLst>
              <a:ext uri="{FF2B5EF4-FFF2-40B4-BE49-F238E27FC236}">
                <a16:creationId xmlns:a16="http://schemas.microsoft.com/office/drawing/2014/main" id="{BD990768-2609-EA6A-C44C-4A0CC0861F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7750" y="551685"/>
            <a:ext cx="6858000" cy="6858000"/>
          </a:xfrm>
          <a:prstGeom prst="rect">
            <a:avLst/>
          </a:prstGeom>
        </p:spPr>
      </p:pic>
      <p:pic>
        <p:nvPicPr>
          <p:cNvPr id="7" name="Picture 10" descr="Κέντρο περίγραμμα">
            <a:extLst>
              <a:ext uri="{FF2B5EF4-FFF2-40B4-BE49-F238E27FC236}">
                <a16:creationId xmlns:a16="http://schemas.microsoft.com/office/drawing/2014/main" id="{C087E760-F4E8-9E4E-AB4E-6F8526BA12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360412" y="1655325"/>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63109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6" name="Θέση περιεχομένου 4">
            <a:extLst>
              <a:ext uri="{FF2B5EF4-FFF2-40B4-BE49-F238E27FC236}">
                <a16:creationId xmlns:a16="http://schemas.microsoft.com/office/drawing/2014/main" id="{7F79443E-93C6-3F75-D0B3-C3DBBF48DF54}"/>
              </a:ext>
            </a:extLst>
          </p:cNvPr>
          <p:cNvGraphicFramePr>
            <a:graphicFrameLocks noGrp="1"/>
          </p:cNvGraphicFramePr>
          <p:nvPr>
            <p:ph idx="1"/>
            <p:extLst>
              <p:ext uri="{D42A27DB-BD31-4B8C-83A1-F6EECF244321}">
                <p14:modId xmlns:p14="http://schemas.microsoft.com/office/powerpoint/2010/main" val="967502267"/>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Τίτλος 1">
            <a:extLst>
              <a:ext uri="{FF2B5EF4-FFF2-40B4-BE49-F238E27FC236}">
                <a16:creationId xmlns:a16="http://schemas.microsoft.com/office/drawing/2014/main" id="{4F5252CD-F619-778F-3690-676FB2EB2D06}"/>
              </a:ext>
            </a:extLst>
          </p:cNvPr>
          <p:cNvSpPr txBox="1">
            <a:spLocks/>
          </p:cNvSpPr>
          <p:nvPr/>
        </p:nvSpPr>
        <p:spPr>
          <a:xfrm>
            <a:off x="860357" y="314574"/>
            <a:ext cx="7649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err="1">
                <a:latin typeface="Open Sans" panose="020B0606030504020204" pitchFamily="34" charset="0"/>
                <a:ea typeface="Calibri" panose="020F0502020204030204" pitchFamily="34" charset="0"/>
                <a:cs typeface="Times New Roman" panose="02020603050405020304" pitchFamily="18" charset="0"/>
              </a:rPr>
              <a:t>Aktivität</a:t>
            </a:r>
            <a:r>
              <a:rPr lang="en-US" sz="2800" b="1" dirty="0">
                <a:latin typeface="Open Sans" panose="020B0606030504020204" pitchFamily="34" charset="0"/>
                <a:ea typeface="Calibri" panose="020F0502020204030204" pitchFamily="34" charset="0"/>
                <a:cs typeface="Times New Roman" panose="02020603050405020304" pitchFamily="18" charset="0"/>
              </a:rPr>
              <a:t>: </a:t>
            </a:r>
            <a:r>
              <a:rPr lang="en-US" sz="2800" b="1" dirty="0" err="1">
                <a:latin typeface="Open Sans" panose="020B0606030504020204" pitchFamily="34" charset="0"/>
                <a:ea typeface="Calibri" panose="020F0502020204030204" pitchFamily="34" charset="0"/>
                <a:cs typeface="Times New Roman" panose="02020603050405020304" pitchFamily="18" charset="0"/>
              </a:rPr>
              <a:t>Ufer</a:t>
            </a:r>
            <a:r>
              <a:rPr lang="en-US" sz="2800" b="1" dirty="0">
                <a:latin typeface="Open Sans" panose="020B0606030504020204" pitchFamily="34" charset="0"/>
                <a:ea typeface="Calibri" panose="020F0502020204030204" pitchFamily="34" charset="0"/>
                <a:cs typeface="Times New Roman" panose="02020603050405020304" pitchFamily="18" charset="0"/>
              </a:rPr>
              <a:t>-/Strand-</a:t>
            </a:r>
            <a:r>
              <a:rPr lang="en-US" sz="2800" b="1" dirty="0" err="1">
                <a:latin typeface="Open Sans" panose="020B0606030504020204" pitchFamily="34" charset="0"/>
                <a:ea typeface="Calibri" panose="020F0502020204030204" pitchFamily="34" charset="0"/>
                <a:cs typeface="Times New Roman" panose="02020603050405020304" pitchFamily="18" charset="0"/>
              </a:rPr>
              <a:t>Reinigungsaktionen</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Γραφικό 2" descr="Παραλία με σαλονιού καρέκλας, ομπρέλα και έλεος">
            <a:extLst>
              <a:ext uri="{FF2B5EF4-FFF2-40B4-BE49-F238E27FC236}">
                <a16:creationId xmlns:a16="http://schemas.microsoft.com/office/drawing/2014/main" id="{BDAEDE5D-860A-0F3C-AAA8-1E22DA8A6E5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2194" y="1591538"/>
            <a:ext cx="5697196" cy="5697196"/>
          </a:xfrm>
          <a:prstGeom prst="rect">
            <a:avLst/>
          </a:prstGeom>
        </p:spPr>
      </p:pic>
    </p:spTree>
    <p:extLst>
      <p:ext uri="{BB962C8B-B14F-4D97-AF65-F5344CB8AC3E}">
        <p14:creationId xmlns:p14="http://schemas.microsoft.com/office/powerpoint/2010/main" val="35895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Step-by-step </a:t>
            </a:r>
            <a:r>
              <a:rPr lang="en-US" sz="28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Anleitung</a:t>
            </a:r>
            <a:r>
              <a:rPr lang="en-US"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8" name="Graphic 47" descr="Τροπικό τοπίο περίγραμμα">
            <a:extLst>
              <a:ext uri="{FF2B5EF4-FFF2-40B4-BE49-F238E27FC236}">
                <a16:creationId xmlns:a16="http://schemas.microsoft.com/office/drawing/2014/main" id="{E25B8D24-0EBE-695A-F90C-714CEFE6D0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56114" y="4139788"/>
            <a:ext cx="1883707" cy="1883707"/>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Εικόνα 19">
            <a:extLst>
              <a:ext uri="{FF2B5EF4-FFF2-40B4-BE49-F238E27FC236}">
                <a16:creationId xmlns:a16="http://schemas.microsoft.com/office/drawing/2014/main" id="{B9679CEA-51E7-EE5F-8E29-8A8DB7FA390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9577229" y="1828723"/>
            <a:ext cx="2441479" cy="1831109"/>
          </a:xfrm>
          <a:prstGeom prst="rect">
            <a:avLst/>
          </a:prstGeom>
        </p:spPr>
      </p:pic>
      <p:graphicFrame>
        <p:nvGraphicFramePr>
          <p:cNvPr id="10" name="TextBox 3">
            <a:extLst>
              <a:ext uri="{FF2B5EF4-FFF2-40B4-BE49-F238E27FC236}">
                <a16:creationId xmlns:a16="http://schemas.microsoft.com/office/drawing/2014/main" id="{65BBBD78-BDE7-D772-5AF9-1CCA1A1925B9}"/>
              </a:ext>
            </a:extLst>
          </p:cNvPr>
          <p:cNvGraphicFramePr/>
          <p:nvPr>
            <p:extLst>
              <p:ext uri="{D42A27DB-BD31-4B8C-83A1-F6EECF244321}">
                <p14:modId xmlns:p14="http://schemas.microsoft.com/office/powerpoint/2010/main" val="446749827"/>
              </p:ext>
            </p:extLst>
          </p:nvPr>
        </p:nvGraphicFramePr>
        <p:xfrm>
          <a:off x="85458" y="1172092"/>
          <a:ext cx="9238004" cy="55327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64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9051770" cy="546100"/>
          </a:xfrm>
        </p:spPr>
        <p:txBody>
          <a:bodyPr>
            <a:noAutofit/>
          </a:bodyPr>
          <a:lstStyle/>
          <a:p>
            <a:pPr>
              <a:spcAft>
                <a:spcPts val="600"/>
              </a:spcAft>
            </a:pP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Aktivität</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 </a:t>
            </a:r>
            <a:r>
              <a:rPr lang="de-AT" sz="2800" b="1" dirty="0">
                <a:latin typeface="Open Sans" panose="020B0606030504020204" pitchFamily="34" charset="0"/>
                <a:ea typeface="Calibri" panose="020F0502020204030204" pitchFamily="34" charset="0"/>
                <a:cs typeface="Times New Roman" panose="02020603050405020304" pitchFamily="18" charset="0"/>
              </a:rPr>
              <a:t>Sag nein zu Plastik</a:t>
            </a:r>
            <a:endParaRPr lang="el-GR" sz="2800" b="1" dirty="0">
              <a:latin typeface="Open Sans" panose="020B060603050402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1047075" y="2623241"/>
            <a:ext cx="5387502" cy="1611518"/>
          </a:xfrm>
        </p:spPr>
        <p:txBody>
          <a:bodyPr>
            <a:normAutofit fontScale="92500"/>
          </a:bodyPr>
          <a:lstStyle/>
          <a:p>
            <a:pPr marL="0" indent="0">
              <a:lnSpc>
                <a:spcPct val="150000"/>
              </a:lnSpc>
              <a:buNone/>
            </a:pPr>
            <a:r>
              <a:rPr lang="de-DE" sz="1800" i="1" dirty="0">
                <a:latin typeface="Open Sans" panose="020B0606030504020204" pitchFamily="34" charset="0"/>
                <a:ea typeface="Calibri" panose="020F0502020204030204" pitchFamily="34" charset="0"/>
              </a:rPr>
              <a:t>Die Aktivität zielt darauf ab, junge Menschen über die Verschmutzung der Meere durch Plastik aufzuklären und sie zu ermutigen, gegen den Plastikverbrauch vorzugehen, um die Ozeane zu schützen. </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Γραφικό 3" descr="Γράφημα και Σημείωση χαρτιού με μολύβια">
            <a:extLst>
              <a:ext uri="{FF2B5EF4-FFF2-40B4-BE49-F238E27FC236}">
                <a16:creationId xmlns:a16="http://schemas.microsoft.com/office/drawing/2014/main" id="{788FCC16-3114-E140-0EDC-ECA86BFF95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3377" y="701587"/>
            <a:ext cx="6858000" cy="6858000"/>
          </a:xfrm>
          <a:prstGeom prst="rect">
            <a:avLst/>
          </a:prstGeom>
        </p:spPr>
      </p:pic>
      <p:pic>
        <p:nvPicPr>
          <p:cNvPr id="6" name="Picture 10" descr="Κέντρο περίγραμμα">
            <a:extLst>
              <a:ext uri="{FF2B5EF4-FFF2-40B4-BE49-F238E27FC236}">
                <a16:creationId xmlns:a16="http://schemas.microsoft.com/office/drawing/2014/main" id="{4F6EAA4E-70D4-B846-60A6-9EF30D96D1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401315" y="2623241"/>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32624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Τίτλος 1">
            <a:extLst>
              <a:ext uri="{FF2B5EF4-FFF2-40B4-BE49-F238E27FC236}">
                <a16:creationId xmlns:a16="http://schemas.microsoft.com/office/drawing/2014/main" id="{F4A30162-F22F-503D-B8EA-C74A1A04B075}"/>
              </a:ext>
            </a:extLst>
          </p:cNvPr>
          <p:cNvSpPr>
            <a:spLocks noGrp="1"/>
          </p:cNvSpPr>
          <p:nvPr>
            <p:ph type="title"/>
          </p:nvPr>
        </p:nvSpPr>
        <p:spPr>
          <a:xfrm>
            <a:off x="1069362" y="729702"/>
            <a:ext cx="9051770" cy="546100"/>
          </a:xfrm>
        </p:spPr>
        <p:txBody>
          <a:bodyPr>
            <a:normAutofit/>
          </a:bodyPr>
          <a:lstStyle/>
          <a:p>
            <a:pPr>
              <a:spcAft>
                <a:spcPts val="600"/>
              </a:spcAft>
            </a:pP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Aktivität</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 </a:t>
            </a:r>
            <a:r>
              <a:rPr lang="de-AT" sz="2800" b="1" dirty="0">
                <a:latin typeface="Open Sans" panose="020B0606030504020204" pitchFamily="34" charset="0"/>
                <a:ea typeface="Calibri" panose="020F0502020204030204" pitchFamily="34" charset="0"/>
                <a:cs typeface="Times New Roman" panose="02020603050405020304" pitchFamily="18" charset="0"/>
              </a:rPr>
              <a:t>Sag nein zu Plastik</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Θέση περιεχομένου 4">
            <a:extLst>
              <a:ext uri="{FF2B5EF4-FFF2-40B4-BE49-F238E27FC236}">
                <a16:creationId xmlns:a16="http://schemas.microsoft.com/office/drawing/2014/main" id="{50A8CC21-3C0F-F75C-A81A-07B2960E0583}"/>
              </a:ext>
            </a:extLst>
          </p:cNvPr>
          <p:cNvGraphicFramePr>
            <a:graphicFrameLocks/>
          </p:cNvGraphicFramePr>
          <p:nvPr>
            <p:extLst>
              <p:ext uri="{D42A27DB-BD31-4B8C-83A1-F6EECF244321}">
                <p14:modId xmlns:p14="http://schemas.microsoft.com/office/powerpoint/2010/main" val="2325364373"/>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1" descr="Εικόνα που περιέχει τραπέζι&#10;&#10;Περιγραφή που δημιουργήθηκε αυτόματα">
            <a:extLst>
              <a:ext uri="{FF2B5EF4-FFF2-40B4-BE49-F238E27FC236}">
                <a16:creationId xmlns:a16="http://schemas.microsoft.com/office/drawing/2014/main" id="{A0F31492-BF88-C0DC-0B0A-78B546A3EB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946" y="1948874"/>
            <a:ext cx="5499395" cy="3888508"/>
          </a:xfrm>
          <a:prstGeom prst="rect">
            <a:avLst/>
          </a:prstGeom>
          <a:noFill/>
          <a:ln>
            <a:noFill/>
          </a:ln>
        </p:spPr>
      </p:pic>
    </p:spTree>
    <p:extLst>
      <p:ext uri="{BB962C8B-B14F-4D97-AF65-F5344CB8AC3E}">
        <p14:creationId xmlns:p14="http://schemas.microsoft.com/office/powerpoint/2010/main" val="53396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Step-by-step </a:t>
            </a:r>
            <a:r>
              <a:rPr lang="en-US" sz="28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Anleitung</a:t>
            </a:r>
            <a:r>
              <a:rPr lang="en-US"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13">
            <a:extLst>
              <a:ext uri="{FF2B5EF4-FFF2-40B4-BE49-F238E27FC236}">
                <a16:creationId xmlns:a16="http://schemas.microsoft.com/office/drawing/2014/main" id="{ADA03F89-5487-9AF7-9C90-44E514CD88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438" r="17438"/>
          <a:stretch/>
        </p:blipFill>
        <p:spPr>
          <a:xfrm>
            <a:off x="10064987" y="4925573"/>
            <a:ext cx="1694873" cy="169487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17" name="Θέση περιεχομένου 14">
            <a:extLst>
              <a:ext uri="{FF2B5EF4-FFF2-40B4-BE49-F238E27FC236}">
                <a16:creationId xmlns:a16="http://schemas.microsoft.com/office/drawing/2014/main" id="{0EBA1720-A369-EFC4-E100-9E7743480430}"/>
              </a:ext>
            </a:extLst>
          </p:cNvPr>
          <p:cNvGraphicFramePr>
            <a:graphicFrameLocks noGrp="1"/>
          </p:cNvGraphicFramePr>
          <p:nvPr>
            <p:ph idx="1"/>
            <p:extLst>
              <p:ext uri="{D42A27DB-BD31-4B8C-83A1-F6EECF244321}">
                <p14:modId xmlns:p14="http://schemas.microsoft.com/office/powerpoint/2010/main" val="1705007493"/>
              </p:ext>
            </p:extLst>
          </p:nvPr>
        </p:nvGraphicFramePr>
        <p:xfrm>
          <a:off x="526415" y="1281401"/>
          <a:ext cx="10724635" cy="5576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962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a:extLst>
              <a:ext uri="{FF2B5EF4-FFF2-40B4-BE49-F238E27FC236}">
                <a16:creationId xmlns:a16="http://schemas.microsoft.com/office/drawing/2014/main" id="{3AFAC3F5-1B4A-FEEE-C96D-AF572C94C5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 r="1859"/>
          <a:stretch/>
        </p:blipFill>
        <p:spPr>
          <a:xfrm>
            <a:off x="3022921" y="0"/>
            <a:ext cx="9669642" cy="6857990"/>
          </a:xfrm>
          <a:prstGeom prst="rect">
            <a:avLst/>
          </a:prstGeom>
        </p:spPr>
      </p:pic>
      <p:sp>
        <p:nvSpPr>
          <p:cNvPr id="32" name="Rectangle 3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86317" y="640133"/>
            <a:ext cx="8164788" cy="581607"/>
          </a:xfrm>
        </p:spPr>
        <p:txBody>
          <a:bodyPr vert="horz" lIns="91440" tIns="45720" rIns="91440" bIns="45720" rtlCol="0" anchor="b">
            <a:normAutofit/>
          </a:bodyPr>
          <a:lstStyle/>
          <a:p>
            <a:pPr>
              <a:spcAft>
                <a:spcPts val="800"/>
              </a:spcAft>
            </a:pPr>
            <a:r>
              <a:rPr lang="en-US" sz="2800" b="1" dirty="0" err="1">
                <a:latin typeface="Open Sans" panose="020B0606030504020204" pitchFamily="34" charset="0"/>
                <a:ea typeface="Open Sans" panose="020B0606030504020204" pitchFamily="34" charset="0"/>
                <a:cs typeface="Open Sans" panose="020B0606030504020204" pitchFamily="34" charset="0"/>
              </a:rPr>
              <a:t>Zusätzliche</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Lernressourcen</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1558857" y="5556945"/>
            <a:ext cx="6298885" cy="6771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000" u="sng" dirty="0">
                <a:effectLst/>
                <a:latin typeface="Open Sans" panose="020B0606030504020204" pitchFamily="34" charset="0"/>
                <a:ea typeface="Open Sans" panose="020B0606030504020204" pitchFamily="34" charset="0"/>
                <a:cs typeface="Open Sans" panose="020B0606030504020204" pitchFamily="34" charset="0"/>
                <a:hlinkClick r:id="rId4"/>
              </a:rPr>
              <a:t>https://www.bbc.co.uk/programmes/p06mfk49</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92429" y="674930"/>
            <a:ext cx="581025"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8C0FC98D-AD05-6C55-769C-B00FBAC8533D}"/>
              </a:ext>
            </a:extLst>
          </p:cNvPr>
          <p:cNvSpPr txBox="1"/>
          <p:nvPr/>
        </p:nvSpPr>
        <p:spPr>
          <a:xfrm>
            <a:off x="424815" y="2863295"/>
            <a:ext cx="6343650" cy="2041585"/>
          </a:xfrm>
          <a:prstGeom prst="rect">
            <a:avLst/>
          </a:prstGeom>
          <a:noFill/>
        </p:spPr>
        <p:txBody>
          <a:bodyPr wrap="square">
            <a:spAutoFit/>
          </a:bodyPr>
          <a:lstStyle/>
          <a:p>
            <a:pPr marL="342900" indent="-342900">
              <a:spcAft>
                <a:spcPts val="800"/>
              </a:spcAft>
              <a:buFont typeface="Wingdings" panose="05000000000000000000" pitchFamily="2" charset="2"/>
              <a:buChar char="q"/>
            </a:pPr>
            <a:r>
              <a:rPr lang="de-AT" sz="2400" dirty="0">
                <a:latin typeface="Open Sans" panose="020B0606030504020204" pitchFamily="34" charset="0"/>
                <a:ea typeface="Open Sans" panose="020B0606030504020204" pitchFamily="34" charset="0"/>
                <a:cs typeface="Open Sans" panose="020B0606030504020204" pitchFamily="34" charset="0"/>
              </a:rPr>
              <a:t>Dies ist eine Geschichte aus den Sturmtaucherkolonien vor der Küste Australiens und Neuseelands. </a:t>
            </a:r>
          </a:p>
          <a:p>
            <a:pPr marL="342900" indent="-342900">
              <a:spcAft>
                <a:spcPts val="800"/>
              </a:spcAft>
              <a:buFont typeface="Wingdings" panose="05000000000000000000" pitchFamily="2" charset="2"/>
              <a:buChar char="q"/>
            </a:pPr>
            <a:r>
              <a:rPr lang="de-DE" sz="2400" dirty="0">
                <a:latin typeface="Open Sans" panose="020B0606030504020204" pitchFamily="34" charset="0"/>
                <a:ea typeface="Open Sans" panose="020B0606030504020204" pitchFamily="34" charset="0"/>
                <a:cs typeface="Open Sans" panose="020B0606030504020204" pitchFamily="34" charset="0"/>
              </a:rPr>
              <a:t>Sturmtaucher fressen mehr Plastik als jedes andere Säugetier und hungern sich zu Tode. </a:t>
            </a:r>
            <a:endParaRPr lang="el-GR"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AA2C770-19EC-6440-9ED1-F6599D1C538E}"/>
              </a:ext>
            </a:extLst>
          </p:cNvPr>
          <p:cNvSpPr txBox="1"/>
          <p:nvPr/>
        </p:nvSpPr>
        <p:spPr>
          <a:xfrm>
            <a:off x="424815" y="1943372"/>
            <a:ext cx="6345252" cy="369332"/>
          </a:xfrm>
          <a:prstGeom prst="rect">
            <a:avLst/>
          </a:prstGeom>
          <a:noFill/>
        </p:spPr>
        <p:txBody>
          <a:bodyPr wrap="square">
            <a:spAutoFit/>
          </a:bodyPr>
          <a:lstStyle/>
          <a:p>
            <a:r>
              <a:rPr lang="de-DE" b="1" dirty="0">
                <a:latin typeface="Open Sans" panose="020B0606030504020204" pitchFamily="34" charset="0"/>
                <a:ea typeface="Open Sans" panose="020B0606030504020204" pitchFamily="34" charset="0"/>
                <a:cs typeface="Open Sans" panose="020B0606030504020204" pitchFamily="34" charset="0"/>
              </a:rPr>
              <a:t>"</a:t>
            </a:r>
            <a:r>
              <a:rPr lang="de-DE" b="1" dirty="0" err="1">
                <a:latin typeface="Open Sans" panose="020B0606030504020204" pitchFamily="34" charset="0"/>
                <a:ea typeface="Open Sans" panose="020B0606030504020204" pitchFamily="34" charset="0"/>
                <a:cs typeface="Open Sans" panose="020B0606030504020204" pitchFamily="34" charset="0"/>
              </a:rPr>
              <a:t>Drowning</a:t>
            </a:r>
            <a:r>
              <a:rPr lang="de-DE" b="1" dirty="0">
                <a:latin typeface="Open Sans" panose="020B0606030504020204" pitchFamily="34" charset="0"/>
                <a:ea typeface="Open Sans" panose="020B0606030504020204" pitchFamily="34" charset="0"/>
                <a:cs typeface="Open Sans" panose="020B0606030504020204" pitchFamily="34" charset="0"/>
              </a:rPr>
              <a:t> in </a:t>
            </a:r>
            <a:r>
              <a:rPr lang="de-DE" b="1" dirty="0" err="1">
                <a:latin typeface="Open Sans" panose="020B0606030504020204" pitchFamily="34" charset="0"/>
                <a:ea typeface="Open Sans" panose="020B0606030504020204" pitchFamily="34" charset="0"/>
                <a:cs typeface="Open Sans" panose="020B0606030504020204" pitchFamily="34" charset="0"/>
              </a:rPr>
              <a:t>Plastic</a:t>
            </a:r>
            <a:r>
              <a:rPr lang="de-DE" b="1" dirty="0">
                <a:latin typeface="Open Sans" panose="020B0606030504020204" pitchFamily="34" charset="0"/>
                <a:ea typeface="Open Sans" panose="020B0606030504020204" pitchFamily="34" charset="0"/>
                <a:cs typeface="Open Sans" panose="020B0606030504020204" pitchFamily="34" charset="0"/>
              </a:rPr>
              <a:t>", eine BBC-Dokumentation</a:t>
            </a:r>
            <a:endParaRPr lang="el-GR" dirty="0"/>
          </a:p>
        </p:txBody>
      </p:sp>
      <p:pic>
        <p:nvPicPr>
          <p:cNvPr id="7" name="Picture 2" descr="Green Video Play Icon PNG Transparent Background, Free Download #8034 -  FreeIconsPNG">
            <a:extLst>
              <a:ext uri="{FF2B5EF4-FFF2-40B4-BE49-F238E27FC236}">
                <a16:creationId xmlns:a16="http://schemas.microsoft.com/office/drawing/2014/main" id="{F6DCD887-87A7-8A31-C3A0-4EE13B2B4B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442" y="5372192"/>
            <a:ext cx="710284" cy="71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40000" lnSpcReduction="20000"/>
          </a:bodyPr>
          <a:lstStyle/>
          <a:p>
            <a:pPr>
              <a:lnSpc>
                <a:spcPct val="107000"/>
              </a:lnSpc>
              <a:spcAft>
                <a:spcPts val="800"/>
              </a:spcAft>
            </a:pPr>
            <a:r>
              <a:rPr lang="en-US" sz="4000" dirty="0" err="1">
                <a:effectLst/>
                <a:latin typeface="Open Sans" panose="020B0606030504020204" pitchFamily="34" charset="0"/>
                <a:ea typeface="Calibri" panose="020F0502020204030204" pitchFamily="34" charset="0"/>
                <a:cs typeface="Times New Roman" panose="02020603050405020304" pitchFamily="18" charset="0"/>
              </a:rPr>
              <a:t>Bhuyan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(2022). Effects of microplastics on fish and in human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Frontiers in Environmental Science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250.</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Chatterjee, S., &amp; Sharma, S. (2019). Microplastics in our oceans and marine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Field Actions Science Reports. The Journal of Field Actions, (Special Issue 19)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54-61.</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4000" dirty="0">
                <a:effectLst/>
                <a:latin typeface="Open Sans" panose="020B0606030504020204" pitchFamily="34" charset="0"/>
                <a:ea typeface="Calibri" panose="020F0502020204030204" pitchFamily="34" charset="0"/>
                <a:cs typeface="Times New Roman" panose="02020603050405020304" pitchFamily="18" charset="0"/>
              </a:rPr>
              <a:t>Lamb, J. B. et al. </a:t>
            </a:r>
            <a:r>
              <a:rPr lang="en-US" sz="4000" dirty="0">
                <a:effectLst/>
                <a:latin typeface="Open Sans" panose="020B0606030504020204" pitchFamily="34" charset="0"/>
                <a:ea typeface="Calibri" panose="020F0502020204030204" pitchFamily="34" charset="0"/>
                <a:cs typeface="Times New Roman" panose="02020603050405020304" pitchFamily="18" charset="0"/>
              </a:rPr>
              <a:t>(2018). Plastic waste associated with disease on coral reefs.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359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460-462. DOI:10.1126/science.aar3320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Lusher, A. L.,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Mchugh</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&amp; Thompson, R. C. (2013). Occurrence of microplastics in the gastrointestinal tract of pelagic and demersal fish from the English Channel.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Marine pollution bulletin, 67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(1-2), 94-99.</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Morales-</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Caselles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C. et al. (2021). An inshore–offshore sorting system revealed from the global classification of Ocean Litter. </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Nature </a:t>
            </a:r>
            <a:r>
              <a:rPr lang="de-DE" sz="4000" i="1" dirty="0" err="1">
                <a:effectLst/>
                <a:latin typeface="Open Sans" panose="020B0606030504020204" pitchFamily="34" charset="0"/>
                <a:ea typeface="Calibri" panose="020F0502020204030204" pitchFamily="34" charset="0"/>
                <a:cs typeface="Times New Roman" panose="02020603050405020304" pitchFamily="18" charset="0"/>
              </a:rPr>
              <a:t>Sustainability</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 4</a:t>
            </a:r>
            <a:r>
              <a:rPr lang="de-DE" sz="4000" dirty="0">
                <a:effectLst/>
                <a:latin typeface="Open Sans" panose="020B0606030504020204" pitchFamily="34" charset="0"/>
                <a:ea typeface="Calibri" panose="020F0502020204030204" pitchFamily="34" charset="0"/>
                <a:cs typeface="Times New Roman" panose="02020603050405020304" pitchFamily="18" charset="0"/>
              </a:rPr>
              <a:t>(6), 484–493. </a:t>
            </a:r>
            <a:r>
              <a:rPr lang="de-DE"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https://doi.org/10.1038/s41893-021-00720-8</a:t>
            </a:r>
            <a:r>
              <a:rPr lang="de-DE"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dirty="0">
                <a:effectLst/>
                <a:latin typeface="Open Sans" panose="020B0606030504020204" pitchFamily="34" charset="0"/>
                <a:ea typeface="Calibri" panose="020F0502020204030204" pitchFamily="34" charset="0"/>
                <a:cs typeface="Times New Roman" panose="02020603050405020304" pitchFamily="18" charset="0"/>
              </a:rPr>
              <a:t>Meijer, L. J., van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Emmerik</a:t>
            </a:r>
            <a:r>
              <a:rPr lang="de-DE" sz="4000" dirty="0">
                <a:effectLst/>
                <a:latin typeface="Open Sans" panose="020B0606030504020204" pitchFamily="34" charset="0"/>
                <a:ea typeface="Calibri" panose="020F0502020204030204" pitchFamily="34" charset="0"/>
                <a:cs typeface="Times New Roman" panose="02020603050405020304" pitchFamily="18" charset="0"/>
              </a:rPr>
              <a:t>, T., van der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Ent</a:t>
            </a:r>
            <a:r>
              <a:rPr lang="de-DE" sz="4000" dirty="0">
                <a:effectLst/>
                <a:latin typeface="Open Sans" panose="020B0606030504020204" pitchFamily="34" charset="0"/>
                <a:ea typeface="Calibri" panose="020F0502020204030204" pitchFamily="34" charset="0"/>
                <a:cs typeface="Times New Roman" panose="02020603050405020304" pitchFamily="18" charset="0"/>
              </a:rPr>
              <a:t>, R., Schmidt, C., &amp;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Lebreton</a:t>
            </a:r>
            <a:r>
              <a:rPr lang="de-DE" sz="4000" dirty="0">
                <a:effectLst/>
                <a:latin typeface="Open Sans" panose="020B0606030504020204" pitchFamily="34" charset="0"/>
                <a:ea typeface="Calibri" panose="020F0502020204030204" pitchFamily="34" charset="0"/>
                <a:cs typeface="Times New Roman" panose="02020603050405020304" pitchFamily="18" charset="0"/>
              </a:rPr>
              <a:t>, L. (2021). </a:t>
            </a:r>
            <a:r>
              <a:rPr lang="en-US" sz="4000" dirty="0">
                <a:effectLst/>
                <a:latin typeface="Open Sans" panose="020B0606030504020204" pitchFamily="34" charset="0"/>
                <a:ea typeface="Calibri" panose="020F0502020204030204" pitchFamily="34" charset="0"/>
                <a:cs typeface="Times New Roman" panose="02020603050405020304" pitchFamily="18" charset="0"/>
              </a:rPr>
              <a:t>More than 1000 rivers account for 80% of global riverine plastic emissions into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Advances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(18).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https://doi.org/10.1126/sciadv.aaz5803</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Shim, W. J., &amp;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Thomposon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R. C. (2015). Microplastics in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Archives of environmental contamination and toxicology</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69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265-268.</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6" y="731520"/>
            <a:ext cx="5410369" cy="418338"/>
          </a:xfrm>
        </p:spPr>
        <p:txBody>
          <a:bodyPr anchor="b">
            <a:noAutofit/>
          </a:bodyPr>
          <a:lstStyle/>
          <a:p>
            <a:r>
              <a:rPr lang="en-US" sz="3000" b="1" dirty="0" err="1">
                <a:latin typeface="Open Sans" panose="020B0606030504020204" pitchFamily="34" charset="0"/>
                <a:ea typeface="Open Sans" panose="020B0606030504020204" pitchFamily="34" charset="0"/>
                <a:cs typeface="Open Sans" panose="020B0606030504020204" pitchFamily="34" charset="0"/>
              </a:rPr>
              <a:t>Quellen</a:t>
            </a:r>
            <a:r>
              <a:rPr lang="en-US" sz="3000" b="1" dirty="0">
                <a:latin typeface="Open Sans" panose="020B0606030504020204" pitchFamily="34" charset="0"/>
                <a:ea typeface="Open Sans" panose="020B0606030504020204" pitchFamily="34" charset="0"/>
                <a:cs typeface="Open Sans" panose="020B0606030504020204" pitchFamily="34" charset="0"/>
              </a:rPr>
              <a:t> und </a:t>
            </a:r>
            <a:r>
              <a:rPr lang="en-US" sz="3000" b="1" dirty="0" err="1">
                <a:latin typeface="Open Sans" panose="020B0606030504020204" pitchFamily="34" charset="0"/>
                <a:ea typeface="Open Sans" panose="020B0606030504020204" pitchFamily="34" charset="0"/>
                <a:cs typeface="Open Sans" panose="020B0606030504020204" pitchFamily="34" charset="0"/>
              </a:rPr>
              <a:t>Verweise</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777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03078" y="514984"/>
            <a:ext cx="5251316" cy="924743"/>
          </a:xfrm>
        </p:spPr>
        <p:txBody>
          <a:bodyPr>
            <a:norm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Kurze Einführung in das Modul</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003078" y="1107830"/>
            <a:ext cx="5778722" cy="3877407"/>
          </a:xfrm>
        </p:spPr>
        <p:txBody>
          <a:bodyPr>
            <a:noAutofit/>
          </a:bodyPr>
          <a:lstStyle/>
          <a:p>
            <a:endParaRPr lang="en-US" sz="1400" b="1" dirty="0">
              <a:effectLst/>
              <a:latin typeface="Open Sans" panose="020B0606030504020204" pitchFamily="34" charset="0"/>
              <a:ea typeface="Calibri" panose="020F0502020204030204" pitchFamily="34" charset="0"/>
              <a:cs typeface="Times New Roman" panose="02020603050405020304" pitchFamily="18" charset="0"/>
            </a:endParaRPr>
          </a:p>
          <a:p>
            <a:pPr marL="0" indent="0">
              <a:lnSpc>
                <a:spcPct val="100000"/>
              </a:lnSpc>
              <a:buNone/>
            </a:pPr>
            <a:r>
              <a:rPr lang="de-DE" sz="1400" dirty="0">
                <a:latin typeface="Open Sans" panose="020B0606030504020204" pitchFamily="34" charset="0"/>
                <a:ea typeface="Open Sans" panose="020B0606030504020204" pitchFamily="34" charset="0"/>
                <a:cs typeface="Open Sans" panose="020B0606030504020204" pitchFamily="34" charset="0"/>
              </a:rPr>
              <a:t>Plastik ist eines der am häufigsten vorkommenden Materialien im Ozean und seine Auswirkungen auf das Meeresleben sind beträchtlich. Dieses Modul zielt darauf ab, die Auswirkungen des Plastikgebrauchs auf das Meeresleben zu erforschen und herauszufinden, wie wir diese Auswirkungen eindämmen können. </a:t>
            </a:r>
          </a:p>
          <a:p>
            <a:pPr marL="0" indent="0">
              <a:buNone/>
            </a:pPr>
            <a:r>
              <a:rPr lang="de-DE" sz="1400" b="1" dirty="0">
                <a:latin typeface="Open Sans" panose="020B0606030504020204" pitchFamily="34" charset="0"/>
                <a:ea typeface="Open Sans" panose="020B0606030504020204" pitchFamily="34" charset="0"/>
                <a:cs typeface="Open Sans" panose="020B0606030504020204" pitchFamily="34" charset="0"/>
              </a:rPr>
              <a:t>Lernziele</a:t>
            </a:r>
          </a:p>
          <a:p>
            <a:pPr>
              <a:buFont typeface="Wingdings" panose="05000000000000000000" pitchFamily="2" charset="2"/>
              <a:buChar char="ü"/>
            </a:pPr>
            <a:r>
              <a:rPr lang="de-DE" sz="1400" dirty="0">
                <a:latin typeface="Open Sans" panose="020B0606030504020204" pitchFamily="34" charset="0"/>
                <a:ea typeface="Open Sans" panose="020B0606030504020204" pitchFamily="34" charset="0"/>
                <a:cs typeface="Open Sans" panose="020B0606030504020204" pitchFamily="34" charset="0"/>
              </a:rPr>
              <a:t>Verständnis für das Ausmaß und die Auswirkungen der Plastikverschmutzung auf das Meeresleben zu bekommen,</a:t>
            </a:r>
          </a:p>
          <a:p>
            <a:pPr>
              <a:buFont typeface="Wingdings" panose="05000000000000000000" pitchFamily="2" charset="2"/>
              <a:buChar char="ü"/>
            </a:pPr>
            <a:r>
              <a:rPr lang="de-DE" sz="1400" dirty="0">
                <a:latin typeface="Open Sans" panose="020B0606030504020204" pitchFamily="34" charset="0"/>
                <a:ea typeface="Open Sans" panose="020B0606030504020204" pitchFamily="34" charset="0"/>
                <a:cs typeface="Open Sans" panose="020B0606030504020204" pitchFamily="34" charset="0"/>
              </a:rPr>
              <a:t>Erforschung der unterschiedlichen Auswirkungen der Plastikverschmutzung auf das Meeresleben,</a:t>
            </a:r>
          </a:p>
          <a:p>
            <a:pPr>
              <a:buFont typeface="Wingdings" panose="05000000000000000000" pitchFamily="2" charset="2"/>
              <a:buChar char="ü"/>
            </a:pPr>
            <a:r>
              <a:rPr lang="de-DE" sz="1400" dirty="0">
                <a:latin typeface="Open Sans" panose="020B0606030504020204" pitchFamily="34" charset="0"/>
                <a:ea typeface="Open Sans" panose="020B0606030504020204" pitchFamily="34" charset="0"/>
                <a:cs typeface="Open Sans" panose="020B0606030504020204" pitchFamily="34" charset="0"/>
              </a:rPr>
              <a:t>sich mit den Strategien zur Eindämmung der Auswirkungen der Plastikverschmutzung in den Meeren vertraut zu machen.</a:t>
            </a:r>
          </a:p>
          <a:p>
            <a:pPr marL="0" indent="0">
              <a:buNone/>
            </a:pPr>
            <a:endParaRPr lang="de-DE" sz="1400" dirty="0">
              <a:latin typeface="Open Sans" panose="020B0606030504020204" pitchFamily="34" charset="0"/>
              <a:ea typeface="Open Sans" panose="020B0606030504020204" pitchFamily="34" charset="0"/>
              <a:cs typeface="Open Sans" panose="020B0606030504020204" pitchFamily="34" charset="0"/>
            </a:endParaRPr>
          </a:p>
          <a:p>
            <a:pPr marL="0" lvl="0" indent="0">
              <a:spcAft>
                <a:spcPts val="800"/>
              </a:spcAft>
              <a:buNone/>
            </a:pP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Εικόνα 3" descr="Εικόνα που περιέχει νερό, άθλημα, κολύμβηση&#10;&#10;Περιγραφή που δημιουργήθηκε αυτόματα">
            <a:extLst>
              <a:ext uri="{FF2B5EF4-FFF2-40B4-BE49-F238E27FC236}">
                <a16:creationId xmlns:a16="http://schemas.microsoft.com/office/drawing/2014/main" id="{48E86CCD-2B5B-864A-E5DE-9894A56E13F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9562" r="2240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53640926-AAD7-44D8-BBD7-CCE9431645EC}">
              <a14:shadowObscured xmlns:a14="http://schemas.microsoft.com/office/drawing/2010/main"/>
            </a:ext>
          </a:extLst>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8BCBC567-3FE4-3CC6-4840-43011B41E660}"/>
              </a:ext>
            </a:extLst>
          </p:cNvPr>
          <p:cNvSpPr txBox="1"/>
          <p:nvPr/>
        </p:nvSpPr>
        <p:spPr>
          <a:xfrm>
            <a:off x="1003078" y="4527134"/>
            <a:ext cx="5862417" cy="1815882"/>
          </a:xfrm>
          <a:prstGeom prst="rect">
            <a:avLst/>
          </a:prstGeom>
          <a:noFill/>
        </p:spPr>
        <p:txBody>
          <a:bodyPr wrap="square">
            <a:spAutoFit/>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Lernergebnisse</a:t>
            </a:r>
          </a:p>
          <a:p>
            <a:endParaRPr lang="de-DE" sz="1400" b="1" dirty="0">
              <a:latin typeface="Open Sans" panose="020B0606030504020204" pitchFamily="34" charset="0"/>
              <a:ea typeface="Open Sans" panose="020B0606030504020204" pitchFamily="34" charset="0"/>
              <a:cs typeface="Open Sans" panose="020B0606030504020204" pitchFamily="34" charset="0"/>
            </a:endParaRPr>
          </a:p>
          <a:p>
            <a:r>
              <a:rPr lang="de-DE" sz="1400" dirty="0">
                <a:latin typeface="Open Sans" panose="020B0606030504020204" pitchFamily="34" charset="0"/>
                <a:ea typeface="Open Sans" panose="020B0606030504020204" pitchFamily="34" charset="0"/>
                <a:cs typeface="Open Sans" panose="020B0606030504020204" pitchFamily="34" charset="0"/>
              </a:rPr>
              <a:t>Am Ende dieses Moduls werden die Lernenden in der Lage sein:</a:t>
            </a:r>
          </a:p>
          <a:p>
            <a:pPr marL="285750" indent="-285750">
              <a:buFont typeface="Wingdings" panose="05000000000000000000" pitchFamily="2" charset="2"/>
              <a:buChar char="ü"/>
            </a:pPr>
            <a:r>
              <a:rPr lang="de-DE" sz="1400" dirty="0">
                <a:latin typeface="Open Sans" panose="020B0606030504020204" pitchFamily="34" charset="0"/>
                <a:ea typeface="Open Sans" panose="020B0606030504020204" pitchFamily="34" charset="0"/>
                <a:cs typeface="Open Sans" panose="020B0606030504020204" pitchFamily="34" charset="0"/>
              </a:rPr>
              <a:t>die Auswirkungen der Plastikverschmutzung auf das Meeresleben zu beschreiben,</a:t>
            </a:r>
          </a:p>
          <a:p>
            <a:pPr marL="285750" indent="-285750">
              <a:buFont typeface="Wingdings" panose="05000000000000000000" pitchFamily="2" charset="2"/>
              <a:buChar char="ü"/>
            </a:pPr>
            <a:r>
              <a:rPr lang="de-DE" sz="1400" dirty="0">
                <a:latin typeface="Open Sans" panose="020B0606030504020204" pitchFamily="34" charset="0"/>
                <a:ea typeface="Open Sans" panose="020B0606030504020204" pitchFamily="34" charset="0"/>
                <a:cs typeface="Open Sans" panose="020B0606030504020204" pitchFamily="34" charset="0"/>
              </a:rPr>
              <a:t>die unterschiedlichen Auswirkungen der Plastikverschmutzung auf das Leben im Meer zu analysieren,</a:t>
            </a:r>
          </a:p>
          <a:p>
            <a:pPr marL="285750" indent="-285750">
              <a:buFont typeface="Wingdings" panose="05000000000000000000" pitchFamily="2" charset="2"/>
              <a:buChar char="ü"/>
            </a:pPr>
            <a:r>
              <a:rPr lang="de-DE" sz="1400" dirty="0">
                <a:latin typeface="Open Sans" panose="020B0606030504020204" pitchFamily="34" charset="0"/>
                <a:ea typeface="Open Sans" panose="020B0606030504020204" pitchFamily="34" charset="0"/>
                <a:cs typeface="Open Sans" panose="020B0606030504020204" pitchFamily="34" charset="0"/>
              </a:rPr>
              <a:t>die Strategien zur Eindämmung der Auswirkungen der Plastikverschmutzung auf das Meeresleben zu verstehen.</a:t>
            </a:r>
          </a:p>
        </p:txBody>
      </p:sp>
    </p:spTree>
    <p:extLst>
      <p:ext uri="{BB962C8B-B14F-4D97-AF65-F5344CB8AC3E}">
        <p14:creationId xmlns:p14="http://schemas.microsoft.com/office/powerpoint/2010/main" val="395327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92500" lnSpcReduction="10000"/>
          </a:bodyPr>
          <a:lstStyle/>
          <a:p>
            <a:pPr marL="0" indent="0">
              <a:lnSpc>
                <a:spcPct val="107000"/>
              </a:lnSpc>
              <a:spcAft>
                <a:spcPts val="800"/>
              </a:spcAft>
              <a:buNone/>
            </a:pPr>
            <a:r>
              <a:rPr lang="en-US" sz="1400" dirty="0">
                <a:effectLst/>
                <a:latin typeface="Open Sans" panose="020B0606030504020204" pitchFamily="34" charset="0"/>
                <a:ea typeface="Calibri" panose="020F0502020204030204" pitchFamily="34" charset="0"/>
                <a:cs typeface="Times New Roman" panose="02020603050405020304" pitchFamily="18" charset="0"/>
              </a:rPr>
              <a:t> BBC. (2018, September 28). </a:t>
            </a:r>
            <a:r>
              <a:rPr lang="en-US" sz="1400" i="1" dirty="0">
                <a:effectLst/>
                <a:latin typeface="Open Sans" panose="020B0606030504020204" pitchFamily="34" charset="0"/>
                <a:ea typeface="Calibri" panose="020F0502020204030204" pitchFamily="34" charset="0"/>
                <a:cs typeface="Times New Roman" panose="02020603050405020304" pitchFamily="18" charset="0"/>
              </a:rPr>
              <a:t>Drowning in plastic, chicks with stomachs full of plastic. </a:t>
            </a:r>
            <a:r>
              <a:rPr lang="en-US" sz="1400" dirty="0">
                <a:effectLst/>
                <a:latin typeface="Open Sans" panose="020B0606030504020204" pitchFamily="34" charset="0"/>
                <a:ea typeface="Calibri" panose="020F0502020204030204" pitchFamily="34" charset="0"/>
                <a:cs typeface="Times New Roman" panose="02020603050405020304" pitchFamily="18" charset="0"/>
              </a:rPr>
              <a:t>BBC One.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https://www.bbc.co.uk/programmes/p06mfk49</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European Commission, Directorate-General for Environment, (2021). </a:t>
            </a:r>
            <a:r>
              <a:rPr lang="en-US" sz="1400" i="1" dirty="0">
                <a:effectLst/>
                <a:latin typeface="Open Sans" panose="020B0606030504020204" pitchFamily="34" charset="0"/>
                <a:ea typeface="Calibri" panose="020F0502020204030204" pitchFamily="34" charset="0"/>
                <a:cs typeface="Times New Roman" panose="02020603050405020304" pitchFamily="18" charset="0"/>
              </a:rPr>
              <a:t>Turning the tide on single-use plastics, Publications Office.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https://data.europa.eu/doi/10.2779/800074</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European Parliament. (2023, January 18). </a:t>
            </a:r>
            <a:r>
              <a:rPr lang="en-US" sz="1400" i="1" dirty="0">
                <a:effectLst/>
                <a:latin typeface="Open Sans" panose="020B0606030504020204" pitchFamily="34" charset="0"/>
                <a:ea typeface="Calibri" panose="020F0502020204030204" pitchFamily="34" charset="0"/>
                <a:cs typeface="Times New Roman" panose="02020603050405020304" pitchFamily="18" charset="0"/>
              </a:rPr>
              <a:t>Plastic waste and recycling in the EU: Facts and figures: News: European parliament. Plastic waste and recycling in the EU: facts and figures</a:t>
            </a:r>
            <a:r>
              <a:rPr lang="en-US" sz="1400" dirty="0">
                <a:effectLst/>
                <a:latin typeface="Open Sans" panose="020B0606030504020204" pitchFamily="34" charset="0"/>
                <a:ea typeface="Calibri" panose="020F0502020204030204" pitchFamily="34" charset="0"/>
                <a:cs typeface="Times New Roman" panose="02020603050405020304" pitchFamily="18" charset="0"/>
              </a:rPr>
              <a:t> | News | European Parliament.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https</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www</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europarl</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news</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en</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headlines</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society</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/20181212</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STO</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21610/</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recycling</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in</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the</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facts</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figures</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campaign</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=20234-</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Economy</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medium</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Google</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Ads</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platform</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Search</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creation</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RSA</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goal</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TR</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audience</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problems</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topic</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location</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GR</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gclid</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EAIaIQobChMItP</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3</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BvrvH</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gIVqUeRBR</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1</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x</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8</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wQ</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6</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EAMYASAAEgLASvD</a:t>
            </a:r>
            <a:r>
              <a:rPr lang="el-GR"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14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BwE</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Rice, D. (2018, December 28). </a:t>
            </a:r>
            <a:r>
              <a:rPr lang="en-US" sz="1400" i="1" dirty="0">
                <a:effectLst/>
                <a:latin typeface="Open Sans" panose="020B0606030504020204" pitchFamily="34" charset="0"/>
                <a:ea typeface="Calibri" panose="020F0502020204030204" pitchFamily="34" charset="0"/>
                <a:cs typeface="Times New Roman" panose="02020603050405020304" pitchFamily="18" charset="0"/>
              </a:rPr>
              <a:t>World’s largest collection of ocean garbage is twice the size of Texas</a:t>
            </a:r>
            <a:r>
              <a:rPr lang="en-US" sz="1400" dirty="0">
                <a:effectLst/>
                <a:latin typeface="Open Sans" panose="020B0606030504020204" pitchFamily="34" charset="0"/>
                <a:ea typeface="Calibri" panose="020F0502020204030204" pitchFamily="34" charset="0"/>
                <a:cs typeface="Times New Roman" panose="02020603050405020304" pitchFamily="18" charset="0"/>
              </a:rPr>
              <a:t>. USA Today. Retrieved from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5"/>
              </a:rPr>
              <a:t>https://eu.usatoday.com/story/tech/science/2018/03/22/great-pacific-garbage-patch-grows/446405002/</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Wilkinson, G. (2019, May 12). </a:t>
            </a:r>
            <a:r>
              <a:rPr lang="en-US" sz="1400" i="1" dirty="0">
                <a:effectLst/>
                <a:latin typeface="Open Sans" panose="020B0606030504020204" pitchFamily="34" charset="0"/>
                <a:ea typeface="Calibri" panose="020F0502020204030204" pitchFamily="34" charset="0"/>
                <a:cs typeface="Times New Roman" panose="02020603050405020304" pitchFamily="18" charset="0"/>
              </a:rPr>
              <a:t>Mars bar wrapper from 1986 found on Cornish Beach.</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r>
              <a:rPr lang="en-US" sz="1400" dirty="0" err="1">
                <a:effectLst/>
                <a:latin typeface="Open Sans" panose="020B0606030504020204" pitchFamily="34" charset="0"/>
                <a:ea typeface="Calibri" panose="020F0502020204030204" pitchFamily="34" charset="0"/>
                <a:cs typeface="Times New Roman" panose="02020603050405020304" pitchFamily="18" charset="0"/>
              </a:rPr>
              <a:t>CornwallLive</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6"/>
              </a:rPr>
              <a:t>https://www.cornwalllive.com/news/cornwall-news/mars-bar-wrapper-found-beach-2852941</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WWF. (n.d.). </a:t>
            </a:r>
            <a:r>
              <a:rPr lang="en-US" sz="1400" i="1" dirty="0">
                <a:effectLst/>
                <a:latin typeface="Open Sans" panose="020B0606030504020204" pitchFamily="34" charset="0"/>
                <a:ea typeface="Calibri" panose="020F0502020204030204" pitchFamily="34" charset="0"/>
                <a:cs typeface="Times New Roman" panose="02020603050405020304" pitchFamily="18" charset="0"/>
              </a:rPr>
              <a:t>Plastics.</a:t>
            </a:r>
            <a:r>
              <a:rPr lang="en-US" sz="1400" dirty="0">
                <a:effectLst/>
                <a:latin typeface="Open Sans" panose="020B0606030504020204" pitchFamily="34" charset="0"/>
                <a:ea typeface="Calibri" panose="020F0502020204030204" pitchFamily="34" charset="0"/>
                <a:cs typeface="Times New Roman" panose="02020603050405020304" pitchFamily="18" charset="0"/>
              </a:rPr>
              <a:t> WWF.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7"/>
              </a:rPr>
              <a:t>https://www.worldwildlife.org/initiatives/plastics</a:t>
            </a:r>
            <a:r>
              <a:rPr lang="en-US" sz="14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err="1">
                <a:effectLst/>
                <a:latin typeface="Open Sans" panose="020B0606030504020204" pitchFamily="34" charset="0"/>
                <a:ea typeface="Calibri" panose="020F0502020204030204" pitchFamily="34" charset="0"/>
                <a:cs typeface="Times New Roman" panose="02020603050405020304" pitchFamily="18" charset="0"/>
              </a:rPr>
              <a:t>Padstow</a:t>
            </a:r>
            <a:r>
              <a:rPr lang="en-US" sz="1400" dirty="0">
                <a:effectLst/>
                <a:latin typeface="Open Sans" panose="020B0606030504020204" pitchFamily="34" charset="0"/>
                <a:ea typeface="Calibri" panose="020F0502020204030204" pitchFamily="34" charset="0"/>
                <a:cs typeface="Times New Roman" panose="02020603050405020304" pitchFamily="18" charset="0"/>
              </a:rPr>
              <a:t> Sealife Safaris (June 27, 2022</a:t>
            </a:r>
            <a:r>
              <a:rPr lang="el-GR" sz="1400" dirty="0">
                <a:effectLst/>
                <a:latin typeface="Open Sans" panose="020B0606030504020204" pitchFamily="34" charset="0"/>
                <a:ea typeface="Calibri" panose="020F0502020204030204" pitchFamily="34" charset="0"/>
                <a:cs typeface="Times New Roman" panose="02020603050405020304" pitchFamily="18" charset="0"/>
              </a:rPr>
              <a:t>).</a:t>
            </a:r>
            <a:r>
              <a:rPr lang="en-US" sz="1400" dirty="0">
                <a:effectLst/>
                <a:latin typeface="Open Sans" panose="020B0606030504020204" pitchFamily="34" charset="0"/>
                <a:ea typeface="Calibri" panose="020F0502020204030204" pitchFamily="34" charset="0"/>
                <a:cs typeface="Times New Roman" panose="02020603050405020304" pitchFamily="18" charset="0"/>
              </a:rPr>
              <a:t> What are the Effects of Plastic Pollution on Marine Life?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https://www.padstowsealifesafaris.co.uk/blog/plastic-pollution-on-marine-life/</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Open Sans" panose="020B0606030504020204" pitchFamily="34" charset="0"/>
                <a:ea typeface="Calibri" panose="020F0502020204030204" pitchFamily="34" charset="0"/>
                <a:cs typeface="Times New Roman" panose="02020603050405020304" pitchFamily="18" charset="0"/>
              </a:rPr>
              <a:t>Marta Fava (May 2022). Ocean plastic pollution an overview: data and statistics. </a:t>
            </a:r>
            <a:r>
              <a:rPr lang="en-US" sz="1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9"/>
              </a:rPr>
              <a:t>https://oceanliteracy.unesco.org/plastic-pollution-ocean/</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7" y="731520"/>
            <a:ext cx="5282182" cy="418338"/>
          </a:xfrm>
        </p:spPr>
        <p:txBody>
          <a:bodyPr anchor="b">
            <a:noAutofit/>
          </a:bodyPr>
          <a:lstStyle/>
          <a:p>
            <a:r>
              <a:rPr lang="en-US" sz="3000" b="1" dirty="0" err="1">
                <a:latin typeface="Open Sans" panose="020B0606030504020204" pitchFamily="34" charset="0"/>
                <a:ea typeface="Open Sans" panose="020B0606030504020204" pitchFamily="34" charset="0"/>
                <a:cs typeface="Open Sans" panose="020B0606030504020204" pitchFamily="34" charset="0"/>
              </a:rPr>
              <a:t>Quellen</a:t>
            </a:r>
            <a:r>
              <a:rPr lang="en-US" sz="3000" b="1" dirty="0">
                <a:latin typeface="Open Sans" panose="020B0606030504020204" pitchFamily="34" charset="0"/>
                <a:ea typeface="Open Sans" panose="020B0606030504020204" pitchFamily="34" charset="0"/>
                <a:cs typeface="Open Sans" panose="020B0606030504020204" pitchFamily="34" charset="0"/>
              </a:rPr>
              <a:t> und </a:t>
            </a:r>
            <a:r>
              <a:rPr lang="en-US" sz="3000" b="1" dirty="0" err="1">
                <a:latin typeface="Open Sans" panose="020B0606030504020204" pitchFamily="34" charset="0"/>
                <a:ea typeface="Open Sans" panose="020B0606030504020204" pitchFamily="34" charset="0"/>
                <a:cs typeface="Open Sans" panose="020B0606030504020204" pitchFamily="34" charset="0"/>
              </a:rPr>
              <a:t>Verweise</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496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1A794A3-04EE-70FC-3978-DD1CF37D8983}"/>
              </a:ext>
            </a:extLst>
          </p:cNvPr>
          <p:cNvSpPr>
            <a:spLocks noChangeArrowheads="1"/>
          </p:cNvSpPr>
          <p:nvPr/>
        </p:nvSpPr>
        <p:spPr bwMode="auto">
          <a:xfrm>
            <a:off x="6487189" y="3312621"/>
            <a:ext cx="501430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The </a:t>
            </a:r>
            <a:r>
              <a:rPr kumimoji="0" lang="de-DE" altLang="de-DE" sz="900" b="0" i="0" u="none" strike="noStrike" cap="none" normalizeH="0" baseline="0" dirty="0" err="1">
                <a:ln>
                  <a:noFill/>
                </a:ln>
                <a:solidFill>
                  <a:schemeClr val="tx1"/>
                </a:solidFill>
                <a:effectLst/>
                <a:latin typeface="Arial" panose="020B0604020202020204" pitchFamily="34" charset="0"/>
              </a:rPr>
              <a:t>project</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is</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co-financed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by</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a:t>
            </a:r>
            <a:r>
              <a:rPr kumimoji="0" lang="de-DE" altLang="de-DE" sz="900" b="0" i="0" u="none" strike="noStrike" cap="none" normalizeH="0" baseline="0" dirty="0" err="1">
                <a:ln>
                  <a:noFill/>
                </a:ln>
                <a:solidFill>
                  <a:schemeClr val="tx1"/>
                </a:solidFill>
                <a:effectLst/>
                <a:latin typeface="Arial" panose="020B0604020202020204" pitchFamily="34" charset="0"/>
              </a:rPr>
              <a:t>Commission</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through</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Erasmus+ Programme</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err="1">
                <a:ln>
                  <a:noFill/>
                </a:ln>
                <a:solidFill>
                  <a:schemeClr val="tx1"/>
                </a:solidFill>
                <a:effectLst/>
                <a:latin typeface="Arial" panose="020B0604020202020204" pitchFamily="34" charset="0"/>
              </a:rPr>
              <a:t>Funded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by</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Union. Views and </a:t>
            </a:r>
            <a:r>
              <a:rPr kumimoji="0" lang="de-DE" altLang="de-DE" sz="900" b="0" i="0" u="none" strike="noStrike" cap="none" normalizeH="0" baseline="0" dirty="0" err="1">
                <a:ln>
                  <a:noFill/>
                </a:ln>
                <a:solidFill>
                  <a:schemeClr val="tx1"/>
                </a:solidFill>
                <a:effectLst/>
                <a:latin typeface="Arial" panose="020B0604020202020204" pitchFamily="34" charset="0"/>
              </a:rPr>
              <a:t>opinions</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expressed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are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however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those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of</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author</a:t>
            </a:r>
            <a:r>
              <a:rPr kumimoji="0" lang="de-DE" altLang="de-DE" sz="900" b="0" i="0" u="none" strike="noStrike" cap="none" normalizeH="0" baseline="0" dirty="0">
                <a:ln>
                  <a:noFill/>
                </a:ln>
                <a:solidFill>
                  <a:schemeClr val="tx1"/>
                </a:solidFill>
                <a:effectLst/>
                <a:latin typeface="Arial" panose="020B0604020202020204" pitchFamily="34" charset="0"/>
              </a:rPr>
              <a:t>(s) </a:t>
            </a:r>
            <a:r>
              <a:rPr kumimoji="0" lang="de-DE" altLang="de-DE" sz="900" b="0" i="0" u="none" strike="noStrike" cap="none" normalizeH="0" baseline="0" dirty="0" err="1">
                <a:ln>
                  <a:noFill/>
                </a:ln>
                <a:solidFill>
                  <a:schemeClr val="tx1"/>
                </a:solidFill>
                <a:effectLst/>
                <a:latin typeface="Arial" panose="020B0604020202020204" pitchFamily="34" charset="0"/>
              </a:rPr>
              <a:t>only</a:t>
            </a:r>
            <a:r>
              <a:rPr kumimoji="0" lang="de-DE" altLang="de-DE" sz="900" b="0" i="0" u="none" strike="noStrike" cap="none" normalizeH="0" baseline="0" dirty="0">
                <a:ln>
                  <a:noFill/>
                </a:ln>
                <a:solidFill>
                  <a:schemeClr val="tx1"/>
                </a:solidFill>
                <a:effectLst/>
                <a:latin typeface="Arial" panose="020B0604020202020204" pitchFamily="34" charset="0"/>
              </a:rPr>
              <a:t> and do not </a:t>
            </a:r>
            <a:r>
              <a:rPr kumimoji="0" lang="de-DE" altLang="de-DE" sz="900" b="0" i="0" u="none" strike="noStrike" cap="none" normalizeH="0" baseline="0" dirty="0" err="1">
                <a:ln>
                  <a:noFill/>
                </a:ln>
                <a:solidFill>
                  <a:schemeClr val="tx1"/>
                </a:solidFill>
                <a:effectLst/>
                <a:latin typeface="Arial" panose="020B0604020202020204" pitchFamily="34" charset="0"/>
              </a:rPr>
              <a:t>necessarily</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reflect</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those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of</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Union </a:t>
            </a:r>
            <a:r>
              <a:rPr kumimoji="0" lang="de-DE" altLang="de-DE" sz="900" b="0" i="0" u="none" strike="noStrike" cap="none" normalizeH="0" baseline="0" dirty="0" err="1">
                <a:ln>
                  <a:noFill/>
                </a:ln>
                <a:solidFill>
                  <a:schemeClr val="tx1"/>
                </a:solidFill>
                <a:effectLst/>
                <a:latin typeface="Arial" panose="020B0604020202020204" pitchFamily="34" charset="0"/>
              </a:rPr>
              <a:t>or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Education and Culture Executive Agency (EACEA). </a:t>
            </a:r>
            <a:r>
              <a:rPr kumimoji="0" lang="de-DE" altLang="de-DE" sz="900" b="0" i="0" u="none" strike="noStrike" cap="none" normalizeH="0" baseline="0" dirty="0" err="1">
                <a:ln>
                  <a:noFill/>
                </a:ln>
                <a:solidFill>
                  <a:schemeClr val="tx1"/>
                </a:solidFill>
                <a:effectLst/>
                <a:latin typeface="Arial" panose="020B0604020202020204" pitchFamily="34" charset="0"/>
              </a:rPr>
              <a:t>Neither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Union </a:t>
            </a:r>
            <a:r>
              <a:rPr kumimoji="0" lang="de-DE" altLang="de-DE" sz="900" b="0" i="0" u="none" strike="noStrike" cap="none" normalizeH="0" baseline="0" dirty="0" err="1">
                <a:ln>
                  <a:noFill/>
                </a:ln>
                <a:solidFill>
                  <a:schemeClr val="tx1"/>
                </a:solidFill>
                <a:effectLst/>
                <a:latin typeface="Arial" panose="020B0604020202020204" pitchFamily="34" charset="0"/>
              </a:rPr>
              <a:t>nor</a:t>
            </a:r>
            <a:r>
              <a:rPr kumimoji="0" lang="de-DE" altLang="de-DE" sz="900" b="0" i="0" u="none" strike="noStrike" cap="none" normalizeH="0" baseline="0" dirty="0">
                <a:ln>
                  <a:noFill/>
                </a:ln>
                <a:solidFill>
                  <a:schemeClr val="tx1"/>
                </a:solidFill>
                <a:effectLst/>
                <a:latin typeface="Arial" panose="020B0604020202020204" pitchFamily="34" charset="0"/>
              </a:rPr>
              <a:t> EACEA </a:t>
            </a:r>
            <a:r>
              <a:rPr kumimoji="0" lang="de-DE" altLang="de-DE" sz="900" b="0" i="0" u="none" strike="noStrike" cap="none" normalizeH="0" baseline="0" dirty="0" err="1">
                <a:ln>
                  <a:noFill/>
                </a:ln>
                <a:solidFill>
                  <a:schemeClr val="tx1"/>
                </a:solidFill>
                <a:effectLst/>
                <a:latin typeface="Arial" panose="020B0604020202020204" pitchFamily="34" charset="0"/>
              </a:rPr>
              <a:t>can</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be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held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responsible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for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them</a:t>
            </a:r>
            <a:r>
              <a:rPr kumimoji="0" lang="de-DE" altLang="de-DE" sz="9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de-DE" sz="900" dirty="0">
                <a:effectLst/>
                <a:latin typeface="Arial" panose="020B0604020202020204" pitchFamily="34" charset="0"/>
              </a:rPr>
              <a:t>Project </a:t>
            </a:r>
            <a:r>
              <a:rPr lang="de-DE" sz="900" dirty="0" err="1">
                <a:effectLst/>
                <a:latin typeface="Arial" panose="020B0604020202020204" pitchFamily="34" charset="0"/>
              </a:rPr>
              <a:t>Number</a:t>
            </a:r>
            <a:r>
              <a:rPr lang="de-DE" sz="900" dirty="0">
                <a:effectLst/>
                <a:latin typeface="Arial" panose="020B0604020202020204" pitchFamily="34" charset="0"/>
              </a:rPr>
              <a:t>: 2022-1-AT01-KA220-YOU-000086418</a:t>
            </a:r>
            <a:endParaRPr kumimoji="0" lang="de-DE" altLang="de-DE" sz="900" b="0" i="0" u="none" strike="noStrike" cap="none" normalizeH="0" baseline="0" dirty="0">
              <a:ln>
                <a:noFill/>
              </a:ln>
              <a:solidFill>
                <a:schemeClr val="tx1"/>
              </a:solidFill>
              <a:effectLst/>
              <a:latin typeface="Arial" panose="020B0604020202020204" pitchFamily="34" charset="0"/>
            </a:endParaRPr>
          </a:p>
        </p:txBody>
      </p:sp>
      <p:pic>
        <p:nvPicPr>
          <p:cNvPr id="3" name="Picture 2" descr="A hand holding a tree&#10;&#10;Description automatically generated with medium confidence">
            <a:extLst>
              <a:ext uri="{FF2B5EF4-FFF2-40B4-BE49-F238E27FC236}">
                <a16:creationId xmlns:a16="http://schemas.microsoft.com/office/drawing/2014/main" id="{DFC94BB9-EBD4-791C-2CAB-D3A54B491EC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912" r="50761" b="9934"/>
          <a:stretch/>
        </p:blipFill>
        <p:spPr>
          <a:xfrm>
            <a:off x="-26822" y="-1"/>
            <a:ext cx="6088076" cy="5985519"/>
          </a:xfrm>
          <a:prstGeom prst="rect">
            <a:avLst/>
          </a:prstGeom>
        </p:spPr>
      </p:pic>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rotWithShape="1">
          <a:blip r:embed="rId3" cstate="print">
            <a:clrChange>
              <a:clrFrom>
                <a:srgbClr val="1C9A51"/>
              </a:clrFrom>
              <a:clrTo>
                <a:srgbClr val="1C9A51">
                  <a:alpha val="0"/>
                </a:srgbClr>
              </a:clrTo>
            </a:clrChange>
            <a:extLst>
              <a:ext uri="{28A0092B-C50C-407E-A947-70E740481C1C}">
                <a14:useLocalDpi xmlns:a14="http://schemas.microsoft.com/office/drawing/2010/main" val="0"/>
              </a:ext>
            </a:extLst>
          </a:blip>
          <a:srcRect l="54349" t="4667" r="5160" b="48456"/>
          <a:stretch/>
        </p:blipFill>
        <p:spPr>
          <a:xfrm>
            <a:off x="6437036" y="396264"/>
            <a:ext cx="1964174" cy="1277776"/>
          </a:xfrm>
          <a:prstGeom prst="rect">
            <a:avLst/>
          </a:prstGeom>
          <a:solidFill>
            <a:srgbClr val="1D9B52"/>
          </a:solidFill>
        </p:spPr>
      </p:pic>
      <p:sp>
        <p:nvSpPr>
          <p:cNvPr id="20" name="Rectangle 19">
            <a:extLst>
              <a:ext uri="{FF2B5EF4-FFF2-40B4-BE49-F238E27FC236}">
                <a16:creationId xmlns:a16="http://schemas.microsoft.com/office/drawing/2014/main" id="{D0CCBD21-C504-608E-9B73-89FEEF6EC874}"/>
              </a:ext>
            </a:extLst>
          </p:cNvPr>
          <p:cNvSpPr/>
          <p:nvPr/>
        </p:nvSpPr>
        <p:spPr>
          <a:xfrm>
            <a:off x="-46678" y="5985519"/>
            <a:ext cx="12243571" cy="194869"/>
          </a:xfrm>
          <a:prstGeom prst="rect">
            <a:avLst/>
          </a:prstGeom>
          <a:solidFill>
            <a:srgbClr val="1D9B5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487189" y="1822926"/>
            <a:ext cx="5094348" cy="451834"/>
          </a:xfrm>
        </p:spPr>
        <p:txBody>
          <a:bodyPr>
            <a:normAutofit fontScale="90000"/>
          </a:bodyPr>
          <a:lstStyle/>
          <a:p>
            <a:pPr algn="l"/>
            <a:r>
              <a:rPr lang="en-GB" sz="2800" b="1" dirty="0">
                <a:solidFill>
                  <a:srgbClr val="1D9B52"/>
                </a:solidFill>
              </a:rPr>
              <a:t>www.rescue.erasmus.site</a:t>
            </a:r>
            <a:endParaRPr lang="de-DE" sz="2800" b="1" dirty="0">
              <a:solidFill>
                <a:srgbClr val="1D9B52"/>
              </a:solidFill>
              <a:highlight>
                <a:srgbClr val="FFFF00"/>
              </a:highlight>
            </a:endParaRPr>
          </a:p>
        </p:txBody>
      </p:sp>
      <p:sp>
        <p:nvSpPr>
          <p:cNvPr id="6" name="TextBox 5">
            <a:extLst>
              <a:ext uri="{FF2B5EF4-FFF2-40B4-BE49-F238E27FC236}">
                <a16:creationId xmlns:a16="http://schemas.microsoft.com/office/drawing/2014/main" id="{856262CD-B11E-260D-A765-A1F565840303}"/>
              </a:ext>
            </a:extLst>
          </p:cNvPr>
          <p:cNvSpPr txBox="1"/>
          <p:nvPr/>
        </p:nvSpPr>
        <p:spPr>
          <a:xfrm>
            <a:off x="6487189" y="2274760"/>
            <a:ext cx="5486400" cy="1661993"/>
          </a:xfrm>
          <a:prstGeom prst="rect">
            <a:avLst/>
          </a:prstGeom>
          <a:noFill/>
        </p:spPr>
        <p:txBody>
          <a:bodyPr wrap="square" rtlCol="0">
            <a:spAutoFit/>
          </a:bodyPr>
          <a:lstStyle/>
          <a:p>
            <a:r>
              <a:rPr lang="en-GB" sz="1600" dirty="0">
                <a:solidFill>
                  <a:schemeClr val="tx2">
                    <a:lumMod val="50000"/>
                  </a:schemeClr>
                </a:solidFill>
              </a:rPr>
              <a:t>Instagram: </a:t>
            </a:r>
            <a:r>
              <a:rPr lang="en-GB" sz="1600" b="1" dirty="0" err="1">
                <a:solidFill>
                  <a:schemeClr val="tx2">
                    <a:lumMod val="50000"/>
                  </a:schemeClr>
                </a:solidFill>
              </a:rPr>
              <a:t>rescue.Erasmus</a:t>
            </a:r>
            <a:endParaRPr lang="en-GB" sz="1600" b="1" dirty="0">
              <a:solidFill>
                <a:schemeClr val="tx2">
                  <a:lumMod val="50000"/>
                </a:schemeClr>
              </a:solidFill>
            </a:endParaRPr>
          </a:p>
          <a:p>
            <a:r>
              <a:rPr lang="en-GB" sz="1600" dirty="0">
                <a:solidFill>
                  <a:schemeClr val="tx2">
                    <a:lumMod val="50000"/>
                  </a:schemeClr>
                </a:solidFill>
              </a:rPr>
              <a:t>Facebook: </a:t>
            </a:r>
            <a:r>
              <a:rPr lang="en-US" sz="1600" b="1" dirty="0">
                <a:solidFill>
                  <a:schemeClr val="tx2">
                    <a:lumMod val="50000"/>
                  </a:schemeClr>
                </a:solidFill>
              </a:rPr>
              <a:t>Rescue - Raise your voice against plastic</a:t>
            </a:r>
          </a:p>
          <a:p>
            <a:r>
              <a:rPr lang="en-US" sz="1600" dirty="0">
                <a:solidFill>
                  <a:schemeClr val="tx2">
                    <a:lumMod val="50000"/>
                  </a:schemeClr>
                </a:solidFill>
              </a:rPr>
              <a:t>YouTube: </a:t>
            </a:r>
            <a:r>
              <a:rPr lang="en-US" sz="1600" b="1" dirty="0">
                <a:solidFill>
                  <a:schemeClr val="tx2">
                    <a:lumMod val="50000"/>
                  </a:schemeClr>
                </a:solidFill>
              </a:rPr>
              <a:t>@rescue-raiseyourvoice</a:t>
            </a:r>
          </a:p>
          <a:p>
            <a:pPr algn="ctr"/>
            <a:endParaRPr lang="en-GB" dirty="0">
              <a:solidFill>
                <a:srgbClr val="1D9B52"/>
              </a:solidFill>
            </a:endParaRPr>
          </a:p>
          <a:p>
            <a:pPr algn="ctr"/>
            <a:endParaRPr lang="en-GB" dirty="0">
              <a:solidFill>
                <a:srgbClr val="1D9B52"/>
              </a:solidFill>
            </a:endParaRPr>
          </a:p>
          <a:p>
            <a:pPr algn="ctr"/>
            <a:r>
              <a:rPr lang="en-GB" dirty="0">
                <a:solidFill>
                  <a:srgbClr val="1D9B52"/>
                </a:solidFill>
              </a:rPr>
              <a:t> </a:t>
            </a:r>
            <a:endParaRPr lang="de-DE" dirty="0">
              <a:solidFill>
                <a:srgbClr val="1D9B52"/>
              </a:solidFill>
              <a:highlight>
                <a:srgbClr val="FFFF00"/>
              </a:highlight>
            </a:endParaRPr>
          </a:p>
        </p:txBody>
      </p:sp>
      <p:sp>
        <p:nvSpPr>
          <p:cNvPr id="7" name="Rectangle 6">
            <a:extLst>
              <a:ext uri="{FF2B5EF4-FFF2-40B4-BE49-F238E27FC236}">
                <a16:creationId xmlns:a16="http://schemas.microsoft.com/office/drawing/2014/main" id="{5A4A7A1E-D9C0-D6D9-BD3B-C815FBFC0A6D}"/>
              </a:ext>
            </a:extLst>
          </p:cNvPr>
          <p:cNvSpPr/>
          <p:nvPr/>
        </p:nvSpPr>
        <p:spPr>
          <a:xfrm>
            <a:off x="-56756" y="6173777"/>
            <a:ext cx="12248756" cy="737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A blue and white text on a black background&#10;&#10;Description automatically generated with medium confidence">
            <a:extLst>
              <a:ext uri="{FF2B5EF4-FFF2-40B4-BE49-F238E27FC236}">
                <a16:creationId xmlns:a16="http://schemas.microsoft.com/office/drawing/2014/main" id="{0BB800B3-4FC3-5DDE-B504-05652193B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701" y="6256940"/>
            <a:ext cx="2381250" cy="571500"/>
          </a:xfrm>
          <a:prstGeom prst="rect">
            <a:avLst/>
          </a:prstGeom>
        </p:spPr>
      </p:pic>
      <p:pic>
        <p:nvPicPr>
          <p:cNvPr id="11" name="Picture 10" descr="A picture containing font, graphics, logo, graphic design&#10;&#10;Description automatically generated">
            <a:extLst>
              <a:ext uri="{FF2B5EF4-FFF2-40B4-BE49-F238E27FC236}">
                <a16:creationId xmlns:a16="http://schemas.microsoft.com/office/drawing/2014/main" id="{E0EECFCE-37CF-AD30-50A2-C1BB8E1305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814" y="6306147"/>
            <a:ext cx="1317317" cy="448983"/>
          </a:xfrm>
          <a:prstGeom prst="rect">
            <a:avLst/>
          </a:prstGeom>
        </p:spPr>
      </p:pic>
      <p:pic>
        <p:nvPicPr>
          <p:cNvPr id="13" name="Picture 12" descr="A picture containing colorfulness, circle, graphics&#10;&#10;Description automatically generated">
            <a:extLst>
              <a:ext uri="{FF2B5EF4-FFF2-40B4-BE49-F238E27FC236}">
                <a16:creationId xmlns:a16="http://schemas.microsoft.com/office/drawing/2014/main" id="{E6466C74-9FFC-D608-2C80-CCFDD9FCDA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4521" y="6257656"/>
            <a:ext cx="786174" cy="585060"/>
          </a:xfrm>
          <a:prstGeom prst="rect">
            <a:avLst/>
          </a:prstGeom>
        </p:spPr>
      </p:pic>
      <p:pic>
        <p:nvPicPr>
          <p:cNvPr id="15" name="Picture 14" descr="Blue text on a black background&#10;&#10;Description automatically generated with medium confidence">
            <a:extLst>
              <a:ext uri="{FF2B5EF4-FFF2-40B4-BE49-F238E27FC236}">
                <a16:creationId xmlns:a16="http://schemas.microsoft.com/office/drawing/2014/main" id="{DCE5AD07-83D0-B5CC-0E85-AE1AFB3ABB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3135" y="6238057"/>
            <a:ext cx="2051810" cy="654663"/>
          </a:xfrm>
          <a:prstGeom prst="rect">
            <a:avLst/>
          </a:prstGeom>
        </p:spPr>
      </p:pic>
      <p:pic>
        <p:nvPicPr>
          <p:cNvPr id="17" name="Picture 16" descr="A black text on a white background&#10;&#10;Description automatically generated with medium confidence">
            <a:extLst>
              <a:ext uri="{FF2B5EF4-FFF2-40B4-BE49-F238E27FC236}">
                <a16:creationId xmlns:a16="http://schemas.microsoft.com/office/drawing/2014/main" id="{87743965-2E03-B64E-4538-A546AF7CFF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9134" y="6277320"/>
            <a:ext cx="2828603" cy="613192"/>
          </a:xfrm>
          <a:prstGeom prst="rect">
            <a:avLst/>
          </a:prstGeom>
        </p:spPr>
      </p:pic>
      <p:pic>
        <p:nvPicPr>
          <p:cNvPr id="19" name="Picture 18" descr="Blue text on a white background&#10;&#10;Description automatically generated with medium confidence">
            <a:extLst>
              <a:ext uri="{FF2B5EF4-FFF2-40B4-BE49-F238E27FC236}">
                <a16:creationId xmlns:a16="http://schemas.microsoft.com/office/drawing/2014/main" id="{A1444DF8-BC40-7C21-465C-A6E6C9FA68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74231" y="3576463"/>
            <a:ext cx="2480714" cy="520442"/>
          </a:xfrm>
          <a:prstGeom prst="rect">
            <a:avLst/>
          </a:prstGeom>
        </p:spPr>
      </p:pic>
      <p:sp>
        <p:nvSpPr>
          <p:cNvPr id="21" name="Rectangle 1">
            <a:extLst>
              <a:ext uri="{FF2B5EF4-FFF2-40B4-BE49-F238E27FC236}">
                <a16:creationId xmlns:a16="http://schemas.microsoft.com/office/drawing/2014/main" id="{A74F6447-197F-6CB0-4646-E88BCCAA8B55}"/>
              </a:ext>
            </a:extLst>
          </p:cNvPr>
          <p:cNvSpPr>
            <a:spLocks noChangeArrowheads="1"/>
          </p:cNvSpPr>
          <p:nvPr/>
        </p:nvSpPr>
        <p:spPr bwMode="auto">
          <a:xfrm>
            <a:off x="6487189" y="5562857"/>
            <a:ext cx="5014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latin typeface="Ariel"/>
              </a:rPr>
              <a:t>This work is licensed under a </a:t>
            </a:r>
            <a:r>
              <a:rPr lang="en-US" sz="900" dirty="0">
                <a:latin typeface="Ariel"/>
                <a:hlinkClick r:id="rId10"/>
              </a:rPr>
              <a:t>Creative Commons Attribution 4.0 International License</a:t>
            </a:r>
            <a:r>
              <a:rPr lang="en-US" sz="900" dirty="0">
                <a:latin typeface="Ariel"/>
              </a:rPr>
              <a:t>.</a:t>
            </a:r>
            <a:endParaRPr lang="de-DE" altLang="de-DE" sz="900" dirty="0">
              <a:latin typeface="Ariel"/>
            </a:endParaRPr>
          </a:p>
        </p:txBody>
      </p:sp>
      <p:pic>
        <p:nvPicPr>
          <p:cNvPr id="23" name="Picture 22" descr="A grey and black sign with a person in a circle&#10;&#10;Description automatically generated with low confidence">
            <a:extLst>
              <a:ext uri="{FF2B5EF4-FFF2-40B4-BE49-F238E27FC236}">
                <a16:creationId xmlns:a16="http://schemas.microsoft.com/office/drawing/2014/main" id="{D97C0CCD-5AF4-B025-2788-078306C783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4231" y="5088600"/>
            <a:ext cx="1227411" cy="429442"/>
          </a:xfrm>
          <a:prstGeom prst="rect">
            <a:avLst/>
          </a:prstGeom>
        </p:spPr>
      </p:pic>
      <p:pic>
        <p:nvPicPr>
          <p:cNvPr id="8" name="Imagen 7">
            <a:extLst>
              <a:ext uri="{FF2B5EF4-FFF2-40B4-BE49-F238E27FC236}">
                <a16:creationId xmlns:a16="http://schemas.microsoft.com/office/drawing/2014/main" id="{64368C6C-C887-0976-4A45-956DACD1180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7287" t="4814" r="20624" b="6062"/>
          <a:stretch/>
        </p:blipFill>
        <p:spPr>
          <a:xfrm>
            <a:off x="5893768" y="6190312"/>
            <a:ext cx="908766" cy="680652"/>
          </a:xfrm>
          <a:prstGeom prst="rect">
            <a:avLst/>
          </a:prstGeom>
        </p:spPr>
      </p:pic>
    </p:spTree>
    <p:extLst>
      <p:ext uri="{BB962C8B-B14F-4D97-AF65-F5344CB8AC3E}">
        <p14:creationId xmlns:p14="http://schemas.microsoft.com/office/powerpoint/2010/main" val="2984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56B0ACF-10A6-7109-E346-4782999687EF}"/>
              </a:ext>
            </a:extLst>
          </p:cNvPr>
          <p:cNvPicPr>
            <a:picLocks noChangeAspect="1"/>
          </p:cNvPicPr>
          <p:nvPr/>
        </p:nvPicPr>
        <p:blipFill>
          <a:blip r:embed="rId2">
            <a:alphaModFix amt="50000"/>
          </a:blip>
          <a:stretch>
            <a:fillRect/>
          </a:stretch>
        </p:blipFill>
        <p:spPr>
          <a:xfrm>
            <a:off x="3044078" y="2243476"/>
            <a:ext cx="5698270" cy="3377604"/>
          </a:xfrm>
          <a:prstGeom prst="rect">
            <a:avLst/>
          </a:prstGeom>
        </p:spPr>
      </p:pic>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Hauptthema</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Θέση περιεχομένου 2">
            <a:extLst>
              <a:ext uri="{FF2B5EF4-FFF2-40B4-BE49-F238E27FC236}">
                <a16:creationId xmlns:a16="http://schemas.microsoft.com/office/drawing/2014/main" id="{34BA41E1-EA0A-8899-B309-A15E66D4D823}"/>
              </a:ext>
            </a:extLst>
          </p:cNvPr>
          <p:cNvGraphicFramePr>
            <a:graphicFrameLocks noGrp="1"/>
          </p:cNvGraphicFramePr>
          <p:nvPr>
            <p:ph idx="1"/>
            <p:extLst>
              <p:ext uri="{D42A27DB-BD31-4B8C-83A1-F6EECF244321}">
                <p14:modId xmlns:p14="http://schemas.microsoft.com/office/powerpoint/2010/main" val="3745595667"/>
              </p:ext>
            </p:extLst>
          </p:nvPr>
        </p:nvGraphicFramePr>
        <p:xfrm>
          <a:off x="0" y="4007977"/>
          <a:ext cx="12500305" cy="221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5975C1A2-0DA1-D6F7-2105-33AEC2D77CE1}"/>
              </a:ext>
            </a:extLst>
          </p:cNvPr>
          <p:cNvSpPr txBox="1"/>
          <p:nvPr/>
        </p:nvSpPr>
        <p:spPr>
          <a:xfrm>
            <a:off x="4686484" y="5670094"/>
            <a:ext cx="2819031" cy="533479"/>
          </a:xfrm>
          <a:prstGeom prst="rect">
            <a:avLst/>
          </a:prstGeom>
          <a:noFill/>
        </p:spPr>
        <p:txBody>
          <a:bodyPr wrap="square">
            <a:spAutoFit/>
          </a:bodyPr>
          <a:lstStyle/>
          <a:p>
            <a:pPr marL="0" indent="0" algn="ctr">
              <a:lnSpc>
                <a:spcPct val="120000"/>
              </a:lnSpc>
              <a:spcAft>
                <a:spcPts val="800"/>
              </a:spcAft>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Plastic waste emitted to the ocean (2019)</a:t>
            </a:r>
          </a:p>
          <a:p>
            <a:pPr marL="0" indent="0" algn="ctr">
              <a:lnSpc>
                <a:spcPct val="100000"/>
              </a:lnSpc>
              <a:spcAft>
                <a:spcPts val="800"/>
              </a:spcAft>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Source: Meijer et al. (2021)</a:t>
            </a:r>
          </a:p>
        </p:txBody>
      </p:sp>
    </p:spTree>
    <p:extLst>
      <p:ext uri="{BB962C8B-B14F-4D97-AF65-F5344CB8AC3E}">
        <p14:creationId xmlns:p14="http://schemas.microsoft.com/office/powerpoint/2010/main" val="311542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pPr lvl="0"/>
            <a:r>
              <a:rPr lang="de-AT" sz="2800" b="1" dirty="0"/>
              <a:t>1. Plastikverschmutzung in den Ozeanen: Woher kommt sie?</a:t>
            </a:r>
          </a:p>
        </p:txBody>
      </p:sp>
      <p:graphicFrame>
        <p:nvGraphicFramePr>
          <p:cNvPr id="14" name="Θέση περιεχομένου 2">
            <a:extLst>
              <a:ext uri="{FF2B5EF4-FFF2-40B4-BE49-F238E27FC236}">
                <a16:creationId xmlns:a16="http://schemas.microsoft.com/office/drawing/2014/main" id="{FF44F614-2E31-AE3D-DA23-216A0D98DE4F}"/>
              </a:ext>
            </a:extLst>
          </p:cNvPr>
          <p:cNvGraphicFramePr>
            <a:graphicFrameLocks noGrp="1"/>
          </p:cNvGraphicFramePr>
          <p:nvPr>
            <p:ph idx="1"/>
            <p:extLst>
              <p:ext uri="{D42A27DB-BD31-4B8C-83A1-F6EECF244321}">
                <p14:modId xmlns:p14="http://schemas.microsoft.com/office/powerpoint/2010/main" val="2824922169"/>
              </p:ext>
            </p:extLst>
          </p:nvPr>
        </p:nvGraphicFramePr>
        <p:xfrm>
          <a:off x="1137480" y="1496385"/>
          <a:ext cx="9917039" cy="192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200" y="4475388"/>
            <a:ext cx="5479473" cy="2230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buFont typeface="Wingdings" panose="05000000000000000000" pitchFamily="2" charset="2"/>
              <a:buChar char="ü"/>
            </a:pPr>
            <a:r>
              <a:rPr lang="de-DE" sz="1600" dirty="0">
                <a:latin typeface="Open Sans" panose="020B0606030504020204" pitchFamily="34" charset="0"/>
                <a:ea typeface="Open Sans" panose="020B0606030504020204" pitchFamily="34" charset="0"/>
                <a:cs typeface="Open Sans" panose="020B0606030504020204" pitchFamily="34" charset="0"/>
              </a:rPr>
              <a:t>Die Anhäufung von Müll in unseren Ozeanen hat ein kritisches Niveau erreicht, was zur Bildung riesiger, über den ganzen Globus verstreuter Müllflecken geführt hat. Der Große Pazifische Müllfleck (Great Pacific </a:t>
            </a:r>
            <a:r>
              <a:rPr lang="de-DE" sz="1600" dirty="0" err="1">
                <a:latin typeface="Open Sans" panose="020B0606030504020204" pitchFamily="34" charset="0"/>
                <a:ea typeface="Open Sans" panose="020B0606030504020204" pitchFamily="34" charset="0"/>
                <a:cs typeface="Open Sans" panose="020B0606030504020204" pitchFamily="34" charset="0"/>
              </a:rPr>
              <a:t>Garbage</a:t>
            </a:r>
            <a:r>
              <a:rPr lang="de-DE" sz="1600" dirty="0">
                <a:latin typeface="Open Sans" panose="020B0606030504020204" pitchFamily="34" charset="0"/>
                <a:ea typeface="Open Sans" panose="020B0606030504020204" pitchFamily="34" charset="0"/>
                <a:cs typeface="Open Sans" panose="020B0606030504020204" pitchFamily="34" charset="0"/>
              </a:rPr>
              <a:t> Patch, GPGP) zwischen Hawaii und Kalifornien ist der größte seiner Art und enthält schätzungsweise 80.000 Tonnen Plastik – das entspricht dem Gewicht von 500 Jumbo-Jets.</a:t>
            </a:r>
            <a:endParaRPr lang="el-GR" b="1" dirty="0"/>
          </a:p>
        </p:txBody>
      </p:sp>
      <p:pic>
        <p:nvPicPr>
          <p:cNvPr id="6" name="Εικόνα 5" descr="Εικόνα που περιέχει κείμενο, χάρτης, Άτλας, γραμματοσειρά&#10;&#10;Περιγραφή που δημιουργήθηκε αυτόματα">
            <a:extLst>
              <a:ext uri="{FF2B5EF4-FFF2-40B4-BE49-F238E27FC236}">
                <a16:creationId xmlns:a16="http://schemas.microsoft.com/office/drawing/2014/main" id="{2E8F4B71-84EA-8B26-2AF2-6D71F50A41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380" y="3549177"/>
            <a:ext cx="3215420" cy="2673452"/>
          </a:xfrm>
          <a:prstGeom prst="rect">
            <a:avLst/>
          </a:prstGeom>
        </p:spPr>
      </p:pic>
      <p:sp>
        <p:nvSpPr>
          <p:cNvPr id="10" name="TextBox 9">
            <a:extLst>
              <a:ext uri="{FF2B5EF4-FFF2-40B4-BE49-F238E27FC236}">
                <a16:creationId xmlns:a16="http://schemas.microsoft.com/office/drawing/2014/main" id="{6F54EF4F-2480-CA3C-375E-1732C8DA61BE}"/>
              </a:ext>
            </a:extLst>
          </p:cNvPr>
          <p:cNvSpPr txBox="1"/>
          <p:nvPr/>
        </p:nvSpPr>
        <p:spPr>
          <a:xfrm>
            <a:off x="7738767" y="6355081"/>
            <a:ext cx="4014645" cy="275588"/>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Location of the Great Pacific Garbage Patch </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Open Sans" panose="020B0606030504020204" pitchFamily="34" charset="0"/>
                <a:ea typeface="Calibri" panose="020F0502020204030204" pitchFamily="34" charset="0"/>
                <a:cs typeface="Times New Roman" panose="02020603050405020304" pitchFamily="18" charset="0"/>
              </a:rPr>
              <a:t>Source: Rice (2018)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4A7ADBB-5E42-6410-C40A-CB3EAACD6FA4}"/>
              </a:ext>
            </a:extLst>
          </p:cNvPr>
          <p:cNvSpPr txBox="1"/>
          <p:nvPr/>
        </p:nvSpPr>
        <p:spPr>
          <a:xfrm>
            <a:off x="1137480" y="3925084"/>
            <a:ext cx="5637388" cy="410882"/>
          </a:xfrm>
          <a:prstGeom prst="rect">
            <a:avLst/>
          </a:prstGeom>
          <a:noFill/>
        </p:spPr>
        <p:txBody>
          <a:bodyPr wrap="square">
            <a:spAutoFit/>
          </a:bodyPr>
          <a:lstStyle/>
          <a:p>
            <a:pPr algn="just">
              <a:lnSpc>
                <a:spcPct val="115000"/>
              </a:lnSpc>
              <a:spcAft>
                <a:spcPts val="800"/>
              </a:spcAft>
            </a:pPr>
            <a:r>
              <a:rPr lang="en-US" b="1" i="1" dirty="0">
                <a:latin typeface="Open Sans" panose="020B0606030504020204" pitchFamily="34" charset="0"/>
                <a:ea typeface="Calibri" panose="020F0502020204030204" pitchFamily="34" charset="0"/>
                <a:cs typeface="Times New Roman" panose="02020603050405020304" pitchFamily="18" charset="0"/>
              </a:rPr>
              <a:t>Der </a:t>
            </a:r>
            <a:r>
              <a:rPr lang="en-US" b="1" i="1" dirty="0" err="1">
                <a:latin typeface="Open Sans" panose="020B0606030504020204" pitchFamily="34" charset="0"/>
                <a:ea typeface="Calibri" panose="020F0502020204030204" pitchFamily="34" charset="0"/>
                <a:cs typeface="Times New Roman" panose="02020603050405020304" pitchFamily="18" charset="0"/>
              </a:rPr>
              <a:t>Große</a:t>
            </a:r>
            <a:r>
              <a:rPr lang="en-US" b="1" i="1" dirty="0">
                <a:latin typeface="Open Sans" panose="020B0606030504020204" pitchFamily="34" charset="0"/>
                <a:ea typeface="Calibri" panose="020F0502020204030204" pitchFamily="34" charset="0"/>
                <a:cs typeface="Times New Roman" panose="02020603050405020304" pitchFamily="18" charset="0"/>
              </a:rPr>
              <a:t> </a:t>
            </a:r>
            <a:r>
              <a:rPr lang="en-US" b="1" i="1" dirty="0" err="1">
                <a:latin typeface="Open Sans" panose="020B0606030504020204" pitchFamily="34" charset="0"/>
                <a:ea typeface="Calibri" panose="020F0502020204030204" pitchFamily="34" charset="0"/>
                <a:cs typeface="Times New Roman" panose="02020603050405020304" pitchFamily="18" charset="0"/>
              </a:rPr>
              <a:t>Pazifische</a:t>
            </a:r>
            <a:r>
              <a:rPr lang="en-US" b="1" i="1" dirty="0">
                <a:latin typeface="Open Sans" panose="020B0606030504020204" pitchFamily="34" charset="0"/>
                <a:ea typeface="Calibri" panose="020F0502020204030204" pitchFamily="34" charset="0"/>
                <a:cs typeface="Times New Roman" panose="02020603050405020304" pitchFamily="18" charset="0"/>
              </a:rPr>
              <a:t> </a:t>
            </a:r>
            <a:r>
              <a:rPr lang="en-US" b="1" i="1" dirty="0" err="1">
                <a:latin typeface="Open Sans" panose="020B0606030504020204" pitchFamily="34" charset="0"/>
                <a:ea typeface="Calibri" panose="020F0502020204030204" pitchFamily="34" charset="0"/>
                <a:cs typeface="Times New Roman" panose="02020603050405020304" pitchFamily="18" charset="0"/>
              </a:rPr>
              <a:t>Müllteppich</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69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Plastikverschmutzung in den Ozeanen: Woher kommt sie?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496300" y="3213669"/>
            <a:ext cx="3302238" cy="2068938"/>
          </a:xfrm>
        </p:spPr>
        <p:txBody>
          <a:bodyPr>
            <a:normAutofit/>
          </a:bodyPr>
          <a:lstStyle/>
          <a:p>
            <a:pPr algn="just">
              <a:lnSpc>
                <a:spcPct val="115000"/>
              </a:lnSpc>
              <a:spcAft>
                <a:spcPts val="800"/>
              </a:spcAft>
              <a:buFont typeface="Wingdings" panose="05000000000000000000" pitchFamily="2" charset="2"/>
              <a:buChar char="Ø"/>
            </a:pPr>
            <a:r>
              <a:rPr lang="en-US" sz="2600" b="1" i="1" dirty="0" err="1">
                <a:effectLst/>
                <a:latin typeface="Open Sans" panose="020B0606030504020204" pitchFamily="34" charset="0"/>
                <a:ea typeface="Open Sans" panose="020B0606030504020204" pitchFamily="34" charset="0"/>
                <a:cs typeface="Open Sans" panose="020B0606030504020204" pitchFamily="34" charset="0"/>
              </a:rPr>
              <a:t>Flüsse</a:t>
            </a:r>
            <a:endParaRPr lang="en-US" sz="2600" b="1" i="1"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spcAft>
                <a:spcPts val="800"/>
              </a:spcAft>
              <a:buFont typeface="Wingdings" panose="05000000000000000000" pitchFamily="2" charset="2"/>
              <a:buChar char="Ø"/>
            </a:pPr>
            <a:r>
              <a:rPr lang="en-US" sz="2600" b="1" i="1" dirty="0" err="1">
                <a:effectLst/>
                <a:latin typeface="Open Sans" panose="020B0606030504020204" pitchFamily="34" charset="0"/>
                <a:ea typeface="Open Sans" panose="020B0606030504020204" pitchFamily="34" charset="0"/>
                <a:cs typeface="Open Sans" panose="020B0606030504020204" pitchFamily="34" charset="0"/>
              </a:rPr>
              <a:t>Abwassersystem</a:t>
            </a:r>
            <a:r>
              <a:rPr lang="en-US" sz="2600" b="1" i="1" dirty="0">
                <a:effectLst/>
                <a:latin typeface="Open Sans" panose="020B0606030504020204" pitchFamily="34" charset="0"/>
                <a:ea typeface="Open Sans" panose="020B0606030504020204" pitchFamily="34" charset="0"/>
                <a:cs typeface="Open Sans" panose="020B0606030504020204" pitchFamily="34" charset="0"/>
              </a:rPr>
              <a:t> </a:t>
            </a:r>
          </a:p>
          <a:p>
            <a:pPr algn="just">
              <a:lnSpc>
                <a:spcPct val="115000"/>
              </a:lnSpc>
              <a:spcAft>
                <a:spcPts val="800"/>
              </a:spcAft>
              <a:buFont typeface="Wingdings" panose="05000000000000000000" pitchFamily="2" charset="2"/>
              <a:buChar char="Ø"/>
            </a:pPr>
            <a:r>
              <a:rPr lang="en-US" sz="2600" b="1" i="1" dirty="0" err="1">
                <a:effectLst/>
                <a:latin typeface="Open Sans" panose="020B0606030504020204" pitchFamily="34" charset="0"/>
                <a:ea typeface="Open Sans" panose="020B0606030504020204" pitchFamily="34" charset="0"/>
                <a:cs typeface="Open Sans" panose="020B0606030504020204" pitchFamily="34" charset="0"/>
              </a:rPr>
              <a:t>Fischereiindustrie</a:t>
            </a:r>
            <a:endParaRPr lang="el-GR" sz="2600" b="1" i="1"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5000"/>
              </a:lnSpc>
              <a:spcAft>
                <a:spcPts val="800"/>
              </a:spcAft>
              <a:buNone/>
            </a:pPr>
            <a:endParaRPr lang="el-GR" dirty="0"/>
          </a:p>
          <a:p>
            <a:pPr algn="just">
              <a:lnSpc>
                <a:spcPct val="115000"/>
              </a:lnSpc>
              <a:spcAft>
                <a:spcPts val="800"/>
              </a:spcAft>
              <a:buFont typeface="Wingdings" panose="05000000000000000000" pitchFamily="2" charset="2"/>
              <a:buChar char="Ø"/>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6F54EF4F-2480-CA3C-375E-1732C8DA61BE}"/>
              </a:ext>
            </a:extLst>
          </p:cNvPr>
          <p:cNvSpPr txBox="1"/>
          <p:nvPr/>
        </p:nvSpPr>
        <p:spPr>
          <a:xfrm>
            <a:off x="1313585" y="6360407"/>
            <a:ext cx="5357501" cy="258725"/>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Source: Morales-</a:t>
            </a:r>
            <a:r>
              <a:rPr lang="en-US" sz="1000" dirty="0" err="1">
                <a:effectLst/>
                <a:latin typeface="Open Sans" panose="020B0606030504020204" pitchFamily="34" charset="0"/>
                <a:ea typeface="Calibri" panose="020F0502020204030204" pitchFamily="34" charset="0"/>
                <a:cs typeface="Times New Roman" panose="02020603050405020304" pitchFamily="18" charset="0"/>
              </a:rPr>
              <a:t>Caselles</a:t>
            </a:r>
            <a:r>
              <a:rPr lang="en-US" sz="1000" dirty="0">
                <a:effectLst/>
                <a:latin typeface="Open Sans" panose="020B0606030504020204" pitchFamily="34" charset="0"/>
                <a:ea typeface="Calibri" panose="020F0502020204030204" pitchFamily="34" charset="0"/>
                <a:cs typeface="Times New Roman" panose="02020603050405020304" pitchFamily="18" charset="0"/>
              </a:rPr>
              <a:t> et al. (2021)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CAB259D8-DFD6-1FA8-E9B2-D58167072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83" r="-6" b="11791"/>
          <a:stretch/>
        </p:blipFill>
        <p:spPr bwMode="auto">
          <a:xfrm>
            <a:off x="838200" y="2508296"/>
            <a:ext cx="7107198" cy="3748139"/>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F5ABA98-EF72-F298-9137-C9C754F5037F}"/>
              </a:ext>
            </a:extLst>
          </p:cNvPr>
          <p:cNvSpPr txBox="1"/>
          <p:nvPr/>
        </p:nvSpPr>
        <p:spPr>
          <a:xfrm>
            <a:off x="838200" y="1506255"/>
            <a:ext cx="9887262" cy="761234"/>
          </a:xfrm>
          <a:prstGeom prst="rect">
            <a:avLst/>
          </a:prstGeom>
          <a:noFill/>
        </p:spPr>
        <p:txBody>
          <a:bodyPr wrap="square">
            <a:spAutoFit/>
          </a:bodyPr>
          <a:lstStyle/>
          <a:p>
            <a:pPr>
              <a:lnSpc>
                <a:spcPct val="115000"/>
              </a:lnSpc>
              <a:spcAft>
                <a:spcPts val="800"/>
              </a:spcAft>
            </a:pPr>
            <a:r>
              <a:rPr lang="de-DE" sz="1600" b="1" i="1" dirty="0">
                <a:latin typeface="Open Sans" panose="020B0606030504020204" pitchFamily="34" charset="0"/>
                <a:ea typeface="Open Sans" panose="020B0606030504020204" pitchFamily="34" charset="0"/>
                <a:cs typeface="Open Sans" panose="020B0606030504020204" pitchFamily="34" charset="0"/>
              </a:rPr>
              <a:t>Welche Gegenstände finden wir in Flüssen und im Meer?</a:t>
            </a:r>
          </a:p>
          <a:p>
            <a:pPr>
              <a:lnSpc>
                <a:spcPct val="115000"/>
              </a:lnSpc>
              <a:spcAft>
                <a:spcPts val="800"/>
              </a:spcAft>
            </a:pPr>
            <a:r>
              <a:rPr lang="de-DE" sz="1600" dirty="0">
                <a:latin typeface="Open Sans" panose="020B0606030504020204" pitchFamily="34" charset="0"/>
                <a:ea typeface="Open Sans" panose="020B0606030504020204" pitchFamily="34" charset="0"/>
                <a:cs typeface="Open Sans" panose="020B0606030504020204" pitchFamily="34" charset="0"/>
              </a:rPr>
              <a:t>Dargestellt ist der Anteil der einzelnen Gegenstände am Gesamtmüll in verschiedenen Fluss- und Meeresumgebungen.</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endParaRPr lang="el-GR" sz="16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325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838197" y="284489"/>
            <a:ext cx="7437585" cy="1325563"/>
          </a:xfrm>
        </p:spPr>
        <p:txBody>
          <a:bodyPr>
            <a:normAutofit/>
          </a:bodyPr>
          <a:lstStyle/>
          <a:p>
            <a:pPr algn="just">
              <a:lnSpc>
                <a:spcPct val="115000"/>
              </a:lnSpc>
              <a:spcAft>
                <a:spcPts val="800"/>
              </a:spcAft>
            </a:pPr>
            <a:r>
              <a:rPr lang="de-DE" sz="2800" b="1" dirty="0">
                <a:latin typeface="Open Sans" panose="020B0606030504020204" pitchFamily="34" charset="0"/>
                <a:ea typeface="Calibri" panose="020F0502020204030204" pitchFamily="34" charset="0"/>
                <a:cs typeface="Times New Roman" panose="02020603050405020304" pitchFamily="18" charset="0"/>
              </a:rPr>
              <a:t>Wie wirkt sich die Plastikverschmutzung auf das Meeresleben aus?</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38200" y="1498571"/>
            <a:ext cx="9917039" cy="1920340"/>
          </a:xfrm>
        </p:spPr>
        <p:txBody>
          <a:bodyPr/>
          <a:lstStyle/>
          <a:p>
            <a:pPr marL="0" indent="0" algn="just">
              <a:lnSpc>
                <a:spcPct val="115000"/>
              </a:lnSpc>
              <a:spcAft>
                <a:spcPts val="800"/>
              </a:spcAft>
              <a:buNone/>
            </a:pPr>
            <a:r>
              <a:rPr lang="de-DE" sz="1800" b="1" i="1" dirty="0">
                <a:latin typeface="Open Sans" panose="020B0606030504020204" pitchFamily="34" charset="0"/>
                <a:ea typeface="Calibri" panose="020F0502020204030204" pitchFamily="34" charset="0"/>
                <a:cs typeface="Times New Roman" panose="02020603050405020304" pitchFamily="18" charset="0"/>
              </a:rPr>
              <a:t>Warum ist der Ozean so stark von Plastik betroffen?</a:t>
            </a:r>
            <a:endParaRPr lang="en-US" sz="1800" b="1" i="1" dirty="0">
              <a:latin typeface="Open Sans" panose="020B060603050402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197" y="1972417"/>
            <a:ext cx="7366766" cy="338701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800"/>
              </a:spcAft>
              <a:buNone/>
            </a:pPr>
            <a:r>
              <a:rPr lang="de-DE" sz="1800" dirty="0">
                <a:latin typeface="Open Sans" panose="020B0606030504020204" pitchFamily="34" charset="0"/>
                <a:ea typeface="Calibri" panose="020F0502020204030204" pitchFamily="34" charset="0"/>
                <a:cs typeface="Times New Roman" panose="02020603050405020304" pitchFamily="18" charset="0"/>
              </a:rPr>
              <a:t>Ein erheblicher Teil des Plastikmülls in den Ozeanen stammt von</a:t>
            </a:r>
          </a:p>
          <a:p>
            <a:pPr algn="just">
              <a:lnSpc>
                <a:spcPct val="115000"/>
              </a:lnSpc>
              <a:spcAft>
                <a:spcPts val="800"/>
              </a:spcAft>
            </a:pPr>
            <a:r>
              <a:rPr lang="de-DE" sz="1800" dirty="0">
                <a:latin typeface="Open Sans" panose="020B0606030504020204" pitchFamily="34" charset="0"/>
                <a:ea typeface="Calibri" panose="020F0502020204030204" pitchFamily="34" charset="0"/>
                <a:cs typeface="Times New Roman" panose="02020603050405020304" pitchFamily="18" charset="0"/>
              </a:rPr>
              <a:t>verlorene Schiffsladungen</a:t>
            </a:r>
          </a:p>
          <a:p>
            <a:pPr algn="just">
              <a:lnSpc>
                <a:spcPct val="115000"/>
              </a:lnSpc>
              <a:spcAft>
                <a:spcPts val="800"/>
              </a:spcAft>
            </a:pPr>
            <a:r>
              <a:rPr lang="de-DE" sz="1800" dirty="0">
                <a:latin typeface="Open Sans" panose="020B0606030504020204" pitchFamily="34" charset="0"/>
                <a:ea typeface="Calibri" panose="020F0502020204030204" pitchFamily="34" charset="0"/>
                <a:cs typeface="Times New Roman" panose="02020603050405020304" pitchFamily="18" charset="0"/>
              </a:rPr>
              <a:t>ausrangierte Fischereigeräte</a:t>
            </a:r>
          </a:p>
          <a:p>
            <a:pPr algn="just">
              <a:lnSpc>
                <a:spcPct val="115000"/>
              </a:lnSpc>
              <a:spcAft>
                <a:spcPts val="800"/>
              </a:spcAft>
            </a:pPr>
            <a:r>
              <a:rPr lang="de-DE" sz="1800" dirty="0">
                <a:latin typeface="Open Sans" panose="020B0606030504020204" pitchFamily="34" charset="0"/>
                <a:ea typeface="Calibri" panose="020F0502020204030204" pitchFamily="34" charset="0"/>
                <a:cs typeface="Times New Roman" panose="02020603050405020304" pitchFamily="18" charset="0"/>
              </a:rPr>
              <a:t>aus der marinen Aquakultur, insbesondere wenn </a:t>
            </a:r>
            <a:r>
              <a:rPr lang="de-DE" sz="1800" dirty="0" err="1">
                <a:latin typeface="Open Sans" panose="020B0606030504020204" pitchFamily="34" charset="0"/>
                <a:ea typeface="Calibri" panose="020F0502020204030204" pitchFamily="34" charset="0"/>
                <a:cs typeface="Times New Roman" panose="02020603050405020304" pitchFamily="18" charset="0"/>
              </a:rPr>
              <a:t>Polystyrolschaum</a:t>
            </a:r>
            <a:r>
              <a:rPr lang="de-DE" sz="1800" dirty="0">
                <a:latin typeface="Open Sans" panose="020B0606030504020204" pitchFamily="34" charset="0"/>
                <a:ea typeface="Calibri" panose="020F0502020204030204" pitchFamily="34" charset="0"/>
                <a:cs typeface="Times New Roman" panose="02020603050405020304" pitchFamily="18" charset="0"/>
              </a:rPr>
              <a:t>, der für die Herstellung von Fischkäfigen verwendet wird, in die Ozeane gelangt</a:t>
            </a:r>
          </a:p>
          <a:p>
            <a:pPr algn="just">
              <a:lnSpc>
                <a:spcPct val="115000"/>
              </a:lnSpc>
              <a:spcAft>
                <a:spcPts val="800"/>
              </a:spcAft>
            </a:pPr>
            <a:r>
              <a:rPr lang="de-DE" sz="1800" dirty="0">
                <a:latin typeface="Open Sans" panose="020B0606030504020204" pitchFamily="34" charset="0"/>
                <a:ea typeface="Calibri" panose="020F0502020204030204" pitchFamily="34" charset="0"/>
                <a:cs typeface="Times New Roman" panose="02020603050405020304" pitchFamily="18" charset="0"/>
              </a:rPr>
              <a:t>Müll und Abfälle aufgrund von extremen Wetterbedingungen und starken Winden</a:t>
            </a:r>
          </a:p>
          <a:p>
            <a:pPr algn="just">
              <a:lnSpc>
                <a:spcPct val="115000"/>
              </a:lnSpc>
              <a:spcAft>
                <a:spcPts val="800"/>
              </a:spcAft>
            </a:pPr>
            <a:r>
              <a:rPr lang="de-DE" sz="1800" dirty="0">
                <a:latin typeface="Open Sans" panose="020B0606030504020204" pitchFamily="34" charset="0"/>
                <a:ea typeface="Calibri" panose="020F0502020204030204" pitchFamily="34" charset="0"/>
                <a:cs typeface="Times New Roman" panose="02020603050405020304" pitchFamily="18" charset="0"/>
              </a:rPr>
              <a:t> Verschmutzung der Küsten durch die Gezeiten </a:t>
            </a:r>
          </a:p>
          <a:p>
            <a:pPr algn="just">
              <a:lnSpc>
                <a:spcPct val="115000"/>
              </a:lnSpc>
              <a:spcAft>
                <a:spcPts val="800"/>
              </a:spcAft>
            </a:pPr>
            <a:r>
              <a:rPr lang="de-DE" sz="1800" dirty="0">
                <a:latin typeface="Open Sans" panose="020B0606030504020204" pitchFamily="34" charset="0"/>
                <a:ea typeface="Calibri" panose="020F0502020204030204" pitchFamily="34" charset="0"/>
                <a:cs typeface="Times New Roman" panose="02020603050405020304" pitchFamily="18" charset="0"/>
              </a:rPr>
              <a:t>tonnenweise loser Müll und Abfälle aus Mülldeponien an den Flüssen weltweit</a:t>
            </a:r>
            <a:endParaRPr lang="el-GR" b="1" dirty="0"/>
          </a:p>
        </p:txBody>
      </p:sp>
      <p:sp>
        <p:nvSpPr>
          <p:cNvPr id="10" name="TextBox 9">
            <a:extLst>
              <a:ext uri="{FF2B5EF4-FFF2-40B4-BE49-F238E27FC236}">
                <a16:creationId xmlns:a16="http://schemas.microsoft.com/office/drawing/2014/main" id="{6F54EF4F-2480-CA3C-375E-1732C8DA61BE}"/>
              </a:ext>
            </a:extLst>
          </p:cNvPr>
          <p:cNvSpPr txBox="1"/>
          <p:nvPr/>
        </p:nvSpPr>
        <p:spPr>
          <a:xfrm>
            <a:off x="8302287" y="6576203"/>
            <a:ext cx="4014645" cy="258725"/>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Source: European Commission</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22F7882-321B-4791-12E7-54B35BC30FA4}"/>
              </a:ext>
            </a:extLst>
          </p:cNvPr>
          <p:cNvSpPr txBox="1"/>
          <p:nvPr/>
        </p:nvSpPr>
        <p:spPr>
          <a:xfrm>
            <a:off x="585744" y="5673003"/>
            <a:ext cx="7366766" cy="738664"/>
          </a:xfrm>
          <a:prstGeom prst="rect">
            <a:avLst/>
          </a:prstGeom>
          <a:noFill/>
        </p:spPr>
        <p:txBody>
          <a:bodyPr wrap="square">
            <a:spAutoFit/>
          </a:bodyPr>
          <a:lstStyle/>
          <a:p>
            <a:pPr marL="285750" indent="-285750">
              <a:buFont typeface="Wingdings" panose="05000000000000000000" pitchFamily="2" charset="2"/>
              <a:buChar char="ü"/>
            </a:pPr>
            <a:r>
              <a:rPr lang="de-DE" sz="1400" i="1" dirty="0">
                <a:latin typeface="Open Sans" panose="020B0606030504020204" pitchFamily="34" charset="0"/>
                <a:ea typeface="Calibri" panose="020F0502020204030204" pitchFamily="34" charset="0"/>
              </a:rPr>
              <a:t>Nur zehn der weltweiten Flüsse, von denen acht in Asien entspringen, sind für den Großteil des Plastikmülls verantwortlich, der in die Ozeane gelangt. Vor allem Chinas größter Fluss, der Jangtse, trägt mit 1,5 Millionen Tonnen pro Jahr am meisten zum Plastikmüll bei.</a:t>
            </a:r>
            <a:endParaRPr lang="el-GR" sz="1400" i="1" dirty="0"/>
          </a:p>
        </p:txBody>
      </p:sp>
      <p:pic>
        <p:nvPicPr>
          <p:cNvPr id="11" name="Grafik 10" descr="https://www.europarl.europa.eu/resources/library/images/20181011PHT15767/20181011PHT15767_origin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287" y="596928"/>
            <a:ext cx="3889713" cy="5916297"/>
          </a:xfrm>
          <a:prstGeom prst="rect">
            <a:avLst/>
          </a:prstGeom>
          <a:noFill/>
          <a:ln>
            <a:noFill/>
          </a:ln>
        </p:spPr>
      </p:pic>
    </p:spTree>
    <p:extLst>
      <p:ext uri="{BB962C8B-B14F-4D97-AF65-F5344CB8AC3E}">
        <p14:creationId xmlns:p14="http://schemas.microsoft.com/office/powerpoint/2010/main" val="246249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οργανισμός, νερό, ύφαλος, υποβρύχια&#10;&#10;Περιγραφή που δημιουργήθηκε αυτόματα">
            <a:extLst>
              <a:ext uri="{FF2B5EF4-FFF2-40B4-BE49-F238E27FC236}">
                <a16:creationId xmlns:a16="http://schemas.microsoft.com/office/drawing/2014/main" id="{DA47EE42-E5A8-25C9-A5C5-7C2F7D91076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338" r="13818" b="1753"/>
          <a:stretch/>
        </p:blipFill>
        <p:spPr>
          <a:xfrm>
            <a:off x="3523488" y="10"/>
            <a:ext cx="8668512" cy="6857990"/>
          </a:xfrm>
          <a:prstGeom prst="rect">
            <a:avLst/>
          </a:prstGeom>
        </p:spPr>
      </p:pic>
      <p:sp>
        <p:nvSpPr>
          <p:cNvPr id="23"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18699" y="844922"/>
            <a:ext cx="560871"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9" name="Θέση περιεχομένου 2">
            <a:extLst>
              <a:ext uri="{FF2B5EF4-FFF2-40B4-BE49-F238E27FC236}">
                <a16:creationId xmlns:a16="http://schemas.microsoft.com/office/drawing/2014/main" id="{7BAC7DBC-DE33-DDE0-FA5A-EA79A7C42CFE}"/>
              </a:ext>
            </a:extLst>
          </p:cNvPr>
          <p:cNvGraphicFramePr>
            <a:graphicFrameLocks noGrp="1"/>
          </p:cNvGraphicFramePr>
          <p:nvPr>
            <p:ph idx="1"/>
            <p:extLst>
              <p:ext uri="{D42A27DB-BD31-4B8C-83A1-F6EECF244321}">
                <p14:modId xmlns:p14="http://schemas.microsoft.com/office/powerpoint/2010/main" val="1905386972"/>
              </p:ext>
            </p:extLst>
          </p:nvPr>
        </p:nvGraphicFramePr>
        <p:xfrm>
          <a:off x="371476" y="2452624"/>
          <a:ext cx="5558270" cy="4352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Τίτλος 1">
            <a:extLst>
              <a:ext uri="{FF2B5EF4-FFF2-40B4-BE49-F238E27FC236}">
                <a16:creationId xmlns:a16="http://schemas.microsoft.com/office/drawing/2014/main" id="{0195D0AC-96B4-E9FE-3146-9B2D2BDC9600}"/>
              </a:ext>
            </a:extLst>
          </p:cNvPr>
          <p:cNvSpPr>
            <a:spLocks noGrp="1"/>
          </p:cNvSpPr>
          <p:nvPr>
            <p:ph type="title"/>
          </p:nvPr>
        </p:nvSpPr>
        <p:spPr>
          <a:xfrm>
            <a:off x="1046442" y="596927"/>
            <a:ext cx="6900996" cy="1123950"/>
          </a:xfrm>
        </p:spPr>
        <p:txBody>
          <a:bodyPr>
            <a:normAutofit/>
          </a:bodyPr>
          <a:lstStyle/>
          <a:p>
            <a:pPr algn="just">
              <a:lnSpc>
                <a:spcPct val="115000"/>
              </a:lnSpc>
              <a:spcAft>
                <a:spcPts val="800"/>
              </a:spcAft>
            </a:pPr>
            <a:r>
              <a:rPr lang="de-DE" sz="2800" b="1" dirty="0">
                <a:latin typeface="Open Sans" panose="020B0606030504020204" pitchFamily="34" charset="0"/>
                <a:ea typeface="Calibri" panose="020F0502020204030204" pitchFamily="34" charset="0"/>
                <a:cs typeface="Times New Roman" panose="02020603050405020304" pitchFamily="18" charset="0"/>
              </a:rPr>
              <a:t>Wie wirkt sich die Verschmutzung mit Plastik auf das Meeresleben aus?</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EF4CDCE-6FB3-7C08-060D-543C6836DC74}"/>
              </a:ext>
            </a:extLst>
          </p:cNvPr>
          <p:cNvSpPr txBox="1"/>
          <p:nvPr/>
        </p:nvSpPr>
        <p:spPr>
          <a:xfrm>
            <a:off x="6096000" y="5357376"/>
            <a:ext cx="6003636" cy="1316322"/>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de-DE" sz="1400" i="1" dirty="0">
                <a:latin typeface="Open Sans" panose="020B0606030504020204" pitchFamily="34" charset="0"/>
                <a:ea typeface="Calibri" panose="020F0502020204030204" pitchFamily="34" charset="0"/>
                <a:cs typeface="Times New Roman" panose="02020603050405020304" pitchFamily="18" charset="0"/>
              </a:rPr>
              <a:t>Ein Beispiel für die tödlichen Folgen des Plastikkonsums von Meeresbewohnern sind die Sturmtaucherkolonien vor den Küsten Australiens und Neuseelands, die besonders betroffen sind, da diese Vögel große Mengen an Plastik verzehren und an ihre Jungen verfüttern. Erstaunlicherweise wurden bei einigen Vögeln bis zu 250 Plastikteile entfernt.</a:t>
            </a:r>
            <a:endParaRPr lang="el-GR"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68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φαγητό, καραμέλες, εξωτερικός χώρος/ύπαιθρος, σνακ&#10;&#10;Περιγραφή που δημιουργήθηκε αυτόματα">
            <a:extLst>
              <a:ext uri="{FF2B5EF4-FFF2-40B4-BE49-F238E27FC236}">
                <a16:creationId xmlns:a16="http://schemas.microsoft.com/office/drawing/2014/main" id="{76F8444A-454A-E08E-EDC7-19EC15BB686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2634" r="3602"/>
          <a:stretch/>
        </p:blipFill>
        <p:spPr>
          <a:xfrm>
            <a:off x="-3047" y="-20542"/>
            <a:ext cx="9669642" cy="68853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26225" y="27400"/>
            <a:ext cx="10136499" cy="1899912"/>
          </a:xfrm>
        </p:spPr>
        <p:txBody>
          <a:bodyPr vert="horz" lIns="91440" tIns="45720" rIns="91440" bIns="45720" rtlCol="0" anchor="ctr">
            <a:normAutofit/>
          </a:bodyPr>
          <a:lstStyle/>
          <a:p>
            <a:pPr>
              <a:spcAft>
                <a:spcPts val="800"/>
              </a:spcAft>
            </a:pPr>
            <a:r>
              <a:rPr lang="de-DE" sz="2800" b="1" dirty="0">
                <a:latin typeface="Open Sans" panose="020B0606030504020204" pitchFamily="34" charset="0"/>
                <a:ea typeface="Calibri" panose="020F0502020204030204" pitchFamily="34" charset="0"/>
                <a:cs typeface="Times New Roman" panose="02020603050405020304" pitchFamily="18" charset="0"/>
              </a:rPr>
              <a:t>Wie wirkt sich die Verschmutzung mit Plastik auf das Meeresleben aus?</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017164" y="1247687"/>
            <a:ext cx="3879521" cy="53158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de-DE" sz="1400" b="1" i="1" dirty="0">
                <a:latin typeface="Open Sans" panose="020B0606030504020204" pitchFamily="34" charset="0"/>
                <a:ea typeface="Open Sans" panose="020B0606030504020204" pitchFamily="34" charset="0"/>
                <a:cs typeface="Open Sans" panose="020B0606030504020204" pitchFamily="34" charset="0"/>
              </a:rPr>
              <a:t>Die wachsende Besorgnis über Mikroplastik in unserer Nahrungskette</a:t>
            </a:r>
          </a:p>
          <a:p>
            <a:pPr marL="0" indent="0">
              <a:spcAft>
                <a:spcPts val="800"/>
              </a:spcAft>
              <a:buNone/>
            </a:pPr>
            <a:r>
              <a:rPr lang="de-DE" sz="1400" dirty="0">
                <a:latin typeface="Open Sans" panose="020B0606030504020204" pitchFamily="34" charset="0"/>
                <a:ea typeface="Open Sans" panose="020B0606030504020204" pitchFamily="34" charset="0"/>
                <a:cs typeface="Open Sans" panose="020B0606030504020204" pitchFamily="34" charset="0"/>
              </a:rPr>
              <a:t>Es wird geschätzt, dass unsere Ozeane jährlich durch Millionen Tonnen Mikroplastik verschmutzt werden, das durch kleine Kunststoffe wie Mikroperlen und synthetische Fasern aus Kleidung sowie durch den Abbau größerer Kunststoffteile verursacht wird. Infolgedessen ist Mikroplastik in unseren Ozeanen allgegenwärtig, und seine Präsenz ist nicht auf Meereslebewesen beschränkt, da es jetzt auch in unserer Nahrungskette entdeckt wird.</a:t>
            </a:r>
          </a:p>
          <a:p>
            <a:pPr>
              <a:spcAft>
                <a:spcPts val="800"/>
              </a:spcAft>
            </a:pPr>
            <a:r>
              <a:rPr lang="de-DE" sz="1400" dirty="0">
                <a:latin typeface="Open Sans" panose="020B0606030504020204" pitchFamily="34" charset="0"/>
                <a:ea typeface="Open Sans" panose="020B0606030504020204" pitchFamily="34" charset="0"/>
                <a:cs typeface="Open Sans" panose="020B0606030504020204" pitchFamily="34" charset="0"/>
              </a:rPr>
              <a:t>Eine kürzlich von der Universität Plymouth durchgeführte Studie ergab, dass ein Drittel der 504 vor der Küste Südwestenglands gefangenen Fische Mikroplastik enthielt. </a:t>
            </a:r>
          </a:p>
          <a:p>
            <a:pPr>
              <a:spcAft>
                <a:spcPts val="800"/>
              </a:spcAft>
            </a:pPr>
            <a:r>
              <a:rPr lang="de-DE" sz="1400" dirty="0">
                <a:latin typeface="Open Sans" panose="020B0606030504020204" pitchFamily="34" charset="0"/>
                <a:ea typeface="Open Sans" panose="020B0606030504020204" pitchFamily="34" charset="0"/>
                <a:cs typeface="Open Sans" panose="020B0606030504020204" pitchFamily="34" charset="0"/>
              </a:rPr>
              <a:t>Darüber hinaus wurden die Auswirkungen von Mikroplastik auf Seevögel beobachtet, insbesondere in Bezug auf die gestörte Eisenaufnahme im Dünndarm und die erhöhte Belastung der Leber. Dies hat zu Bedenken hinsichtlich der langfristigen Auswirkungen des Verzehrs von Mikroplastik auf die menschliche Gesundheit geführt.</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0BFF1A09-84C9-ED22-40CC-FC2D3790AB29}"/>
              </a:ext>
            </a:extLst>
          </p:cNvPr>
          <p:cNvSpPr txBox="1"/>
          <p:nvPr/>
        </p:nvSpPr>
        <p:spPr>
          <a:xfrm>
            <a:off x="109522" y="5430886"/>
            <a:ext cx="7907642" cy="1154162"/>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de-DE" sz="1400" b="1" dirty="0">
                <a:latin typeface="Open Sans" panose="020B0606030504020204" pitchFamily="34" charset="0"/>
                <a:ea typeface="Open Sans" panose="020B0606030504020204" pitchFamily="34" charset="0"/>
                <a:cs typeface="Open Sans" panose="020B0606030504020204" pitchFamily="34" charset="0"/>
              </a:rPr>
              <a:t>Ein viraler Beitrag in den sozialen Medien zeigt eine Mars-Riegel-Verpackung aus dem Jahr 1986, die in der Constantine Bay in Cornwall gefunden wurde. Die langfristigen Auswirkungen von Plastik auf den Ozean sind schwerwiegend und weitreichend, da sie eine Bedrohung für das Meeresleben und das gesamte Ökosystem darstellen.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5351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3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137034" y="431631"/>
            <a:ext cx="5531621" cy="1330840"/>
          </a:xfrm>
        </p:spPr>
        <p:txBody>
          <a:bodyPr>
            <a:normAutofit/>
          </a:bodyPr>
          <a:lstStyle/>
          <a:p>
            <a:r>
              <a:rPr lang="de-DE" sz="2800" b="1" dirty="0">
                <a:latin typeface="Open Sans" panose="020B0606030504020204" pitchFamily="34" charset="0"/>
                <a:ea typeface="Calibri" panose="020F0502020204030204" pitchFamily="34" charset="0"/>
                <a:cs typeface="Times New Roman" panose="02020603050405020304" pitchFamily="18" charset="0"/>
              </a:rPr>
              <a:t>Was können wir gegen die Plastikverschmutzung tun?</a:t>
            </a:r>
            <a:endParaRPr lang="el-GR" sz="2800" dirty="0"/>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926164" y="1905635"/>
            <a:ext cx="5169836" cy="4520734"/>
          </a:xfrm>
        </p:spPr>
        <p:txBody>
          <a:bodyPr>
            <a:normAutofit fontScale="92500" lnSpcReduction="10000"/>
          </a:bodyPr>
          <a:lstStyle/>
          <a:p>
            <a:pPr marL="0" indent="0">
              <a:buNone/>
            </a:pPr>
            <a:r>
              <a:rPr lang="de-DE" sz="1900" b="1" i="1" dirty="0">
                <a:latin typeface="Open Sans" panose="020B0606030504020204" pitchFamily="34" charset="0"/>
              </a:rPr>
              <a:t>Reduzieren, recyceln, wiederverwenden</a:t>
            </a:r>
          </a:p>
          <a:p>
            <a:r>
              <a:rPr lang="de-DE" sz="1900" dirty="0">
                <a:latin typeface="Open Sans" panose="020B0606030504020204" pitchFamily="34" charset="0"/>
              </a:rPr>
              <a:t>Ein wichtiger Bereich, in dem Verbesserungen erzielt werden können, ist die Verringerung der Verwendung von Einwegplastik, das in verschiedenen Gewässern häufig zu finden ist.</a:t>
            </a:r>
          </a:p>
          <a:p>
            <a:r>
              <a:rPr lang="de-DE" sz="1900" dirty="0">
                <a:latin typeface="Open Sans" panose="020B0606030504020204" pitchFamily="34" charset="0"/>
              </a:rPr>
              <a:t>Eine alternative Methode, um die Verwendung von Einwegplastik zu minimieren, besteht darin, beim Einkaufen in Supermärkten unverpacktes Obst und Gemüse zu kaufen, anstatt solche, die in Plastiktüten verpackt sind.</a:t>
            </a:r>
          </a:p>
          <a:p>
            <a:r>
              <a:rPr lang="de-DE" sz="1900" dirty="0">
                <a:latin typeface="Open Sans" panose="020B0606030504020204" pitchFamily="34" charset="0"/>
              </a:rPr>
              <a:t>Eine wachsende Zahl von Zero-</a:t>
            </a:r>
            <a:r>
              <a:rPr lang="de-DE" sz="1900" dirty="0" err="1">
                <a:latin typeface="Open Sans" panose="020B0606030504020204" pitchFamily="34" charset="0"/>
              </a:rPr>
              <a:t>Waste</a:t>
            </a:r>
            <a:r>
              <a:rPr lang="de-DE" sz="1900" dirty="0">
                <a:latin typeface="Open Sans" panose="020B0606030504020204" pitchFamily="34" charset="0"/>
              </a:rPr>
              <a:t>-Läden, verkaufen unverpackte Lebensmittel und Haushaltswaren, so dass die Kunden ihre wiederverwendbaren Behälter mitbringen können.</a:t>
            </a:r>
            <a:endParaRPr lang="el-GR" sz="1900" dirty="0"/>
          </a:p>
        </p:txBody>
      </p:sp>
      <p:pic>
        <p:nvPicPr>
          <p:cNvPr id="9" name="Graphic 8" descr="Recycle Sign">
            <a:extLst>
              <a:ext uri="{FF2B5EF4-FFF2-40B4-BE49-F238E27FC236}">
                <a16:creationId xmlns:a16="http://schemas.microsoft.com/office/drawing/2014/main" id="{1AC215B8-5645-7671-4FDB-EA3D282380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0610" y="1071282"/>
            <a:ext cx="4737650" cy="4737650"/>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03982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2640</Words>
  <Application>Microsoft Office PowerPoint</Application>
  <PresentationFormat>Breitbild</PresentationFormat>
  <Paragraphs>147</Paragraphs>
  <Slides>21</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Ariel</vt:lpstr>
      <vt:lpstr>Calibri</vt:lpstr>
      <vt:lpstr>Calibri Light</vt:lpstr>
      <vt:lpstr>Open Sans</vt:lpstr>
      <vt:lpstr>Wingdings</vt:lpstr>
      <vt:lpstr>Θέμα του Office</vt:lpstr>
      <vt:lpstr>Modul 3: Auswirkungen der Verwendung von Kunststoffen auf das Meeresleben</vt:lpstr>
      <vt:lpstr>Kurze Einführung in das Modul</vt:lpstr>
      <vt:lpstr>Hauptthema</vt:lpstr>
      <vt:lpstr>1. Plastikverschmutzung in den Ozeanen: Woher kommt sie?</vt:lpstr>
      <vt:lpstr>Plastikverschmutzung in den Ozeanen: Woher kommt sie?</vt:lpstr>
      <vt:lpstr>Wie wirkt sich die Plastikverschmutzung auf das Meeresleben aus?</vt:lpstr>
      <vt:lpstr>Wie wirkt sich die Verschmutzung mit Plastik auf das Meeresleben aus?</vt:lpstr>
      <vt:lpstr>Wie wirkt sich die Verschmutzung mit Plastik auf das Meeresleben aus?</vt:lpstr>
      <vt:lpstr>Was können wir gegen die Plastikverschmutzung tun?</vt:lpstr>
      <vt:lpstr>Was können wir gegen die Plastikverschmutzung tun?</vt:lpstr>
      <vt:lpstr>Was können wir gegen die Plastikverschmutzung tun?</vt:lpstr>
      <vt:lpstr>Aktivität: Ufer-/Strand-Reinigungsaktionen</vt:lpstr>
      <vt:lpstr>PowerPoint-Präsentation</vt:lpstr>
      <vt:lpstr>Step-by-step Anleitung </vt:lpstr>
      <vt:lpstr>Aktivität: Sag nein zu Plastik</vt:lpstr>
      <vt:lpstr>Aktivität: Sag nein zu Plastik</vt:lpstr>
      <vt:lpstr>Step-by-step Anleitung </vt:lpstr>
      <vt:lpstr>Zusätzliche Lernressourcen</vt:lpstr>
      <vt:lpstr>Quellen und Verweise</vt:lpstr>
      <vt:lpstr>Quellen und Verweise</vt:lpstr>
      <vt:lpstr>www.rescue.erasmus.site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Karanasiou</dc:creator>
  <cp:lastModifiedBy>Lois Wendrock</cp:lastModifiedBy>
  <cp:revision>40</cp:revision>
  <dcterms:created xsi:type="dcterms:W3CDTF">2023-02-20T12:16:37Z</dcterms:created>
  <dcterms:modified xsi:type="dcterms:W3CDTF">2023-09-29T08:43:46Z</dcterms:modified>
</cp:coreProperties>
</file>