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3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7" r:id="rId2"/>
    <p:sldId id="259" r:id="rId3"/>
    <p:sldId id="260" r:id="rId4"/>
    <p:sldId id="261" r:id="rId5"/>
    <p:sldId id="265" r:id="rId6"/>
    <p:sldId id="266" r:id="rId7"/>
    <p:sldId id="262" r:id="rId8"/>
    <p:sldId id="270" r:id="rId9"/>
    <p:sldId id="264" r:id="rId10"/>
    <p:sldId id="269" r:id="rId11"/>
    <p:sldId id="271" r:id="rId12"/>
    <p:sldId id="277" r:id="rId13"/>
    <p:sldId id="284" r:id="rId14"/>
    <p:sldId id="282" r:id="rId15"/>
    <p:sldId id="283" r:id="rId16"/>
    <p:sldId id="281" r:id="rId17"/>
    <p:sldId id="285" r:id="rId18"/>
    <p:sldId id="286" r:id="rId19"/>
    <p:sldId id="280" r:id="rId20"/>
    <p:sldId id="290" r:id="rId21"/>
    <p:sldId id="25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96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3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1BCA-5EAC-40AB-BC86-269B5FC80C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27CB1C-7FA9-42BA-A946-7166899C9E19}">
      <dgm:prSet/>
      <dgm:spPr/>
      <dgm:t>
        <a:bodyPr/>
        <a:lstStyle/>
        <a:p>
          <a:r>
            <a:rPr lang="it-IT" dirty="0"/>
            <a:t>Ogni anno vengono introdotte nei nostri oceani circa 12,7 milioni di tonnellate di plastica, pari a un camion di rifiuti scaricato in mare ogni minuto. Se questa tendenza persisterà, gli scienziati prevedono che entro il 2050 negli oceani ci sarà più plastica che pesci. </a:t>
          </a:r>
          <a:endParaRPr lang="en-US" dirty="0"/>
        </a:p>
      </dgm:t>
    </dgm:pt>
    <dgm:pt modelId="{CC996108-72BF-4658-92D2-88B514D153FC}" type="parTrans" cxnId="{DA3827EA-5ADB-4424-B4F4-9BED1D073614}">
      <dgm:prSet/>
      <dgm:spPr/>
      <dgm:t>
        <a:bodyPr/>
        <a:lstStyle/>
        <a:p>
          <a:endParaRPr lang="en-US"/>
        </a:p>
      </dgm:t>
    </dgm:pt>
    <dgm:pt modelId="{834971A1-CB09-44F2-9BE8-03A6A3E5B9D7}" type="sibTrans" cxnId="{DA3827EA-5ADB-4424-B4F4-9BED1D073614}">
      <dgm:prSet/>
      <dgm:spPr/>
      <dgm:t>
        <a:bodyPr/>
        <a:lstStyle/>
        <a:p>
          <a:endParaRPr lang="en-US"/>
        </a:p>
      </dgm:t>
    </dgm:pt>
    <dgm:pt modelId="{092B5FBF-C851-44ED-9171-553C48414BA6}">
      <dgm:prSet/>
      <dgm:spPr/>
      <dgm:t>
        <a:bodyPr/>
        <a:lstStyle/>
        <a:p>
          <a:r>
            <a:rPr lang="it-IT" dirty="0"/>
            <a:t>Si tratta di una stima annuale delle emissioni di plastica. Il totale di un paese non include i rifiuti che vengono esportati all'estero e che possono essere a maggior rischio di finire negli oceani. </a:t>
          </a:r>
          <a:endParaRPr lang="en-US" dirty="0"/>
        </a:p>
      </dgm:t>
    </dgm:pt>
    <dgm:pt modelId="{FF1D42C4-DB59-4096-A0F5-9EBF44EE5516}" type="parTrans" cxnId="{AB194F9D-A5A1-43D0-A5EB-24EE904B6F5D}">
      <dgm:prSet/>
      <dgm:spPr/>
      <dgm:t>
        <a:bodyPr/>
        <a:lstStyle/>
        <a:p>
          <a:endParaRPr lang="en-US"/>
        </a:p>
      </dgm:t>
    </dgm:pt>
    <dgm:pt modelId="{77AA9397-018B-4162-9B34-AA6E030481E5}" type="sibTrans" cxnId="{AB194F9D-A5A1-43D0-A5EB-24EE904B6F5D}">
      <dgm:prSet/>
      <dgm:spPr/>
      <dgm:t>
        <a:bodyPr/>
        <a:lstStyle/>
        <a:p>
          <a:endParaRPr lang="en-US"/>
        </a:p>
      </dgm:t>
    </dgm:pt>
    <dgm:pt modelId="{27A4813A-02EB-4C1F-8E32-5E2BA7A91462}" type="pres">
      <dgm:prSet presAssocID="{52FD1BCA-5EAC-40AB-BC86-269B5FC80C14}" presName="hierChild1" presStyleCnt="0">
        <dgm:presLayoutVars>
          <dgm:chPref val="1"/>
          <dgm:dir/>
          <dgm:animOne val="branch"/>
          <dgm:animLvl val="lvl"/>
          <dgm:resizeHandles/>
        </dgm:presLayoutVars>
      </dgm:prSet>
      <dgm:spPr/>
    </dgm:pt>
    <dgm:pt modelId="{E81A2B58-B554-43D0-B187-0E007CD917A1}" type="pres">
      <dgm:prSet presAssocID="{1127CB1C-7FA9-42BA-A946-7166899C9E19}" presName="hierRoot1" presStyleCnt="0"/>
      <dgm:spPr/>
    </dgm:pt>
    <dgm:pt modelId="{F47A16A5-3647-45D8-98ED-379ED1D95C03}" type="pres">
      <dgm:prSet presAssocID="{1127CB1C-7FA9-42BA-A946-7166899C9E19}" presName="composite" presStyleCnt="0"/>
      <dgm:spPr/>
    </dgm:pt>
    <dgm:pt modelId="{E92F5389-9086-4CD6-9CBF-244CC0C01348}" type="pres">
      <dgm:prSet presAssocID="{1127CB1C-7FA9-42BA-A946-7166899C9E19}" presName="background" presStyleLbl="node0" presStyleIdx="0" presStyleCnt="2"/>
      <dgm:spPr/>
    </dgm:pt>
    <dgm:pt modelId="{0EB48D04-05DA-4949-82CE-A785F7E33987}" type="pres">
      <dgm:prSet presAssocID="{1127CB1C-7FA9-42BA-A946-7166899C9E19}" presName="text" presStyleLbl="fgAcc0" presStyleIdx="0" presStyleCnt="2" custLinFactNeighborX="-89265" custLinFactNeighborY="3101">
        <dgm:presLayoutVars>
          <dgm:chPref val="3"/>
        </dgm:presLayoutVars>
      </dgm:prSet>
      <dgm:spPr/>
    </dgm:pt>
    <dgm:pt modelId="{E98D9C87-982C-48B2-BB7B-1DB6EEFFA0F4}" type="pres">
      <dgm:prSet presAssocID="{1127CB1C-7FA9-42BA-A946-7166899C9E19}" presName="hierChild2" presStyleCnt="0"/>
      <dgm:spPr/>
    </dgm:pt>
    <dgm:pt modelId="{05EA18D2-065C-4E53-B3F8-EB839432D3D5}" type="pres">
      <dgm:prSet presAssocID="{092B5FBF-C851-44ED-9171-553C48414BA6}" presName="hierRoot1" presStyleCnt="0"/>
      <dgm:spPr/>
    </dgm:pt>
    <dgm:pt modelId="{9B4D014E-1C6E-49A3-9EE7-75B84ED628C7}" type="pres">
      <dgm:prSet presAssocID="{092B5FBF-C851-44ED-9171-553C48414BA6}" presName="composite" presStyleCnt="0"/>
      <dgm:spPr/>
    </dgm:pt>
    <dgm:pt modelId="{38688209-ABFE-46E1-9CEE-0094E251ECD9}" type="pres">
      <dgm:prSet presAssocID="{092B5FBF-C851-44ED-9171-553C48414BA6}" presName="background" presStyleLbl="node0" presStyleIdx="1" presStyleCnt="2"/>
      <dgm:spPr/>
    </dgm:pt>
    <dgm:pt modelId="{CB2F733F-5BC8-4636-9766-D6E1281EF690}" type="pres">
      <dgm:prSet presAssocID="{092B5FBF-C851-44ED-9171-553C48414BA6}" presName="text" presStyleLbl="fgAcc0" presStyleIdx="1" presStyleCnt="2" custLinFactNeighborX="77548" custLinFactNeighborY="1859">
        <dgm:presLayoutVars>
          <dgm:chPref val="3"/>
        </dgm:presLayoutVars>
      </dgm:prSet>
      <dgm:spPr/>
    </dgm:pt>
    <dgm:pt modelId="{9D5716D6-D3F2-449A-B55C-ECFBE4B7F548}" type="pres">
      <dgm:prSet presAssocID="{092B5FBF-C851-44ED-9171-553C48414BA6}" presName="hierChild2" presStyleCnt="0"/>
      <dgm:spPr/>
    </dgm:pt>
  </dgm:ptLst>
  <dgm:cxnLst>
    <dgm:cxn modelId="{253D3755-19D1-4642-9294-90210ABE8C58}" type="presOf" srcId="{52FD1BCA-5EAC-40AB-BC86-269B5FC80C14}" destId="{27A4813A-02EB-4C1F-8E32-5E2BA7A91462}" srcOrd="0" destOrd="0" presId="urn:microsoft.com/office/officeart/2005/8/layout/hierarchy1"/>
    <dgm:cxn modelId="{AB194F9D-A5A1-43D0-A5EB-24EE904B6F5D}" srcId="{52FD1BCA-5EAC-40AB-BC86-269B5FC80C14}" destId="{092B5FBF-C851-44ED-9171-553C48414BA6}" srcOrd="1" destOrd="0" parTransId="{FF1D42C4-DB59-4096-A0F5-9EBF44EE5516}" sibTransId="{77AA9397-018B-4162-9B34-AA6E030481E5}"/>
    <dgm:cxn modelId="{C8D91ABC-F42D-4E8D-AD90-5898F8119181}" type="presOf" srcId="{1127CB1C-7FA9-42BA-A946-7166899C9E19}" destId="{0EB48D04-05DA-4949-82CE-A785F7E33987}" srcOrd="0" destOrd="0" presId="urn:microsoft.com/office/officeart/2005/8/layout/hierarchy1"/>
    <dgm:cxn modelId="{5C5511D6-4FD1-4AA8-82BA-8B832C3D019E}" type="presOf" srcId="{092B5FBF-C851-44ED-9171-553C48414BA6}" destId="{CB2F733F-5BC8-4636-9766-D6E1281EF690}" srcOrd="0" destOrd="0" presId="urn:microsoft.com/office/officeart/2005/8/layout/hierarchy1"/>
    <dgm:cxn modelId="{DA3827EA-5ADB-4424-B4F4-9BED1D073614}" srcId="{52FD1BCA-5EAC-40AB-BC86-269B5FC80C14}" destId="{1127CB1C-7FA9-42BA-A946-7166899C9E19}" srcOrd="0" destOrd="0" parTransId="{CC996108-72BF-4658-92D2-88B514D153FC}" sibTransId="{834971A1-CB09-44F2-9BE8-03A6A3E5B9D7}"/>
    <dgm:cxn modelId="{42BC5AC3-09AC-4BA3-99E7-A005F2D71DB4}" type="presParOf" srcId="{27A4813A-02EB-4C1F-8E32-5E2BA7A91462}" destId="{E81A2B58-B554-43D0-B187-0E007CD917A1}" srcOrd="0" destOrd="0" presId="urn:microsoft.com/office/officeart/2005/8/layout/hierarchy1"/>
    <dgm:cxn modelId="{8ADE04A2-4F0C-414C-B52E-E8F32ACAC19A}" type="presParOf" srcId="{E81A2B58-B554-43D0-B187-0E007CD917A1}" destId="{F47A16A5-3647-45D8-98ED-379ED1D95C03}" srcOrd="0" destOrd="0" presId="urn:microsoft.com/office/officeart/2005/8/layout/hierarchy1"/>
    <dgm:cxn modelId="{76EB77D0-37AC-4DDC-A29F-DE4A66F6399B}" type="presParOf" srcId="{F47A16A5-3647-45D8-98ED-379ED1D95C03}" destId="{E92F5389-9086-4CD6-9CBF-244CC0C01348}" srcOrd="0" destOrd="0" presId="urn:microsoft.com/office/officeart/2005/8/layout/hierarchy1"/>
    <dgm:cxn modelId="{AB01A7EB-C266-4F17-9CDE-C8F297C0F771}" type="presParOf" srcId="{F47A16A5-3647-45D8-98ED-379ED1D95C03}" destId="{0EB48D04-05DA-4949-82CE-A785F7E33987}" srcOrd="1" destOrd="0" presId="urn:microsoft.com/office/officeart/2005/8/layout/hierarchy1"/>
    <dgm:cxn modelId="{FD0EFCB8-72B7-4951-B536-99F1DA31780C}" type="presParOf" srcId="{E81A2B58-B554-43D0-B187-0E007CD917A1}" destId="{E98D9C87-982C-48B2-BB7B-1DB6EEFFA0F4}" srcOrd="1" destOrd="0" presId="urn:microsoft.com/office/officeart/2005/8/layout/hierarchy1"/>
    <dgm:cxn modelId="{297C5898-AD88-4CA9-A893-34992D39F63F}" type="presParOf" srcId="{27A4813A-02EB-4C1F-8E32-5E2BA7A91462}" destId="{05EA18D2-065C-4E53-B3F8-EB839432D3D5}" srcOrd="1" destOrd="0" presId="urn:microsoft.com/office/officeart/2005/8/layout/hierarchy1"/>
    <dgm:cxn modelId="{7C9607C3-48D4-4F1F-9AF3-D27274DCD518}" type="presParOf" srcId="{05EA18D2-065C-4E53-B3F8-EB839432D3D5}" destId="{9B4D014E-1C6E-49A3-9EE7-75B84ED628C7}" srcOrd="0" destOrd="0" presId="urn:microsoft.com/office/officeart/2005/8/layout/hierarchy1"/>
    <dgm:cxn modelId="{0E9FCA9C-FD1A-4911-B085-25BB700EACFB}" type="presParOf" srcId="{9B4D014E-1C6E-49A3-9EE7-75B84ED628C7}" destId="{38688209-ABFE-46E1-9CEE-0094E251ECD9}" srcOrd="0" destOrd="0" presId="urn:microsoft.com/office/officeart/2005/8/layout/hierarchy1"/>
    <dgm:cxn modelId="{E89D3AF6-266A-4474-84B6-DDD52F18A7EB}" type="presParOf" srcId="{9B4D014E-1C6E-49A3-9EE7-75B84ED628C7}" destId="{CB2F733F-5BC8-4636-9766-D6E1281EF690}" srcOrd="1" destOrd="0" presId="urn:microsoft.com/office/officeart/2005/8/layout/hierarchy1"/>
    <dgm:cxn modelId="{5567649E-768E-49ED-A755-7810FD7B685A}" type="presParOf" srcId="{05EA18D2-065C-4E53-B3F8-EB839432D3D5}" destId="{9D5716D6-D3F2-449A-B55C-ECFBE4B7F54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330E7-E53C-4C4E-99BC-47DBB24BA78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2B0683F-C045-4294-9280-25490E5F1091}">
      <dgm:prSet/>
      <dgm:spPr/>
      <dgm:t>
        <a:bodyPr/>
        <a:lstStyle/>
        <a:p>
          <a:r>
            <a:rPr lang="it-IT" dirty="0"/>
            <a:t>Gli oceani sono particolarmente colpiti dall'inquinamento da plastica e la maggior parte di esso è dovuto allo smaltimento improprio di oggetti di plastica monouso come involucri di cibo, sacchetti, rasoi e bottiglie.</a:t>
          </a:r>
          <a:endParaRPr lang="en-US" dirty="0"/>
        </a:p>
      </dgm:t>
    </dgm:pt>
    <dgm:pt modelId="{C7B28459-E84F-47B2-B87D-4B1872D15D62}" type="parTrans" cxnId="{E9C0DAB2-6866-474B-979F-1EEBCB0D0CFE}">
      <dgm:prSet/>
      <dgm:spPr/>
      <dgm:t>
        <a:bodyPr/>
        <a:lstStyle/>
        <a:p>
          <a:endParaRPr lang="en-US"/>
        </a:p>
      </dgm:t>
    </dgm:pt>
    <dgm:pt modelId="{AE797478-448B-422A-8720-C067FEDF0C33}" type="sibTrans" cxnId="{E9C0DAB2-6866-474B-979F-1EEBCB0D0CFE}">
      <dgm:prSet/>
      <dgm:spPr/>
      <dgm:t>
        <a:bodyPr/>
        <a:lstStyle/>
        <a:p>
          <a:endParaRPr lang="en-US"/>
        </a:p>
      </dgm:t>
    </dgm:pt>
    <dgm:pt modelId="{F631388E-4611-4123-9A60-F6444FFFA637}">
      <dgm:prSet/>
      <dgm:spPr/>
      <dgm:t>
        <a:bodyPr/>
        <a:lstStyle/>
        <a:p>
          <a:r>
            <a:rPr lang="it-IT" dirty="0"/>
            <a:t>Alcune plastiche e microplastiche derivano da processi di produzione difettosi. </a:t>
          </a:r>
          <a:endParaRPr lang="en-US" dirty="0"/>
        </a:p>
      </dgm:t>
    </dgm:pt>
    <dgm:pt modelId="{8658D0FA-BF0C-4173-B5C3-937D73E24524}" type="parTrans" cxnId="{B7CA4E4B-C888-4A4F-849B-718BD029CE88}">
      <dgm:prSet/>
      <dgm:spPr/>
      <dgm:t>
        <a:bodyPr/>
        <a:lstStyle/>
        <a:p>
          <a:endParaRPr lang="en-US"/>
        </a:p>
      </dgm:t>
    </dgm:pt>
    <dgm:pt modelId="{47C1757D-3444-4BF0-AAA5-872423EA13C8}" type="sibTrans" cxnId="{B7CA4E4B-C888-4A4F-849B-718BD029CE88}">
      <dgm:prSet/>
      <dgm:spPr/>
      <dgm:t>
        <a:bodyPr/>
        <a:lstStyle/>
        <a:p>
          <a:endParaRPr lang="en-US"/>
        </a:p>
      </dgm:t>
    </dgm:pt>
    <dgm:pt modelId="{D2F7B997-E3BC-4F02-97EA-210324672522}">
      <dgm:prSet/>
      <dgm:spPr/>
      <dgm:t>
        <a:bodyPr/>
        <a:lstStyle/>
        <a:p>
          <a:r>
            <a:rPr lang="it-IT" dirty="0"/>
            <a:t>Circa il 20% dell'inquinamento da plastica negli oceani è causato dalle pratiche di pesca industriale.</a:t>
          </a:r>
          <a:endParaRPr lang="en-US" dirty="0"/>
        </a:p>
      </dgm:t>
    </dgm:pt>
    <dgm:pt modelId="{AD04D614-779D-4B79-85A5-055415FA467F}" type="parTrans" cxnId="{B0CBF58C-80C9-4A73-99B4-6D61C2E9CEC7}">
      <dgm:prSet/>
      <dgm:spPr/>
      <dgm:t>
        <a:bodyPr/>
        <a:lstStyle/>
        <a:p>
          <a:endParaRPr lang="en-US"/>
        </a:p>
      </dgm:t>
    </dgm:pt>
    <dgm:pt modelId="{7EF8F9B2-70EA-4C4F-B139-50DFD24E6E88}" type="sibTrans" cxnId="{B0CBF58C-80C9-4A73-99B4-6D61C2E9CEC7}">
      <dgm:prSet/>
      <dgm:spPr/>
      <dgm:t>
        <a:bodyPr/>
        <a:lstStyle/>
        <a:p>
          <a:endParaRPr lang="en-US"/>
        </a:p>
      </dgm:t>
    </dgm:pt>
    <dgm:pt modelId="{7B6190C1-284A-46FA-8A5C-6ED6B84FC70E}" type="pres">
      <dgm:prSet presAssocID="{6C3330E7-E53C-4C4E-99BC-47DBB24BA785}" presName="diagram" presStyleCnt="0">
        <dgm:presLayoutVars>
          <dgm:dir/>
          <dgm:resizeHandles val="exact"/>
        </dgm:presLayoutVars>
      </dgm:prSet>
      <dgm:spPr/>
    </dgm:pt>
    <dgm:pt modelId="{1292FC44-8840-443E-B9BD-33B4B03F62FC}" type="pres">
      <dgm:prSet presAssocID="{02B0683F-C045-4294-9280-25490E5F1091}" presName="node" presStyleLbl="node1" presStyleIdx="0" presStyleCnt="3">
        <dgm:presLayoutVars>
          <dgm:bulletEnabled val="1"/>
        </dgm:presLayoutVars>
      </dgm:prSet>
      <dgm:spPr/>
    </dgm:pt>
    <dgm:pt modelId="{CC913DCB-7CC1-4BAF-9329-A01481C22256}" type="pres">
      <dgm:prSet presAssocID="{AE797478-448B-422A-8720-C067FEDF0C33}" presName="sibTrans" presStyleLbl="sibTrans2D1" presStyleIdx="0" presStyleCnt="2"/>
      <dgm:spPr/>
    </dgm:pt>
    <dgm:pt modelId="{B684FA52-AD78-44F4-BEE6-AD9AADF3B940}" type="pres">
      <dgm:prSet presAssocID="{AE797478-448B-422A-8720-C067FEDF0C33}" presName="connectorText" presStyleLbl="sibTrans2D1" presStyleIdx="0" presStyleCnt="2"/>
      <dgm:spPr/>
    </dgm:pt>
    <dgm:pt modelId="{FDEDF22B-F8A6-42D7-B8BC-CDE9A4E3EECA}" type="pres">
      <dgm:prSet presAssocID="{F631388E-4611-4123-9A60-F6444FFFA637}" presName="node" presStyleLbl="node1" presStyleIdx="1" presStyleCnt="3">
        <dgm:presLayoutVars>
          <dgm:bulletEnabled val="1"/>
        </dgm:presLayoutVars>
      </dgm:prSet>
      <dgm:spPr/>
    </dgm:pt>
    <dgm:pt modelId="{E022D970-7B1D-40E9-AD12-14B682E82532}" type="pres">
      <dgm:prSet presAssocID="{47C1757D-3444-4BF0-AAA5-872423EA13C8}" presName="sibTrans" presStyleLbl="sibTrans2D1" presStyleIdx="1" presStyleCnt="2"/>
      <dgm:spPr/>
    </dgm:pt>
    <dgm:pt modelId="{BC0DC3B6-D43F-46B9-B952-3AAA5B2A3A91}" type="pres">
      <dgm:prSet presAssocID="{47C1757D-3444-4BF0-AAA5-872423EA13C8}" presName="connectorText" presStyleLbl="sibTrans2D1" presStyleIdx="1" presStyleCnt="2"/>
      <dgm:spPr/>
    </dgm:pt>
    <dgm:pt modelId="{FBD1B5BE-2883-4D0E-9B02-6B29061AA7C9}" type="pres">
      <dgm:prSet presAssocID="{D2F7B997-E3BC-4F02-97EA-210324672522}" presName="node" presStyleLbl="node1" presStyleIdx="2" presStyleCnt="3">
        <dgm:presLayoutVars>
          <dgm:bulletEnabled val="1"/>
        </dgm:presLayoutVars>
      </dgm:prSet>
      <dgm:spPr/>
    </dgm:pt>
  </dgm:ptLst>
  <dgm:cxnLst>
    <dgm:cxn modelId="{F6B96E0A-95EE-4194-935D-7DB7354FCBF2}" type="presOf" srcId="{47C1757D-3444-4BF0-AAA5-872423EA13C8}" destId="{BC0DC3B6-D43F-46B9-B952-3AAA5B2A3A91}" srcOrd="1" destOrd="0" presId="urn:microsoft.com/office/officeart/2005/8/layout/process5"/>
    <dgm:cxn modelId="{E633D539-9802-49FF-82B3-D40AD6E38156}" type="presOf" srcId="{D2F7B997-E3BC-4F02-97EA-210324672522}" destId="{FBD1B5BE-2883-4D0E-9B02-6B29061AA7C9}" srcOrd="0" destOrd="0" presId="urn:microsoft.com/office/officeart/2005/8/layout/process5"/>
    <dgm:cxn modelId="{9781995E-8924-4674-8125-A116E4F5EC49}" type="presOf" srcId="{AE797478-448B-422A-8720-C067FEDF0C33}" destId="{CC913DCB-7CC1-4BAF-9329-A01481C22256}" srcOrd="0" destOrd="0" presId="urn:microsoft.com/office/officeart/2005/8/layout/process5"/>
    <dgm:cxn modelId="{B7CA4E4B-C888-4A4F-849B-718BD029CE88}" srcId="{6C3330E7-E53C-4C4E-99BC-47DBB24BA785}" destId="{F631388E-4611-4123-9A60-F6444FFFA637}" srcOrd="1" destOrd="0" parTransId="{8658D0FA-BF0C-4173-B5C3-937D73E24524}" sibTransId="{47C1757D-3444-4BF0-AAA5-872423EA13C8}"/>
    <dgm:cxn modelId="{B42CE857-69B8-4AEF-A409-48C933749D04}" type="presOf" srcId="{02B0683F-C045-4294-9280-25490E5F1091}" destId="{1292FC44-8840-443E-B9BD-33B4B03F62FC}" srcOrd="0" destOrd="0" presId="urn:microsoft.com/office/officeart/2005/8/layout/process5"/>
    <dgm:cxn modelId="{DCEF927A-CA17-481C-A09F-ECB14881347B}" type="presOf" srcId="{47C1757D-3444-4BF0-AAA5-872423EA13C8}" destId="{E022D970-7B1D-40E9-AD12-14B682E82532}" srcOrd="0" destOrd="0" presId="urn:microsoft.com/office/officeart/2005/8/layout/process5"/>
    <dgm:cxn modelId="{B0CBF58C-80C9-4A73-99B4-6D61C2E9CEC7}" srcId="{6C3330E7-E53C-4C4E-99BC-47DBB24BA785}" destId="{D2F7B997-E3BC-4F02-97EA-210324672522}" srcOrd="2" destOrd="0" parTransId="{AD04D614-779D-4B79-85A5-055415FA467F}" sibTransId="{7EF8F9B2-70EA-4C4F-B139-50DFD24E6E88}"/>
    <dgm:cxn modelId="{4D2C1B94-6F26-4E00-A723-ED6C28BDAAF2}" type="presOf" srcId="{6C3330E7-E53C-4C4E-99BC-47DBB24BA785}" destId="{7B6190C1-284A-46FA-8A5C-6ED6B84FC70E}" srcOrd="0" destOrd="0" presId="urn:microsoft.com/office/officeart/2005/8/layout/process5"/>
    <dgm:cxn modelId="{61DAA99C-B0E7-4897-9DA5-3883C178C101}" type="presOf" srcId="{AE797478-448B-422A-8720-C067FEDF0C33}" destId="{B684FA52-AD78-44F4-BEE6-AD9AADF3B940}" srcOrd="1" destOrd="0" presId="urn:microsoft.com/office/officeart/2005/8/layout/process5"/>
    <dgm:cxn modelId="{E38D6DA5-DD11-44EB-8C90-DFA83BB8CD68}" type="presOf" srcId="{F631388E-4611-4123-9A60-F6444FFFA637}" destId="{FDEDF22B-F8A6-42D7-B8BC-CDE9A4E3EECA}" srcOrd="0" destOrd="0" presId="urn:microsoft.com/office/officeart/2005/8/layout/process5"/>
    <dgm:cxn modelId="{E9C0DAB2-6866-474B-979F-1EEBCB0D0CFE}" srcId="{6C3330E7-E53C-4C4E-99BC-47DBB24BA785}" destId="{02B0683F-C045-4294-9280-25490E5F1091}" srcOrd="0" destOrd="0" parTransId="{C7B28459-E84F-47B2-B87D-4B1872D15D62}" sibTransId="{AE797478-448B-422A-8720-C067FEDF0C33}"/>
    <dgm:cxn modelId="{FFDAEB4D-3D73-4204-B5D8-7DF0E392F071}" type="presParOf" srcId="{7B6190C1-284A-46FA-8A5C-6ED6B84FC70E}" destId="{1292FC44-8840-443E-B9BD-33B4B03F62FC}" srcOrd="0" destOrd="0" presId="urn:microsoft.com/office/officeart/2005/8/layout/process5"/>
    <dgm:cxn modelId="{75948F1A-C369-42D3-A8F0-35B174325FCC}" type="presParOf" srcId="{7B6190C1-284A-46FA-8A5C-6ED6B84FC70E}" destId="{CC913DCB-7CC1-4BAF-9329-A01481C22256}" srcOrd="1" destOrd="0" presId="urn:microsoft.com/office/officeart/2005/8/layout/process5"/>
    <dgm:cxn modelId="{EDADFF0B-D0D4-42B1-A2F6-C589DCD83264}" type="presParOf" srcId="{CC913DCB-7CC1-4BAF-9329-A01481C22256}" destId="{B684FA52-AD78-44F4-BEE6-AD9AADF3B940}" srcOrd="0" destOrd="0" presId="urn:microsoft.com/office/officeart/2005/8/layout/process5"/>
    <dgm:cxn modelId="{9C5784F8-FFD2-4F77-A178-71DB2D5B7BB9}" type="presParOf" srcId="{7B6190C1-284A-46FA-8A5C-6ED6B84FC70E}" destId="{FDEDF22B-F8A6-42D7-B8BC-CDE9A4E3EECA}" srcOrd="2" destOrd="0" presId="urn:microsoft.com/office/officeart/2005/8/layout/process5"/>
    <dgm:cxn modelId="{1CB4215F-3712-4923-BF52-7A17C5B03876}" type="presParOf" srcId="{7B6190C1-284A-46FA-8A5C-6ED6B84FC70E}" destId="{E022D970-7B1D-40E9-AD12-14B682E82532}" srcOrd="3" destOrd="0" presId="urn:microsoft.com/office/officeart/2005/8/layout/process5"/>
    <dgm:cxn modelId="{A0055062-FC0B-49BC-94AD-5160B420E5B7}" type="presParOf" srcId="{E022D970-7B1D-40E9-AD12-14B682E82532}" destId="{BC0DC3B6-D43F-46B9-B952-3AAA5B2A3A91}" srcOrd="0" destOrd="0" presId="urn:microsoft.com/office/officeart/2005/8/layout/process5"/>
    <dgm:cxn modelId="{BDF14812-AF72-4C9C-B487-7872EDBBA2E2}" type="presParOf" srcId="{7B6190C1-284A-46FA-8A5C-6ED6B84FC70E}" destId="{FBD1B5BE-2883-4D0E-9B02-6B29061AA7C9}"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4B657-E2FE-4C36-A434-8099D479BCD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A9EE7C52-E413-4810-8B28-82188811C66E}">
      <dgm:prSet/>
      <dgm:spPr/>
      <dgm:t>
        <a:bodyPr/>
        <a:lstStyle/>
        <a:p>
          <a:pPr>
            <a:buNone/>
          </a:pPr>
          <a:r>
            <a:rPr lang="it-IT" b="1" i="1" dirty="0"/>
            <a:t>L'impatto dell'inquinamento da plastica sulla fauna marina è grave:</a:t>
          </a:r>
          <a:endParaRPr lang="en-US" dirty="0"/>
        </a:p>
      </dgm:t>
    </dgm:pt>
    <dgm:pt modelId="{2B6590C5-4A1F-4C6C-BF98-A2C3E29E9057}" type="parTrans" cxnId="{E3E1177A-12F8-424A-97F7-5A65424C088E}">
      <dgm:prSet/>
      <dgm:spPr/>
      <dgm:t>
        <a:bodyPr/>
        <a:lstStyle/>
        <a:p>
          <a:endParaRPr lang="en-US"/>
        </a:p>
      </dgm:t>
    </dgm:pt>
    <dgm:pt modelId="{2A084989-23CE-4164-BDE7-E003E17699DF}" type="sibTrans" cxnId="{E3E1177A-12F8-424A-97F7-5A65424C088E}">
      <dgm:prSet/>
      <dgm:spPr/>
      <dgm:t>
        <a:bodyPr/>
        <a:lstStyle/>
        <a:p>
          <a:endParaRPr lang="en-US"/>
        </a:p>
      </dgm:t>
    </dgm:pt>
    <dgm:pt modelId="{BFD72FEF-D23F-4673-BCBE-B0D535EF7B72}">
      <dgm:prSet/>
      <dgm:spPr/>
      <dgm:t>
        <a:bodyPr/>
        <a:lstStyle/>
        <a:p>
          <a:pPr>
            <a:buFont typeface="Arial" panose="020B0604020202020204" pitchFamily="34" charset="0"/>
            <a:buChar char="•"/>
          </a:pPr>
          <a:r>
            <a:rPr lang="it-IT" dirty="0"/>
            <a:t>intrappolamento e ferite fisiche causate dalla plastica</a:t>
          </a:r>
          <a:endParaRPr lang="en-US" dirty="0"/>
        </a:p>
      </dgm:t>
    </dgm:pt>
    <dgm:pt modelId="{6C0B7AD9-5CA0-4A2A-832D-24162BAD0959}" type="sibTrans" cxnId="{4E044817-1D41-4DA7-AEB8-8E3E03014C57}">
      <dgm:prSet/>
      <dgm:spPr/>
      <dgm:t>
        <a:bodyPr/>
        <a:lstStyle/>
        <a:p>
          <a:endParaRPr lang="en-US"/>
        </a:p>
      </dgm:t>
    </dgm:pt>
    <dgm:pt modelId="{C3FAA837-E79A-4F06-A3C7-1537A92755C4}" type="parTrans" cxnId="{4E044817-1D41-4DA7-AEB8-8E3E03014C57}">
      <dgm:prSet/>
      <dgm:spPr/>
      <dgm:t>
        <a:bodyPr/>
        <a:lstStyle/>
        <a:p>
          <a:endParaRPr lang="en-US"/>
        </a:p>
      </dgm:t>
    </dgm:pt>
    <dgm:pt modelId="{30B2C5EF-0D40-494B-989F-53C0FB9691AC}">
      <dgm:prSet/>
      <dgm:spPr/>
      <dgm:t>
        <a:bodyPr/>
        <a:lstStyle/>
        <a:p>
          <a:pPr>
            <a:buFont typeface="Arial" panose="020B0604020202020204" pitchFamily="34" charset="0"/>
            <a:buChar char="•"/>
          </a:pPr>
          <a:r>
            <a:rPr lang="it-IT" dirty="0"/>
            <a:t>anche l'ingestione di plastica è un problema importante, </a:t>
          </a:r>
          <a:r>
            <a:rPr lang="it-IT" dirty="0" err="1"/>
            <a:t>poichè</a:t>
          </a:r>
          <a:r>
            <a:rPr lang="it-IT" dirty="0"/>
            <a:t> uccelli marini, tartarughe, pesci e balene di solito scambiano i rifiuti di plastica per le loro prede a causa della loro forma e colore simili</a:t>
          </a:r>
        </a:p>
      </dgm:t>
    </dgm:pt>
    <dgm:pt modelId="{EA603D87-FDEA-463F-BC4F-3980536B5ADB}" type="parTrans" cxnId="{B5BDD6D3-5B77-427D-8515-076019345FFE}">
      <dgm:prSet/>
      <dgm:spPr/>
      <dgm:t>
        <a:bodyPr/>
        <a:lstStyle/>
        <a:p>
          <a:endParaRPr lang="it-IT"/>
        </a:p>
      </dgm:t>
    </dgm:pt>
    <dgm:pt modelId="{8D8B6096-2CC6-4468-B2B2-107483EB5BE2}" type="sibTrans" cxnId="{B5BDD6D3-5B77-427D-8515-076019345FFE}">
      <dgm:prSet/>
      <dgm:spPr/>
      <dgm:t>
        <a:bodyPr/>
        <a:lstStyle/>
        <a:p>
          <a:endParaRPr lang="it-IT"/>
        </a:p>
      </dgm:t>
    </dgm:pt>
    <dgm:pt modelId="{127CB65A-E82E-4B04-8DD3-CD167A22C8E0}">
      <dgm:prSet/>
      <dgm:spPr/>
      <dgm:t>
        <a:bodyPr/>
        <a:lstStyle/>
        <a:p>
          <a:pPr>
            <a:buFont typeface="Arial" panose="020B0604020202020204" pitchFamily="34" charset="0"/>
            <a:buChar char="•"/>
          </a:pPr>
          <a:r>
            <a:rPr lang="it-IT" dirty="0"/>
            <a:t>la plastica può accumulare microbi e alghe sulla sua superficie, il che la rende attraente per alcuni animali marini.</a:t>
          </a:r>
        </a:p>
      </dgm:t>
    </dgm:pt>
    <dgm:pt modelId="{CC332A25-8BC8-4F07-BA2F-AB67A6BB356F}" type="parTrans" cxnId="{904E0BFD-7583-4CEA-BD72-69305226E0F0}">
      <dgm:prSet/>
      <dgm:spPr/>
      <dgm:t>
        <a:bodyPr/>
        <a:lstStyle/>
        <a:p>
          <a:endParaRPr lang="it-IT"/>
        </a:p>
      </dgm:t>
    </dgm:pt>
    <dgm:pt modelId="{F59BD240-7488-4171-A7E9-56BB79D147FE}" type="sibTrans" cxnId="{904E0BFD-7583-4CEA-BD72-69305226E0F0}">
      <dgm:prSet/>
      <dgm:spPr/>
      <dgm:t>
        <a:bodyPr/>
        <a:lstStyle/>
        <a:p>
          <a:endParaRPr lang="it-IT"/>
        </a:p>
      </dgm:t>
    </dgm:pt>
    <dgm:pt modelId="{E8477D07-70AB-46A7-A33A-F1E0D358C811}">
      <dgm:prSet/>
      <dgm:spPr/>
      <dgm:t>
        <a:bodyPr/>
        <a:lstStyle/>
        <a:p>
          <a:pPr>
            <a:buFont typeface="Arial" panose="020B0604020202020204" pitchFamily="34" charset="0"/>
            <a:buChar char="•"/>
          </a:pPr>
          <a:r>
            <a:rPr lang="it-IT" dirty="0"/>
            <a:t>la plastica si infiltra anche in interi ecosistemi in quanto le microplastiche assomigliano al plancton, che è la principale fonte di cibo per centinaia di specie alla base della catena alimentare.</a:t>
          </a:r>
        </a:p>
      </dgm:t>
    </dgm:pt>
    <dgm:pt modelId="{35303DF1-1696-49A9-BA44-B49613626716}" type="parTrans" cxnId="{4F6A2AF2-DFC2-4401-ACFA-B70AE566B646}">
      <dgm:prSet/>
      <dgm:spPr/>
      <dgm:t>
        <a:bodyPr/>
        <a:lstStyle/>
        <a:p>
          <a:endParaRPr lang="it-IT"/>
        </a:p>
      </dgm:t>
    </dgm:pt>
    <dgm:pt modelId="{07EFD4F7-602B-42FA-8526-2C12E7F693C9}" type="sibTrans" cxnId="{4F6A2AF2-DFC2-4401-ACFA-B70AE566B646}">
      <dgm:prSet/>
      <dgm:spPr/>
      <dgm:t>
        <a:bodyPr/>
        <a:lstStyle/>
        <a:p>
          <a:endParaRPr lang="it-IT"/>
        </a:p>
      </dgm:t>
    </dgm:pt>
    <dgm:pt modelId="{B144FB66-8972-420E-8BF5-8059F16E027B}">
      <dgm:prSet/>
      <dgm:spPr/>
      <dgm:t>
        <a:bodyPr/>
        <a:lstStyle/>
        <a:p>
          <a:pPr>
            <a:buFont typeface="Arial" panose="020B0604020202020204" pitchFamily="34" charset="0"/>
            <a:buChar char="•"/>
          </a:pPr>
          <a:r>
            <a:rPr lang="it-IT" dirty="0"/>
            <a:t>i polipi dei coralli consumano regolarmente microplastica</a:t>
          </a:r>
        </a:p>
      </dgm:t>
    </dgm:pt>
    <dgm:pt modelId="{9616D842-7B08-4990-9602-29D6BBE5CD40}" type="parTrans" cxnId="{B1B8A817-2417-4F52-B5A8-58BFE9C18893}">
      <dgm:prSet/>
      <dgm:spPr/>
      <dgm:t>
        <a:bodyPr/>
        <a:lstStyle/>
        <a:p>
          <a:endParaRPr lang="it-IT"/>
        </a:p>
      </dgm:t>
    </dgm:pt>
    <dgm:pt modelId="{123CC0DA-90A2-4AF9-88D2-3C646755F73E}" type="sibTrans" cxnId="{B1B8A817-2417-4F52-B5A8-58BFE9C18893}">
      <dgm:prSet/>
      <dgm:spPr/>
      <dgm:t>
        <a:bodyPr/>
        <a:lstStyle/>
        <a:p>
          <a:endParaRPr lang="it-IT"/>
        </a:p>
      </dgm:t>
    </dgm:pt>
    <dgm:pt modelId="{B80CF0D3-D7C1-4D0A-89AB-A22660289DBE}">
      <dgm:prSet/>
      <dgm:spPr/>
      <dgm:t>
        <a:bodyPr/>
        <a:lstStyle/>
        <a:p>
          <a:endParaRPr lang="it-IT" dirty="0"/>
        </a:p>
      </dgm:t>
    </dgm:pt>
    <dgm:pt modelId="{D9C175B0-8527-4770-B58F-84B4007630C5}" type="parTrans" cxnId="{C46E5E0D-9818-4292-8339-6FF121DC3CBE}">
      <dgm:prSet/>
      <dgm:spPr/>
      <dgm:t>
        <a:bodyPr/>
        <a:lstStyle/>
        <a:p>
          <a:endParaRPr lang="it-IT"/>
        </a:p>
      </dgm:t>
    </dgm:pt>
    <dgm:pt modelId="{C46952CC-66A0-429E-A27C-F802B655DA25}" type="sibTrans" cxnId="{C46E5E0D-9818-4292-8339-6FF121DC3CBE}">
      <dgm:prSet/>
      <dgm:spPr/>
      <dgm:t>
        <a:bodyPr/>
        <a:lstStyle/>
        <a:p>
          <a:endParaRPr lang="it-IT"/>
        </a:p>
      </dgm:t>
    </dgm:pt>
    <dgm:pt modelId="{0E28F37A-528C-4F58-8D71-F4AB18111F10}" type="pres">
      <dgm:prSet presAssocID="{6ED4B657-E2FE-4C36-A434-8099D479BCD7}" presName="linearFlow" presStyleCnt="0">
        <dgm:presLayoutVars>
          <dgm:resizeHandles val="exact"/>
        </dgm:presLayoutVars>
      </dgm:prSet>
      <dgm:spPr/>
    </dgm:pt>
    <dgm:pt modelId="{12276E6F-6926-432E-8504-10343FD058AF}" type="pres">
      <dgm:prSet presAssocID="{A9EE7C52-E413-4810-8B28-82188811C66E}" presName="node" presStyleLbl="node1" presStyleIdx="0" presStyleCnt="1">
        <dgm:presLayoutVars>
          <dgm:bulletEnabled val="1"/>
        </dgm:presLayoutVars>
      </dgm:prSet>
      <dgm:spPr/>
    </dgm:pt>
  </dgm:ptLst>
  <dgm:cxnLst>
    <dgm:cxn modelId="{C46E5E0D-9818-4292-8339-6FF121DC3CBE}" srcId="{A9EE7C52-E413-4810-8B28-82188811C66E}" destId="{B80CF0D3-D7C1-4D0A-89AB-A22660289DBE}" srcOrd="5" destOrd="0" parTransId="{D9C175B0-8527-4770-B58F-84B4007630C5}" sibTransId="{C46952CC-66A0-429E-A27C-F802B655DA25}"/>
    <dgm:cxn modelId="{F1A3CC10-148A-4CA0-8157-248ED74FB037}" type="presOf" srcId="{E8477D07-70AB-46A7-A33A-F1E0D358C811}" destId="{12276E6F-6926-432E-8504-10343FD058AF}" srcOrd="0" destOrd="4" presId="urn:microsoft.com/office/officeart/2005/8/layout/process2"/>
    <dgm:cxn modelId="{4E044817-1D41-4DA7-AEB8-8E3E03014C57}" srcId="{A9EE7C52-E413-4810-8B28-82188811C66E}" destId="{BFD72FEF-D23F-4673-BCBE-B0D535EF7B72}" srcOrd="0" destOrd="0" parTransId="{C3FAA837-E79A-4F06-A3C7-1537A92755C4}" sibTransId="{6C0B7AD9-5CA0-4A2A-832D-24162BAD0959}"/>
    <dgm:cxn modelId="{B1B8A817-2417-4F52-B5A8-58BFE9C18893}" srcId="{A9EE7C52-E413-4810-8B28-82188811C66E}" destId="{B144FB66-8972-420E-8BF5-8059F16E027B}" srcOrd="4" destOrd="0" parTransId="{9616D842-7B08-4990-9602-29D6BBE5CD40}" sibTransId="{123CC0DA-90A2-4AF9-88D2-3C646755F73E}"/>
    <dgm:cxn modelId="{EC083F2D-942F-4BD8-BBBE-95F69CA09FC6}" type="presOf" srcId="{127CB65A-E82E-4B04-8DD3-CD167A22C8E0}" destId="{12276E6F-6926-432E-8504-10343FD058AF}" srcOrd="0" destOrd="3" presId="urn:microsoft.com/office/officeart/2005/8/layout/process2"/>
    <dgm:cxn modelId="{B12A402D-AB7C-4226-8517-1A8C3756D297}" type="presOf" srcId="{30B2C5EF-0D40-494B-989F-53C0FB9691AC}" destId="{12276E6F-6926-432E-8504-10343FD058AF}" srcOrd="0" destOrd="2" presId="urn:microsoft.com/office/officeart/2005/8/layout/process2"/>
    <dgm:cxn modelId="{E3E1177A-12F8-424A-97F7-5A65424C088E}" srcId="{6ED4B657-E2FE-4C36-A434-8099D479BCD7}" destId="{A9EE7C52-E413-4810-8B28-82188811C66E}" srcOrd="0" destOrd="0" parTransId="{2B6590C5-4A1F-4C6C-BF98-A2C3E29E9057}" sibTransId="{2A084989-23CE-4164-BDE7-E003E17699DF}"/>
    <dgm:cxn modelId="{2457D197-16B7-4AE6-8663-8E1119328847}" type="presOf" srcId="{A9EE7C52-E413-4810-8B28-82188811C66E}" destId="{12276E6F-6926-432E-8504-10343FD058AF}" srcOrd="0" destOrd="0" presId="urn:microsoft.com/office/officeart/2005/8/layout/process2"/>
    <dgm:cxn modelId="{0A14D698-C84B-4EA8-B06E-2F836E4FBFE8}" type="presOf" srcId="{B144FB66-8972-420E-8BF5-8059F16E027B}" destId="{12276E6F-6926-432E-8504-10343FD058AF}" srcOrd="0" destOrd="5" presId="urn:microsoft.com/office/officeart/2005/8/layout/process2"/>
    <dgm:cxn modelId="{149C5ED1-6FDE-42C6-A9E8-1A5BFBB4982D}" type="presOf" srcId="{B80CF0D3-D7C1-4D0A-89AB-A22660289DBE}" destId="{12276E6F-6926-432E-8504-10343FD058AF}" srcOrd="0" destOrd="6" presId="urn:microsoft.com/office/officeart/2005/8/layout/process2"/>
    <dgm:cxn modelId="{B5BDD6D3-5B77-427D-8515-076019345FFE}" srcId="{A9EE7C52-E413-4810-8B28-82188811C66E}" destId="{30B2C5EF-0D40-494B-989F-53C0FB9691AC}" srcOrd="1" destOrd="0" parTransId="{EA603D87-FDEA-463F-BC4F-3980536B5ADB}" sibTransId="{8D8B6096-2CC6-4468-B2B2-107483EB5BE2}"/>
    <dgm:cxn modelId="{3B5666E0-085A-4BFF-BE42-9D13D3CB0C7C}" type="presOf" srcId="{BFD72FEF-D23F-4673-BCBE-B0D535EF7B72}" destId="{12276E6F-6926-432E-8504-10343FD058AF}" srcOrd="0" destOrd="1" presId="urn:microsoft.com/office/officeart/2005/8/layout/process2"/>
    <dgm:cxn modelId="{FA3ED1E5-848C-4AD3-A776-DC072864FA71}" type="presOf" srcId="{6ED4B657-E2FE-4C36-A434-8099D479BCD7}" destId="{0E28F37A-528C-4F58-8D71-F4AB18111F10}" srcOrd="0" destOrd="0" presId="urn:microsoft.com/office/officeart/2005/8/layout/process2"/>
    <dgm:cxn modelId="{4F6A2AF2-DFC2-4401-ACFA-B70AE566B646}" srcId="{A9EE7C52-E413-4810-8B28-82188811C66E}" destId="{E8477D07-70AB-46A7-A33A-F1E0D358C811}" srcOrd="3" destOrd="0" parTransId="{35303DF1-1696-49A9-BA44-B49613626716}" sibTransId="{07EFD4F7-602B-42FA-8526-2C12E7F693C9}"/>
    <dgm:cxn modelId="{904E0BFD-7583-4CEA-BD72-69305226E0F0}" srcId="{A9EE7C52-E413-4810-8B28-82188811C66E}" destId="{127CB65A-E82E-4B04-8DD3-CD167A22C8E0}" srcOrd="2" destOrd="0" parTransId="{CC332A25-8BC8-4F07-BA2F-AB67A6BB356F}" sibTransId="{F59BD240-7488-4171-A7E9-56BB79D147FE}"/>
    <dgm:cxn modelId="{A90A4BD8-350B-46EB-B9F3-4C63BAC80815}" type="presParOf" srcId="{0E28F37A-528C-4F58-8D71-F4AB18111F10}" destId="{12276E6F-6926-432E-8504-10343FD058AF}"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8E879-3079-4B99-96B5-2099B60884E9}" type="doc">
      <dgm:prSet loTypeId="urn:microsoft.com/office/officeart/2018/2/layout/Icon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52D4232-4EC9-44F3-B74E-00AB621FDEAE}">
      <dgm:prSet custT="1"/>
      <dgm:spPr/>
      <dgm:t>
        <a:bodyPr/>
        <a:lstStyle/>
        <a:p>
          <a:pPr>
            <a:lnSpc>
              <a:spcPct val="100000"/>
            </a:lnSpc>
          </a:pPr>
          <a:r>
            <a:rPr lang="it-IT" sz="1400" dirty="0"/>
            <a:t>Nel giugno 2019 l'UE ha introdotto nuove norme che fissano l'obiettivo del 25% di contenuto riciclato nelle bottiglie di plastica entro il 2025 e del 30% entro il 2030. In linea con il Green Deal, l'Unione Europea mira a riciclare il 55% dei rifiuti costituito dagli imballaggi in plastica entro il 2030.</a:t>
          </a:r>
          <a:endParaRPr lang="en-US" sz="1400" dirty="0"/>
        </a:p>
      </dgm:t>
    </dgm:pt>
    <dgm:pt modelId="{0A88D2BA-4F5D-4D13-B05D-2C25B869C144}" type="parTrans" cxnId="{7EFF3111-17A2-4827-A54F-691F2301F896}">
      <dgm:prSet/>
      <dgm:spPr/>
      <dgm:t>
        <a:bodyPr/>
        <a:lstStyle/>
        <a:p>
          <a:endParaRPr lang="en-US"/>
        </a:p>
      </dgm:t>
    </dgm:pt>
    <dgm:pt modelId="{F2E91244-5511-429A-9795-DCB91884FEFC}" type="sibTrans" cxnId="{7EFF3111-17A2-4827-A54F-691F2301F896}">
      <dgm:prSet/>
      <dgm:spPr/>
      <dgm:t>
        <a:bodyPr/>
        <a:lstStyle/>
        <a:p>
          <a:pPr>
            <a:lnSpc>
              <a:spcPct val="100000"/>
            </a:lnSpc>
          </a:pPr>
          <a:endParaRPr lang="en-US"/>
        </a:p>
      </dgm:t>
    </dgm:pt>
    <dgm:pt modelId="{F93BEC4F-9575-4159-AA0D-E0B22F5E5A60}">
      <dgm:prSet custT="1"/>
      <dgm:spPr/>
      <dgm:t>
        <a:bodyPr/>
        <a:lstStyle/>
        <a:p>
          <a:pPr>
            <a:lnSpc>
              <a:spcPct val="100000"/>
            </a:lnSpc>
          </a:pPr>
          <a:r>
            <a:rPr lang="it-IT" sz="1400" dirty="0"/>
            <a:t>Nel 2015, il Parlamento europeo ha sostenuto la limitazione dell'uso di sacchetti di plastica leggeri nell'UE e ha esortato la Commissione ad adottare misure contro le microplastiche. </a:t>
          </a:r>
          <a:endParaRPr lang="en-US" sz="1400" dirty="0"/>
        </a:p>
      </dgm:t>
    </dgm:pt>
    <dgm:pt modelId="{5385C2AA-5E5B-4A2A-BF4C-C510932CCE74}" type="parTrans" cxnId="{7EFE069F-16C5-4796-AB96-0A69FF4D1A15}">
      <dgm:prSet/>
      <dgm:spPr/>
      <dgm:t>
        <a:bodyPr/>
        <a:lstStyle/>
        <a:p>
          <a:endParaRPr lang="en-US"/>
        </a:p>
      </dgm:t>
    </dgm:pt>
    <dgm:pt modelId="{E1C6478A-7ED7-412F-8CC4-16CA1FC8998A}" type="sibTrans" cxnId="{7EFE069F-16C5-4796-AB96-0A69FF4D1A15}">
      <dgm:prSet/>
      <dgm:spPr/>
      <dgm:t>
        <a:bodyPr/>
        <a:lstStyle/>
        <a:p>
          <a:pPr>
            <a:lnSpc>
              <a:spcPct val="100000"/>
            </a:lnSpc>
          </a:pPr>
          <a:endParaRPr lang="en-US"/>
        </a:p>
      </dgm:t>
    </dgm:pt>
    <dgm:pt modelId="{E1831B4B-5582-422D-97BE-BD46ECBC9E0A}">
      <dgm:prSet custT="1"/>
      <dgm:spPr/>
      <dgm:t>
        <a:bodyPr/>
        <a:lstStyle/>
        <a:p>
          <a:pPr>
            <a:lnSpc>
              <a:spcPct val="100000"/>
            </a:lnSpc>
          </a:pPr>
          <a:r>
            <a:rPr lang="it-IT" sz="1400" dirty="0"/>
            <a:t>Recentemente, nel gennaio 2023, il Parlamento ha votato le norme sulle spedizioni di rifiuti con l’obiettivo di promuovere il riciclo e a ridurre l'inquinamento vietando le esportazioni di rifiuti di plastica verso i paesi non appartenenti all'OCSE ed eliminando gradualmente le spedizioni verso i Paesi OCSE entro quattro anni.</a:t>
          </a:r>
          <a:endParaRPr lang="en-US" sz="1400" dirty="0"/>
        </a:p>
      </dgm:t>
    </dgm:pt>
    <dgm:pt modelId="{D5B9BF94-A05D-4EF8-8264-8BD1D3093F0E}" type="parTrans" cxnId="{19AADF94-8A13-45AF-82BE-AA9005C8CFA6}">
      <dgm:prSet/>
      <dgm:spPr/>
      <dgm:t>
        <a:bodyPr/>
        <a:lstStyle/>
        <a:p>
          <a:endParaRPr lang="en-US"/>
        </a:p>
      </dgm:t>
    </dgm:pt>
    <dgm:pt modelId="{201A5476-CD40-43DA-8FC1-5DD2EF693189}" type="sibTrans" cxnId="{19AADF94-8A13-45AF-82BE-AA9005C8CFA6}">
      <dgm:prSet/>
      <dgm:spPr/>
      <dgm:t>
        <a:bodyPr/>
        <a:lstStyle/>
        <a:p>
          <a:endParaRPr lang="en-US"/>
        </a:p>
      </dgm:t>
    </dgm:pt>
    <dgm:pt modelId="{7B76F55F-806F-410D-80D1-42AE4CBD7B04}" type="pres">
      <dgm:prSet presAssocID="{B598E879-3079-4B99-96B5-2099B60884E9}" presName="root" presStyleCnt="0">
        <dgm:presLayoutVars>
          <dgm:dir/>
          <dgm:resizeHandles val="exact"/>
        </dgm:presLayoutVars>
      </dgm:prSet>
      <dgm:spPr/>
    </dgm:pt>
    <dgm:pt modelId="{B7DFE023-8DB3-4F73-871E-B7FBA5CAE467}" type="pres">
      <dgm:prSet presAssocID="{552D4232-4EC9-44F3-B74E-00AB621FDEAE}" presName="compNode" presStyleCnt="0"/>
      <dgm:spPr/>
    </dgm:pt>
    <dgm:pt modelId="{98E41E59-6C93-458A-9347-11263F221242}" type="pres">
      <dgm:prSet presAssocID="{552D4232-4EC9-44F3-B74E-00AB621FDE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A7E62195-1AD3-4D0F-ABD7-DC207D12E7A2}" type="pres">
      <dgm:prSet presAssocID="{552D4232-4EC9-44F3-B74E-00AB621FDEAE}" presName="spaceRect" presStyleCnt="0"/>
      <dgm:spPr/>
    </dgm:pt>
    <dgm:pt modelId="{B040E27F-B4D5-46F5-8340-4A3759E6656A}" type="pres">
      <dgm:prSet presAssocID="{552D4232-4EC9-44F3-B74E-00AB621FDEAE}" presName="textRect" presStyleLbl="revTx" presStyleIdx="0" presStyleCnt="3">
        <dgm:presLayoutVars>
          <dgm:chMax val="1"/>
          <dgm:chPref val="1"/>
        </dgm:presLayoutVars>
      </dgm:prSet>
      <dgm:spPr/>
    </dgm:pt>
    <dgm:pt modelId="{145B2246-931C-4F7D-9F21-E61628193CC9}" type="pres">
      <dgm:prSet presAssocID="{F2E91244-5511-429A-9795-DCB91884FEFC}" presName="sibTrans" presStyleCnt="0"/>
      <dgm:spPr/>
    </dgm:pt>
    <dgm:pt modelId="{B3E7AFB1-99CE-4276-A4A9-A7031C0B65DF}" type="pres">
      <dgm:prSet presAssocID="{F93BEC4F-9575-4159-AA0D-E0B22F5E5A60}" presName="compNode" presStyleCnt="0"/>
      <dgm:spPr/>
    </dgm:pt>
    <dgm:pt modelId="{A59C5B95-579C-4F3D-B163-023B84E371B9}" type="pres">
      <dgm:prSet presAssocID="{F93BEC4F-9575-4159-AA0D-E0B22F5E5A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Ρούβλι"/>
        </a:ext>
      </dgm:extLst>
    </dgm:pt>
    <dgm:pt modelId="{8BF130F2-B7BD-44D6-B7A5-157179184CFD}" type="pres">
      <dgm:prSet presAssocID="{F93BEC4F-9575-4159-AA0D-E0B22F5E5A60}" presName="spaceRect" presStyleCnt="0"/>
      <dgm:spPr/>
    </dgm:pt>
    <dgm:pt modelId="{624CE8EB-72CF-4943-9F59-0F3BD2027097}" type="pres">
      <dgm:prSet presAssocID="{F93BEC4F-9575-4159-AA0D-E0B22F5E5A60}" presName="textRect" presStyleLbl="revTx" presStyleIdx="1" presStyleCnt="3">
        <dgm:presLayoutVars>
          <dgm:chMax val="1"/>
          <dgm:chPref val="1"/>
        </dgm:presLayoutVars>
      </dgm:prSet>
      <dgm:spPr/>
    </dgm:pt>
    <dgm:pt modelId="{032BE75A-002D-468A-87A8-4EAFECA667A5}" type="pres">
      <dgm:prSet presAssocID="{E1C6478A-7ED7-412F-8CC4-16CA1FC8998A}" presName="sibTrans" presStyleCnt="0"/>
      <dgm:spPr/>
    </dgm:pt>
    <dgm:pt modelId="{D9996D0F-9890-4683-928C-A289EBFA3107}" type="pres">
      <dgm:prSet presAssocID="{E1831B4B-5582-422D-97BE-BD46ECBC9E0A}" presName="compNode" presStyleCnt="0"/>
      <dgm:spPr/>
    </dgm:pt>
    <dgm:pt modelId="{5C6E10C8-F0FA-48EC-84C2-200F8B9DAF61}" type="pres">
      <dgm:prSet presAssocID="{E1831B4B-5582-422D-97BE-BD46ECBC9E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AB01D626-5F4A-40CD-AA9C-31E3CB8E1F19}" type="pres">
      <dgm:prSet presAssocID="{E1831B4B-5582-422D-97BE-BD46ECBC9E0A}" presName="spaceRect" presStyleCnt="0"/>
      <dgm:spPr/>
    </dgm:pt>
    <dgm:pt modelId="{E3FBF00D-7FBD-43A1-BDD2-4FF84F6488B3}" type="pres">
      <dgm:prSet presAssocID="{E1831B4B-5582-422D-97BE-BD46ECBC9E0A}" presName="textRect" presStyleLbl="revTx" presStyleIdx="2" presStyleCnt="3">
        <dgm:presLayoutVars>
          <dgm:chMax val="1"/>
          <dgm:chPref val="1"/>
        </dgm:presLayoutVars>
      </dgm:prSet>
      <dgm:spPr/>
    </dgm:pt>
  </dgm:ptLst>
  <dgm:cxnLst>
    <dgm:cxn modelId="{7EFF3111-17A2-4827-A54F-691F2301F896}" srcId="{B598E879-3079-4B99-96B5-2099B60884E9}" destId="{552D4232-4EC9-44F3-B74E-00AB621FDEAE}" srcOrd="0" destOrd="0" parTransId="{0A88D2BA-4F5D-4D13-B05D-2C25B869C144}" sibTransId="{F2E91244-5511-429A-9795-DCB91884FEFC}"/>
    <dgm:cxn modelId="{983B9E42-4F7B-4CF0-9FD0-A08F3249369D}" type="presOf" srcId="{552D4232-4EC9-44F3-B74E-00AB621FDEAE}" destId="{B040E27F-B4D5-46F5-8340-4A3759E6656A}" srcOrd="0" destOrd="0" presId="urn:microsoft.com/office/officeart/2018/2/layout/IconLabelList"/>
    <dgm:cxn modelId="{324AC96E-18B4-40FC-8FFF-3112B2004CC4}" type="presOf" srcId="{F93BEC4F-9575-4159-AA0D-E0B22F5E5A60}" destId="{624CE8EB-72CF-4943-9F59-0F3BD2027097}" srcOrd="0" destOrd="0" presId="urn:microsoft.com/office/officeart/2018/2/layout/IconLabelList"/>
    <dgm:cxn modelId="{19AADF94-8A13-45AF-82BE-AA9005C8CFA6}" srcId="{B598E879-3079-4B99-96B5-2099B60884E9}" destId="{E1831B4B-5582-422D-97BE-BD46ECBC9E0A}" srcOrd="2" destOrd="0" parTransId="{D5B9BF94-A05D-4EF8-8264-8BD1D3093F0E}" sibTransId="{201A5476-CD40-43DA-8FC1-5DD2EF693189}"/>
    <dgm:cxn modelId="{17573E97-EB7C-435E-9EB6-9D3F679A4CFE}" type="presOf" srcId="{B598E879-3079-4B99-96B5-2099B60884E9}" destId="{7B76F55F-806F-410D-80D1-42AE4CBD7B04}" srcOrd="0" destOrd="0" presId="urn:microsoft.com/office/officeart/2018/2/layout/IconLabelList"/>
    <dgm:cxn modelId="{7EFE069F-16C5-4796-AB96-0A69FF4D1A15}" srcId="{B598E879-3079-4B99-96B5-2099B60884E9}" destId="{F93BEC4F-9575-4159-AA0D-E0B22F5E5A60}" srcOrd="1" destOrd="0" parTransId="{5385C2AA-5E5B-4A2A-BF4C-C510932CCE74}" sibTransId="{E1C6478A-7ED7-412F-8CC4-16CA1FC8998A}"/>
    <dgm:cxn modelId="{AEDF72D8-A680-4083-A0B8-BCFB9868CA09}" type="presOf" srcId="{E1831B4B-5582-422D-97BE-BD46ECBC9E0A}" destId="{E3FBF00D-7FBD-43A1-BDD2-4FF84F6488B3}" srcOrd="0" destOrd="0" presId="urn:microsoft.com/office/officeart/2018/2/layout/IconLabelList"/>
    <dgm:cxn modelId="{EFA8A3BB-39F7-4ED4-B55C-3858418F6CC2}" type="presParOf" srcId="{7B76F55F-806F-410D-80D1-42AE4CBD7B04}" destId="{B7DFE023-8DB3-4F73-871E-B7FBA5CAE467}" srcOrd="0" destOrd="0" presId="urn:microsoft.com/office/officeart/2018/2/layout/IconLabelList"/>
    <dgm:cxn modelId="{AA0FE3C7-019D-4B25-A039-16807F57F2D9}" type="presParOf" srcId="{B7DFE023-8DB3-4F73-871E-B7FBA5CAE467}" destId="{98E41E59-6C93-458A-9347-11263F221242}" srcOrd="0" destOrd="0" presId="urn:microsoft.com/office/officeart/2018/2/layout/IconLabelList"/>
    <dgm:cxn modelId="{0C8A0B39-9FF9-4EE4-A2BF-2F809B7460D8}" type="presParOf" srcId="{B7DFE023-8DB3-4F73-871E-B7FBA5CAE467}" destId="{A7E62195-1AD3-4D0F-ABD7-DC207D12E7A2}" srcOrd="1" destOrd="0" presId="urn:microsoft.com/office/officeart/2018/2/layout/IconLabelList"/>
    <dgm:cxn modelId="{4C804E77-C354-4ED7-ABE6-512CB201230F}" type="presParOf" srcId="{B7DFE023-8DB3-4F73-871E-B7FBA5CAE467}" destId="{B040E27F-B4D5-46F5-8340-4A3759E6656A}" srcOrd="2" destOrd="0" presId="urn:microsoft.com/office/officeart/2018/2/layout/IconLabelList"/>
    <dgm:cxn modelId="{F3582E7B-3A40-4E61-AFCB-DB8357E2D43C}" type="presParOf" srcId="{7B76F55F-806F-410D-80D1-42AE4CBD7B04}" destId="{145B2246-931C-4F7D-9F21-E61628193CC9}" srcOrd="1" destOrd="0" presId="urn:microsoft.com/office/officeart/2018/2/layout/IconLabelList"/>
    <dgm:cxn modelId="{E82B5A32-BB2F-4613-B6E3-90B553BEA8C3}" type="presParOf" srcId="{7B76F55F-806F-410D-80D1-42AE4CBD7B04}" destId="{B3E7AFB1-99CE-4276-A4A9-A7031C0B65DF}" srcOrd="2" destOrd="0" presId="urn:microsoft.com/office/officeart/2018/2/layout/IconLabelList"/>
    <dgm:cxn modelId="{1B429EE2-33FF-40D5-9EDF-5C94B5609625}" type="presParOf" srcId="{B3E7AFB1-99CE-4276-A4A9-A7031C0B65DF}" destId="{A59C5B95-579C-4F3D-B163-023B84E371B9}" srcOrd="0" destOrd="0" presId="urn:microsoft.com/office/officeart/2018/2/layout/IconLabelList"/>
    <dgm:cxn modelId="{0CBE26DD-F119-4B73-8D7F-B9B6C2B39544}" type="presParOf" srcId="{B3E7AFB1-99CE-4276-A4A9-A7031C0B65DF}" destId="{8BF130F2-B7BD-44D6-B7A5-157179184CFD}" srcOrd="1" destOrd="0" presId="urn:microsoft.com/office/officeart/2018/2/layout/IconLabelList"/>
    <dgm:cxn modelId="{26E907CD-CBE1-49E4-AB55-8865D8AF05C6}" type="presParOf" srcId="{B3E7AFB1-99CE-4276-A4A9-A7031C0B65DF}" destId="{624CE8EB-72CF-4943-9F59-0F3BD2027097}" srcOrd="2" destOrd="0" presId="urn:microsoft.com/office/officeart/2018/2/layout/IconLabelList"/>
    <dgm:cxn modelId="{3E698378-36BA-43EA-A525-619D4217FE83}" type="presParOf" srcId="{7B76F55F-806F-410D-80D1-42AE4CBD7B04}" destId="{032BE75A-002D-468A-87A8-4EAFECA667A5}" srcOrd="3" destOrd="0" presId="urn:microsoft.com/office/officeart/2018/2/layout/IconLabelList"/>
    <dgm:cxn modelId="{8EC37E2E-E256-460D-A009-CC29309C268B}" type="presParOf" srcId="{7B76F55F-806F-410D-80D1-42AE4CBD7B04}" destId="{D9996D0F-9890-4683-928C-A289EBFA3107}" srcOrd="4" destOrd="0" presId="urn:microsoft.com/office/officeart/2018/2/layout/IconLabelList"/>
    <dgm:cxn modelId="{7E81ED7E-20DA-4ADC-90B2-E316462D266B}" type="presParOf" srcId="{D9996D0F-9890-4683-928C-A289EBFA3107}" destId="{5C6E10C8-F0FA-48EC-84C2-200F8B9DAF61}" srcOrd="0" destOrd="0" presId="urn:microsoft.com/office/officeart/2018/2/layout/IconLabelList"/>
    <dgm:cxn modelId="{1494B995-78CA-405A-AF7F-1EE3E31DEA67}" type="presParOf" srcId="{D9996D0F-9890-4683-928C-A289EBFA3107}" destId="{AB01D626-5F4A-40CD-AA9C-31E3CB8E1F19}" srcOrd="1" destOrd="0" presId="urn:microsoft.com/office/officeart/2018/2/layout/IconLabelList"/>
    <dgm:cxn modelId="{94B4D48F-D2A6-48A4-B815-81D76B42481F}" type="presParOf" srcId="{D9996D0F-9890-4683-928C-A289EBFA3107}" destId="{E3FBF00D-7FBD-43A1-BDD2-4FF84F6488B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it-IT" sz="1800" b="1" cap="none" dirty="0">
              <a:latin typeface="Open Sans" panose="020B0606030504020204" pitchFamily="34" charset="0"/>
              <a:ea typeface="Open Sans" panose="020B0606030504020204" pitchFamily="34" charset="0"/>
              <a:cs typeface="Open Sans" panose="020B0606030504020204" pitchFamily="34" charset="0"/>
            </a:rPr>
            <a:t>Materiali necessari per l'attività </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en-US" sz="1800" dirty="0" err="1"/>
            <a:t>Guanti</a:t>
          </a:r>
          <a:endParaRPr lang="it-IT" sz="1800" dirty="0"/>
        </a:p>
        <a:p>
          <a:pPr>
            <a:lnSpc>
              <a:spcPct val="100000"/>
            </a:lnSpc>
            <a:buFont typeface="Symbol" panose="05050102010706020507" pitchFamily="18" charset="2"/>
            <a:buChar char=""/>
          </a:pPr>
          <a:r>
            <a:rPr lang="en-US" sz="1800" dirty="0" err="1"/>
            <a:t>Sacchi</a:t>
          </a:r>
          <a:r>
            <a:rPr lang="en-US" sz="1800" dirty="0"/>
            <a:t> per la </a:t>
          </a:r>
          <a:r>
            <a:rPr lang="en-US" sz="1800" dirty="0" err="1"/>
            <a:t>spazzatura</a:t>
          </a:r>
          <a:endParaRPr lang="it-IT" sz="1800" dirty="0"/>
        </a:p>
        <a:p>
          <a:pPr>
            <a:lnSpc>
              <a:spcPct val="100000"/>
            </a:lnSpc>
          </a:pPr>
          <a:r>
            <a:rPr lang="en-US" sz="1800" dirty="0" err="1"/>
            <a:t>Bottiglia</a:t>
          </a:r>
          <a:r>
            <a:rPr lang="en-US" sz="1800" dirty="0"/>
            <a:t> </a:t>
          </a:r>
          <a:r>
            <a:rPr lang="en-US" sz="1800" dirty="0" err="1"/>
            <a:t>d'acqua</a:t>
          </a:r>
          <a:r>
            <a:rPr lang="en-US" sz="1800" dirty="0"/>
            <a:t> </a:t>
          </a:r>
          <a:r>
            <a:rPr lang="en-US" sz="1800" dirty="0" err="1"/>
            <a:t>riutilizzabile</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F6638-EADC-4586-9F00-5C0A02569297}" type="doc">
      <dgm:prSet loTypeId="urn:microsoft.com/office/officeart/2016/7/layout/RepeatingBendingProcessNew" loCatId="process" qsTypeId="urn:microsoft.com/office/officeart/2005/8/quickstyle/simple1" qsCatId="simple" csTypeId="urn:microsoft.com/office/officeart/2005/8/colors/accent1_4" csCatId="accent1" phldr="1"/>
      <dgm:spPr/>
      <dgm:t>
        <a:bodyPr/>
        <a:lstStyle/>
        <a:p>
          <a:endParaRPr lang="en-US"/>
        </a:p>
      </dgm:t>
    </dgm:pt>
    <dgm:pt modelId="{99D12828-1596-42B5-9DBD-7713FFA8FFD4}">
      <dgm:prSet/>
      <dgm:spPr/>
      <dgm:t>
        <a:bodyPr/>
        <a:lstStyle/>
        <a:p>
          <a:r>
            <a:rPr lang="it-IT" dirty="0"/>
            <a:t>Scegliete una spiaggia locale che ha bisogno di una pulizia.</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6CC1588-ACDD-41E2-8352-C8E7E869DB23}" type="parTrans" cxnId="{ED8D6AF2-189C-413C-81EF-DE7B95F2C2CE}">
      <dgm:prSet/>
      <dgm:spPr/>
      <dgm:t>
        <a:bodyPr/>
        <a:lstStyle/>
        <a:p>
          <a:endParaRPr lang="en-US"/>
        </a:p>
      </dgm:t>
    </dgm:pt>
    <dgm:pt modelId="{5531DFF3-F42C-405C-90B1-4B6688A3CE1C}" type="sibTrans" cxnId="{ED8D6AF2-189C-413C-81EF-DE7B95F2C2CE}">
      <dgm:prSet/>
      <dgm:spPr/>
      <dgm:t>
        <a:bodyPr/>
        <a:lstStyle/>
        <a:p>
          <a:endParaRPr lang="en-US"/>
        </a:p>
      </dgm:t>
    </dgm:pt>
    <dgm:pt modelId="{D0A6CE38-132E-4A4F-A9E3-83F4E8B73471}">
      <dgm:prSet/>
      <dgm:spPr/>
      <dgm:t>
        <a:bodyPr/>
        <a:lstStyle/>
        <a:p>
          <a:r>
            <a:rPr lang="it-IT" kern="1200" dirty="0"/>
            <a:t>Riunite un gruppo di giovani per partecipare alla pulizia.</a:t>
          </a:r>
          <a:endParaRPr lang="en-US" kern="1200" dirty="0">
            <a:latin typeface="Open Sans" panose="020B0606030504020204" pitchFamily="34" charset="0"/>
            <a:ea typeface="Open Sans" panose="020B0606030504020204" pitchFamily="34" charset="0"/>
            <a:cs typeface="Open Sans" panose="020B0606030504020204" pitchFamily="34" charset="0"/>
          </a:endParaRPr>
        </a:p>
      </dgm:t>
    </dgm:pt>
    <dgm:pt modelId="{8404721F-18EA-413C-9296-BB30D458A733}" type="parTrans" cxnId="{359F2C53-7034-4125-B2F0-C90692DBC941}">
      <dgm:prSet/>
      <dgm:spPr/>
      <dgm:t>
        <a:bodyPr/>
        <a:lstStyle/>
        <a:p>
          <a:endParaRPr lang="en-US"/>
        </a:p>
      </dgm:t>
    </dgm:pt>
    <dgm:pt modelId="{00D58BCB-6334-4C15-A0F6-5C5C7EE8FB66}" type="sibTrans" cxnId="{359F2C53-7034-4125-B2F0-C90692DBC941}">
      <dgm:prSet/>
      <dgm:spPr/>
      <dgm:t>
        <a:bodyPr/>
        <a:lstStyle/>
        <a:p>
          <a:endParaRPr lang="en-US"/>
        </a:p>
      </dgm:t>
    </dgm:pt>
    <dgm:pt modelId="{C9F31834-35F3-4958-8285-24113C69C4DA}">
      <dgm:prSet/>
      <dgm:spPr/>
      <dgm:t>
        <a:bodyPr/>
        <a:lstStyle/>
        <a:p>
          <a:r>
            <a:rPr lang="it-IT" kern="1200" dirty="0"/>
            <a:t>Fornite a ogni partecipante guanti e sacchi per la spazzatura.</a:t>
          </a:r>
          <a:endParaRPr lang="en-US" kern="1200" dirty="0">
            <a:latin typeface="Open Sans" panose="020B0606030504020204" pitchFamily="34" charset="0"/>
            <a:ea typeface="Open Sans" panose="020B0606030504020204" pitchFamily="34" charset="0"/>
            <a:cs typeface="Open Sans" panose="020B0606030504020204" pitchFamily="34" charset="0"/>
          </a:endParaRPr>
        </a:p>
      </dgm:t>
    </dgm:pt>
    <dgm:pt modelId="{CF9609BB-A2C1-440C-BFDE-0FDC031CF3AC}" type="parTrans" cxnId="{7C6F0A9E-6A99-4455-AD5F-6E494187C54D}">
      <dgm:prSet/>
      <dgm:spPr/>
      <dgm:t>
        <a:bodyPr/>
        <a:lstStyle/>
        <a:p>
          <a:endParaRPr lang="en-US"/>
        </a:p>
      </dgm:t>
    </dgm:pt>
    <dgm:pt modelId="{126DAB0D-9708-473C-B3AC-5441F98A4587}" type="sibTrans" cxnId="{7C6F0A9E-6A99-4455-AD5F-6E494187C54D}">
      <dgm:prSet/>
      <dgm:spPr/>
      <dgm:t>
        <a:bodyPr/>
        <a:lstStyle/>
        <a:p>
          <a:endParaRPr lang="en-US"/>
        </a:p>
      </dgm:t>
    </dgm:pt>
    <dgm:pt modelId="{0B846289-47E3-4006-B160-3378B23846F6}">
      <dgm:prSet/>
      <dgm:spPr/>
      <dgm:t>
        <a:bodyPr/>
        <a:lstStyle/>
        <a:p>
          <a:r>
            <a:rPr lang="it-IT" dirty="0"/>
            <a:t>Spiegate l'importanza di smaltire correttamente i rifiuti di plastica e l'impatto che hanno sulla vita marina utilizzando le informazioni fornite in questo modulo.</a:t>
          </a:r>
          <a:endParaRPr lang="en-US" dirty="0"/>
        </a:p>
      </dgm:t>
    </dgm:pt>
    <dgm:pt modelId="{82900ABC-36A6-4F00-A120-302BC5670649}" type="parTrans" cxnId="{5DF8D3FE-4694-487C-B574-178A3C953E7D}">
      <dgm:prSet/>
      <dgm:spPr/>
      <dgm:t>
        <a:bodyPr/>
        <a:lstStyle/>
        <a:p>
          <a:endParaRPr lang="en-US"/>
        </a:p>
      </dgm:t>
    </dgm:pt>
    <dgm:pt modelId="{3632701A-1C65-4D78-B42D-0A88B4AC7E32}" type="sibTrans" cxnId="{5DF8D3FE-4694-487C-B574-178A3C953E7D}">
      <dgm:prSet/>
      <dgm:spPr/>
      <dgm:t>
        <a:bodyPr/>
        <a:lstStyle/>
        <a:p>
          <a:endParaRPr lang="en-US"/>
        </a:p>
      </dgm:t>
    </dgm:pt>
    <dgm:pt modelId="{A35CA522-16C5-45B1-AB1C-482350120381}">
      <dgm:prSet/>
      <dgm:spPr/>
      <dgm:t>
        <a:bodyPr/>
        <a:lstStyle/>
        <a:p>
          <a:r>
            <a:rPr lang="it-IT" dirty="0"/>
            <a:t>Raccogliete e smaltite correttamente i rifiuti trovati sulla spiaggia da tutti i partecipanti</a:t>
          </a:r>
          <a:r>
            <a:rPr lang="en-US" dirty="0"/>
            <a:t>.</a:t>
          </a:r>
        </a:p>
      </dgm:t>
    </dgm:pt>
    <dgm:pt modelId="{9F87DCC6-43D7-4348-85F6-7ED4B9812A3F}" type="parTrans" cxnId="{F1F5FA57-E0DD-4F65-85E8-1B22095EF17C}">
      <dgm:prSet/>
      <dgm:spPr/>
      <dgm:t>
        <a:bodyPr/>
        <a:lstStyle/>
        <a:p>
          <a:endParaRPr lang="en-US"/>
        </a:p>
      </dgm:t>
    </dgm:pt>
    <dgm:pt modelId="{D662B157-2D73-422C-8BCE-8035E9C2CFC8}" type="sibTrans" cxnId="{F1F5FA57-E0DD-4F65-85E8-1B22095EF17C}">
      <dgm:prSet/>
      <dgm:spPr/>
      <dgm:t>
        <a:bodyPr/>
        <a:lstStyle/>
        <a:p>
          <a:endParaRPr lang="en-US"/>
        </a:p>
      </dgm:t>
    </dgm:pt>
    <dgm:pt modelId="{93335701-E984-459C-AE8F-EF189E5B5907}">
      <dgm:prSet/>
      <dgm:spPr/>
      <dgm:t>
        <a:bodyPr/>
        <a:lstStyle/>
        <a:p>
          <a:r>
            <a:rPr lang="it-IT" dirty="0"/>
            <a:t>Potete scattare una foto di gruppo al termine della pulizia e condividerla sui social media con l'hashtag #beachcleanupchallenge per sensibilizzare l'opinione pubblica sul problema e su questa iniziativa.</a:t>
          </a:r>
          <a:endParaRPr lang="en-US" dirty="0"/>
        </a:p>
      </dgm:t>
    </dgm:pt>
    <dgm:pt modelId="{233617DC-987D-4799-A512-B46AFEC23658}" type="parTrans" cxnId="{72FE3A10-AAD4-4AB9-8C08-19A7CD288918}">
      <dgm:prSet/>
      <dgm:spPr/>
      <dgm:t>
        <a:bodyPr/>
        <a:lstStyle/>
        <a:p>
          <a:endParaRPr lang="en-US"/>
        </a:p>
      </dgm:t>
    </dgm:pt>
    <dgm:pt modelId="{4D4A0FB1-2407-42B5-A123-00059730BF83}" type="sibTrans" cxnId="{72FE3A10-AAD4-4AB9-8C08-19A7CD288918}">
      <dgm:prSet/>
      <dgm:spPr/>
      <dgm:t>
        <a:bodyPr/>
        <a:lstStyle/>
        <a:p>
          <a:endParaRPr lang="en-US"/>
        </a:p>
      </dgm:t>
    </dgm:pt>
    <dgm:pt modelId="{9BD296D1-552F-4C8F-8474-81D7C44BE752}" type="pres">
      <dgm:prSet presAssocID="{A46F6638-EADC-4586-9F00-5C0A02569297}" presName="Name0" presStyleCnt="0">
        <dgm:presLayoutVars>
          <dgm:dir/>
          <dgm:resizeHandles val="exact"/>
        </dgm:presLayoutVars>
      </dgm:prSet>
      <dgm:spPr/>
    </dgm:pt>
    <dgm:pt modelId="{B1405019-A601-4232-BC47-BCB425B43966}" type="pres">
      <dgm:prSet presAssocID="{99D12828-1596-42B5-9DBD-7713FFA8FFD4}" presName="node" presStyleLbl="node1" presStyleIdx="0" presStyleCnt="6">
        <dgm:presLayoutVars>
          <dgm:bulletEnabled val="1"/>
        </dgm:presLayoutVars>
      </dgm:prSet>
      <dgm:spPr/>
    </dgm:pt>
    <dgm:pt modelId="{136B825B-F9DF-4B6D-A857-A086CCA7F1D6}" type="pres">
      <dgm:prSet presAssocID="{5531DFF3-F42C-405C-90B1-4B6688A3CE1C}" presName="sibTrans" presStyleLbl="sibTrans1D1" presStyleIdx="0" presStyleCnt="5"/>
      <dgm:spPr/>
    </dgm:pt>
    <dgm:pt modelId="{ACC7FD9B-D495-4894-A88D-49494ADF3826}" type="pres">
      <dgm:prSet presAssocID="{5531DFF3-F42C-405C-90B1-4B6688A3CE1C}" presName="connectorText" presStyleLbl="sibTrans1D1" presStyleIdx="0" presStyleCnt="5"/>
      <dgm:spPr/>
    </dgm:pt>
    <dgm:pt modelId="{267C6B83-2FD1-4624-8F68-76D2FDCA58C6}" type="pres">
      <dgm:prSet presAssocID="{D0A6CE38-132E-4A4F-A9E3-83F4E8B73471}" presName="node" presStyleLbl="node1" presStyleIdx="1" presStyleCnt="6">
        <dgm:presLayoutVars>
          <dgm:bulletEnabled val="1"/>
        </dgm:presLayoutVars>
      </dgm:prSet>
      <dgm:spPr/>
    </dgm:pt>
    <dgm:pt modelId="{AF9ED7F5-A231-4A2E-817E-B8C098F2842D}" type="pres">
      <dgm:prSet presAssocID="{00D58BCB-6334-4C15-A0F6-5C5C7EE8FB66}" presName="sibTrans" presStyleLbl="sibTrans1D1" presStyleIdx="1" presStyleCnt="5"/>
      <dgm:spPr/>
    </dgm:pt>
    <dgm:pt modelId="{432A9397-FA45-46E8-8033-68B6346570BA}" type="pres">
      <dgm:prSet presAssocID="{00D58BCB-6334-4C15-A0F6-5C5C7EE8FB66}" presName="connectorText" presStyleLbl="sibTrans1D1" presStyleIdx="1" presStyleCnt="5"/>
      <dgm:spPr/>
    </dgm:pt>
    <dgm:pt modelId="{E5BC2245-F878-4A9E-9DBD-7E85EFCB64BB}" type="pres">
      <dgm:prSet presAssocID="{C9F31834-35F3-4958-8285-24113C69C4DA}" presName="node" presStyleLbl="node1" presStyleIdx="2" presStyleCnt="6">
        <dgm:presLayoutVars>
          <dgm:bulletEnabled val="1"/>
        </dgm:presLayoutVars>
      </dgm:prSet>
      <dgm:spPr/>
    </dgm:pt>
    <dgm:pt modelId="{D61799C8-2212-42A7-A2AF-98C9A92AD2FC}" type="pres">
      <dgm:prSet presAssocID="{126DAB0D-9708-473C-B3AC-5441F98A4587}" presName="sibTrans" presStyleLbl="sibTrans1D1" presStyleIdx="2" presStyleCnt="5"/>
      <dgm:spPr/>
    </dgm:pt>
    <dgm:pt modelId="{E0C64D1C-6A9D-40CC-AB0D-58C4319F551E}" type="pres">
      <dgm:prSet presAssocID="{126DAB0D-9708-473C-B3AC-5441F98A4587}" presName="connectorText" presStyleLbl="sibTrans1D1" presStyleIdx="2" presStyleCnt="5"/>
      <dgm:spPr/>
    </dgm:pt>
    <dgm:pt modelId="{9275DDB1-D309-46E8-9420-AE93C810639D}" type="pres">
      <dgm:prSet presAssocID="{0B846289-47E3-4006-B160-3378B23846F6}" presName="node" presStyleLbl="node1" presStyleIdx="3" presStyleCnt="6">
        <dgm:presLayoutVars>
          <dgm:bulletEnabled val="1"/>
        </dgm:presLayoutVars>
      </dgm:prSet>
      <dgm:spPr/>
    </dgm:pt>
    <dgm:pt modelId="{974ACCFB-A44A-4958-9C0F-8DE9A6967C31}" type="pres">
      <dgm:prSet presAssocID="{3632701A-1C65-4D78-B42D-0A88B4AC7E32}" presName="sibTrans" presStyleLbl="sibTrans1D1" presStyleIdx="3" presStyleCnt="5"/>
      <dgm:spPr/>
    </dgm:pt>
    <dgm:pt modelId="{51587F5D-2992-42A9-94C9-4B865B13E5C5}" type="pres">
      <dgm:prSet presAssocID="{3632701A-1C65-4D78-B42D-0A88B4AC7E32}" presName="connectorText" presStyleLbl="sibTrans1D1" presStyleIdx="3" presStyleCnt="5"/>
      <dgm:spPr/>
    </dgm:pt>
    <dgm:pt modelId="{2B35C634-D9B7-4F0F-9FB0-92099B877D41}" type="pres">
      <dgm:prSet presAssocID="{A35CA522-16C5-45B1-AB1C-482350120381}" presName="node" presStyleLbl="node1" presStyleIdx="4" presStyleCnt="6">
        <dgm:presLayoutVars>
          <dgm:bulletEnabled val="1"/>
        </dgm:presLayoutVars>
      </dgm:prSet>
      <dgm:spPr/>
    </dgm:pt>
    <dgm:pt modelId="{379B172F-3060-42E9-ACCD-EFF2AA01E315}" type="pres">
      <dgm:prSet presAssocID="{D662B157-2D73-422C-8BCE-8035E9C2CFC8}" presName="sibTrans" presStyleLbl="sibTrans1D1" presStyleIdx="4" presStyleCnt="5"/>
      <dgm:spPr/>
    </dgm:pt>
    <dgm:pt modelId="{795E05CF-9EEB-4342-9419-F3B32A2D6CD0}" type="pres">
      <dgm:prSet presAssocID="{D662B157-2D73-422C-8BCE-8035E9C2CFC8}" presName="connectorText" presStyleLbl="sibTrans1D1" presStyleIdx="4" presStyleCnt="5"/>
      <dgm:spPr/>
    </dgm:pt>
    <dgm:pt modelId="{9B5838B2-C824-4F56-B347-40C6B1C45BC4}" type="pres">
      <dgm:prSet presAssocID="{93335701-E984-459C-AE8F-EF189E5B5907}" presName="node" presStyleLbl="node1" presStyleIdx="5" presStyleCnt="6">
        <dgm:presLayoutVars>
          <dgm:bulletEnabled val="1"/>
        </dgm:presLayoutVars>
      </dgm:prSet>
      <dgm:spPr/>
    </dgm:pt>
  </dgm:ptLst>
  <dgm:cxnLst>
    <dgm:cxn modelId="{16330F06-5F3D-4371-9E01-A86317BFD16C}" type="presOf" srcId="{3632701A-1C65-4D78-B42D-0A88B4AC7E32}" destId="{974ACCFB-A44A-4958-9C0F-8DE9A6967C31}" srcOrd="0" destOrd="0" presId="urn:microsoft.com/office/officeart/2016/7/layout/RepeatingBendingProcessNew"/>
    <dgm:cxn modelId="{72FE3A10-AAD4-4AB9-8C08-19A7CD288918}" srcId="{A46F6638-EADC-4586-9F00-5C0A02569297}" destId="{93335701-E984-459C-AE8F-EF189E5B5907}" srcOrd="5" destOrd="0" parTransId="{233617DC-987D-4799-A512-B46AFEC23658}" sibTransId="{4D4A0FB1-2407-42B5-A123-00059730BF83}"/>
    <dgm:cxn modelId="{0BB92417-B49D-4F5F-9AAF-5D82509365B9}" type="presOf" srcId="{3632701A-1C65-4D78-B42D-0A88B4AC7E32}" destId="{51587F5D-2992-42A9-94C9-4B865B13E5C5}" srcOrd="1" destOrd="0" presId="urn:microsoft.com/office/officeart/2016/7/layout/RepeatingBendingProcessNew"/>
    <dgm:cxn modelId="{DC1E191F-5C7C-443C-B3F5-13068C76139F}" type="presOf" srcId="{00D58BCB-6334-4C15-A0F6-5C5C7EE8FB66}" destId="{AF9ED7F5-A231-4A2E-817E-B8C098F2842D}" srcOrd="0" destOrd="0" presId="urn:microsoft.com/office/officeart/2016/7/layout/RepeatingBendingProcessNew"/>
    <dgm:cxn modelId="{1A555923-CC4D-4FC8-B57C-1F698BCDCEBB}" type="presOf" srcId="{D662B157-2D73-422C-8BCE-8035E9C2CFC8}" destId="{795E05CF-9EEB-4342-9419-F3B32A2D6CD0}" srcOrd="1" destOrd="0" presId="urn:microsoft.com/office/officeart/2016/7/layout/RepeatingBendingProcessNew"/>
    <dgm:cxn modelId="{DDAB8124-C5A2-4421-B225-BF6818AD6E37}" type="presOf" srcId="{C9F31834-35F3-4958-8285-24113C69C4DA}" destId="{E5BC2245-F878-4A9E-9DBD-7E85EFCB64BB}" srcOrd="0" destOrd="0" presId="urn:microsoft.com/office/officeart/2016/7/layout/RepeatingBendingProcessNew"/>
    <dgm:cxn modelId="{5E031027-778E-4F30-B2BE-0C936305C7D9}" type="presOf" srcId="{5531DFF3-F42C-405C-90B1-4B6688A3CE1C}" destId="{ACC7FD9B-D495-4894-A88D-49494ADF3826}" srcOrd="1" destOrd="0" presId="urn:microsoft.com/office/officeart/2016/7/layout/RepeatingBendingProcessNew"/>
    <dgm:cxn modelId="{50ECF73B-30FE-4D31-9A86-D0C65934EE55}" type="presOf" srcId="{A35CA522-16C5-45B1-AB1C-482350120381}" destId="{2B35C634-D9B7-4F0F-9FB0-92099B877D41}" srcOrd="0" destOrd="0" presId="urn:microsoft.com/office/officeart/2016/7/layout/RepeatingBendingProcessNew"/>
    <dgm:cxn modelId="{DB6D825C-7973-4CF8-82E9-F79B43B71EAA}" type="presOf" srcId="{00D58BCB-6334-4C15-A0F6-5C5C7EE8FB66}" destId="{432A9397-FA45-46E8-8033-68B6346570BA}" srcOrd="1" destOrd="0" presId="urn:microsoft.com/office/officeart/2016/7/layout/RepeatingBendingProcessNew"/>
    <dgm:cxn modelId="{359F2C53-7034-4125-B2F0-C90692DBC941}" srcId="{A46F6638-EADC-4586-9F00-5C0A02569297}" destId="{D0A6CE38-132E-4A4F-A9E3-83F4E8B73471}" srcOrd="1" destOrd="0" parTransId="{8404721F-18EA-413C-9296-BB30D458A733}" sibTransId="{00D58BCB-6334-4C15-A0F6-5C5C7EE8FB66}"/>
    <dgm:cxn modelId="{9FEC1756-379E-4E5A-896D-95906AA01631}" type="presOf" srcId="{99D12828-1596-42B5-9DBD-7713FFA8FFD4}" destId="{B1405019-A601-4232-BC47-BCB425B43966}" srcOrd="0" destOrd="0" presId="urn:microsoft.com/office/officeart/2016/7/layout/RepeatingBendingProcessNew"/>
    <dgm:cxn modelId="{14E74757-EB6B-4D70-978C-5F7CF9CB9843}" type="presOf" srcId="{93335701-E984-459C-AE8F-EF189E5B5907}" destId="{9B5838B2-C824-4F56-B347-40C6B1C45BC4}" srcOrd="0" destOrd="0" presId="urn:microsoft.com/office/officeart/2016/7/layout/RepeatingBendingProcessNew"/>
    <dgm:cxn modelId="{19876C57-A1AF-42D5-B25D-BE74F10B4078}" type="presOf" srcId="{0B846289-47E3-4006-B160-3378B23846F6}" destId="{9275DDB1-D309-46E8-9420-AE93C810639D}" srcOrd="0" destOrd="0" presId="urn:microsoft.com/office/officeart/2016/7/layout/RepeatingBendingProcessNew"/>
    <dgm:cxn modelId="{F1F5FA57-E0DD-4F65-85E8-1B22095EF17C}" srcId="{A46F6638-EADC-4586-9F00-5C0A02569297}" destId="{A35CA522-16C5-45B1-AB1C-482350120381}" srcOrd="4" destOrd="0" parTransId="{9F87DCC6-43D7-4348-85F6-7ED4B9812A3F}" sibTransId="{D662B157-2D73-422C-8BCE-8035E9C2CFC8}"/>
    <dgm:cxn modelId="{C3AB137E-4F49-43E9-AADB-D7827239CAB7}" type="presOf" srcId="{126DAB0D-9708-473C-B3AC-5441F98A4587}" destId="{D61799C8-2212-42A7-A2AF-98C9A92AD2FC}" srcOrd="0" destOrd="0" presId="urn:microsoft.com/office/officeart/2016/7/layout/RepeatingBendingProcessNew"/>
    <dgm:cxn modelId="{AED12086-9603-4DC5-8FBB-5E17D1421A75}" type="presOf" srcId="{126DAB0D-9708-473C-B3AC-5441F98A4587}" destId="{E0C64D1C-6A9D-40CC-AB0D-58C4319F551E}" srcOrd="1" destOrd="0" presId="urn:microsoft.com/office/officeart/2016/7/layout/RepeatingBendingProcessNew"/>
    <dgm:cxn modelId="{7C6F0A9E-6A99-4455-AD5F-6E494187C54D}" srcId="{A46F6638-EADC-4586-9F00-5C0A02569297}" destId="{C9F31834-35F3-4958-8285-24113C69C4DA}" srcOrd="2" destOrd="0" parTransId="{CF9609BB-A2C1-440C-BFDE-0FDC031CF3AC}" sibTransId="{126DAB0D-9708-473C-B3AC-5441F98A4587}"/>
    <dgm:cxn modelId="{6C72DFA3-7492-440D-86A2-E706526F2201}" type="presOf" srcId="{D0A6CE38-132E-4A4F-A9E3-83F4E8B73471}" destId="{267C6B83-2FD1-4624-8F68-76D2FDCA58C6}" srcOrd="0" destOrd="0" presId="urn:microsoft.com/office/officeart/2016/7/layout/RepeatingBendingProcessNew"/>
    <dgm:cxn modelId="{C70150C1-B2EC-4421-8AFE-793611C0ACFE}" type="presOf" srcId="{5531DFF3-F42C-405C-90B1-4B6688A3CE1C}" destId="{136B825B-F9DF-4B6D-A857-A086CCA7F1D6}" srcOrd="0" destOrd="0" presId="urn:microsoft.com/office/officeart/2016/7/layout/RepeatingBendingProcessNew"/>
    <dgm:cxn modelId="{60233DD8-578D-43E0-A7AB-542929CA3BBE}" type="presOf" srcId="{D662B157-2D73-422C-8BCE-8035E9C2CFC8}" destId="{379B172F-3060-42E9-ACCD-EFF2AA01E315}" srcOrd="0" destOrd="0" presId="urn:microsoft.com/office/officeart/2016/7/layout/RepeatingBendingProcessNew"/>
    <dgm:cxn modelId="{AFC557E7-DFF6-413E-AD7F-E93444B59CFA}" type="presOf" srcId="{A46F6638-EADC-4586-9F00-5C0A02569297}" destId="{9BD296D1-552F-4C8F-8474-81D7C44BE752}" srcOrd="0" destOrd="0" presId="urn:microsoft.com/office/officeart/2016/7/layout/RepeatingBendingProcessNew"/>
    <dgm:cxn modelId="{ED8D6AF2-189C-413C-81EF-DE7B95F2C2CE}" srcId="{A46F6638-EADC-4586-9F00-5C0A02569297}" destId="{99D12828-1596-42B5-9DBD-7713FFA8FFD4}" srcOrd="0" destOrd="0" parTransId="{D6CC1588-ACDD-41E2-8352-C8E7E869DB23}" sibTransId="{5531DFF3-F42C-405C-90B1-4B6688A3CE1C}"/>
    <dgm:cxn modelId="{5DF8D3FE-4694-487C-B574-178A3C953E7D}" srcId="{A46F6638-EADC-4586-9F00-5C0A02569297}" destId="{0B846289-47E3-4006-B160-3378B23846F6}" srcOrd="3" destOrd="0" parTransId="{82900ABC-36A6-4F00-A120-302BC5670649}" sibTransId="{3632701A-1C65-4D78-B42D-0A88B4AC7E32}"/>
    <dgm:cxn modelId="{15CBA986-2FE3-4B29-9656-1F14550A0F1F}" type="presParOf" srcId="{9BD296D1-552F-4C8F-8474-81D7C44BE752}" destId="{B1405019-A601-4232-BC47-BCB425B43966}" srcOrd="0" destOrd="0" presId="urn:microsoft.com/office/officeart/2016/7/layout/RepeatingBendingProcessNew"/>
    <dgm:cxn modelId="{D7355887-AB6B-4949-9AC6-2E72B443966A}" type="presParOf" srcId="{9BD296D1-552F-4C8F-8474-81D7C44BE752}" destId="{136B825B-F9DF-4B6D-A857-A086CCA7F1D6}" srcOrd="1" destOrd="0" presId="urn:microsoft.com/office/officeart/2016/7/layout/RepeatingBendingProcessNew"/>
    <dgm:cxn modelId="{75354AAE-2FB4-4281-9CA8-95766F79D320}" type="presParOf" srcId="{136B825B-F9DF-4B6D-A857-A086CCA7F1D6}" destId="{ACC7FD9B-D495-4894-A88D-49494ADF3826}" srcOrd="0" destOrd="0" presId="urn:microsoft.com/office/officeart/2016/7/layout/RepeatingBendingProcessNew"/>
    <dgm:cxn modelId="{F39ECAD0-3CCA-4E5C-9C8C-496DE24B28DE}" type="presParOf" srcId="{9BD296D1-552F-4C8F-8474-81D7C44BE752}" destId="{267C6B83-2FD1-4624-8F68-76D2FDCA58C6}" srcOrd="2" destOrd="0" presId="urn:microsoft.com/office/officeart/2016/7/layout/RepeatingBendingProcessNew"/>
    <dgm:cxn modelId="{A60D37B8-E299-4C7D-9CBC-81ADA9F6B907}" type="presParOf" srcId="{9BD296D1-552F-4C8F-8474-81D7C44BE752}" destId="{AF9ED7F5-A231-4A2E-817E-B8C098F2842D}" srcOrd="3" destOrd="0" presId="urn:microsoft.com/office/officeart/2016/7/layout/RepeatingBendingProcessNew"/>
    <dgm:cxn modelId="{63FD7379-AC39-497A-A6EE-8DA4203BECFD}" type="presParOf" srcId="{AF9ED7F5-A231-4A2E-817E-B8C098F2842D}" destId="{432A9397-FA45-46E8-8033-68B6346570BA}" srcOrd="0" destOrd="0" presId="urn:microsoft.com/office/officeart/2016/7/layout/RepeatingBendingProcessNew"/>
    <dgm:cxn modelId="{DFEDBBE6-649E-419A-8F3E-BA5A766A1870}" type="presParOf" srcId="{9BD296D1-552F-4C8F-8474-81D7C44BE752}" destId="{E5BC2245-F878-4A9E-9DBD-7E85EFCB64BB}" srcOrd="4" destOrd="0" presId="urn:microsoft.com/office/officeart/2016/7/layout/RepeatingBendingProcessNew"/>
    <dgm:cxn modelId="{36F35A10-2361-4A11-BDFC-6A6719EF30A1}" type="presParOf" srcId="{9BD296D1-552F-4C8F-8474-81D7C44BE752}" destId="{D61799C8-2212-42A7-A2AF-98C9A92AD2FC}" srcOrd="5" destOrd="0" presId="urn:microsoft.com/office/officeart/2016/7/layout/RepeatingBendingProcessNew"/>
    <dgm:cxn modelId="{13BA250D-F969-4EF8-B931-4A5144539F8B}" type="presParOf" srcId="{D61799C8-2212-42A7-A2AF-98C9A92AD2FC}" destId="{E0C64D1C-6A9D-40CC-AB0D-58C4319F551E}" srcOrd="0" destOrd="0" presId="urn:microsoft.com/office/officeart/2016/7/layout/RepeatingBendingProcessNew"/>
    <dgm:cxn modelId="{6A7A1E48-2A33-4EA1-95B5-57265D579832}" type="presParOf" srcId="{9BD296D1-552F-4C8F-8474-81D7C44BE752}" destId="{9275DDB1-D309-46E8-9420-AE93C810639D}" srcOrd="6" destOrd="0" presId="urn:microsoft.com/office/officeart/2016/7/layout/RepeatingBendingProcessNew"/>
    <dgm:cxn modelId="{E593808C-2B68-413C-BAE6-46A189CD5EDF}" type="presParOf" srcId="{9BD296D1-552F-4C8F-8474-81D7C44BE752}" destId="{974ACCFB-A44A-4958-9C0F-8DE9A6967C31}" srcOrd="7" destOrd="0" presId="urn:microsoft.com/office/officeart/2016/7/layout/RepeatingBendingProcessNew"/>
    <dgm:cxn modelId="{48B010E9-2B30-46D6-9CC5-D1770431BFA0}" type="presParOf" srcId="{974ACCFB-A44A-4958-9C0F-8DE9A6967C31}" destId="{51587F5D-2992-42A9-94C9-4B865B13E5C5}" srcOrd="0" destOrd="0" presId="urn:microsoft.com/office/officeart/2016/7/layout/RepeatingBendingProcessNew"/>
    <dgm:cxn modelId="{43C7A98A-F42B-46C5-A698-FAE6280F9BD0}" type="presParOf" srcId="{9BD296D1-552F-4C8F-8474-81D7C44BE752}" destId="{2B35C634-D9B7-4F0F-9FB0-92099B877D41}" srcOrd="8" destOrd="0" presId="urn:microsoft.com/office/officeart/2016/7/layout/RepeatingBendingProcessNew"/>
    <dgm:cxn modelId="{640019D8-682E-49AF-90BC-21D2E72C71C0}" type="presParOf" srcId="{9BD296D1-552F-4C8F-8474-81D7C44BE752}" destId="{379B172F-3060-42E9-ACCD-EFF2AA01E315}" srcOrd="9" destOrd="0" presId="urn:microsoft.com/office/officeart/2016/7/layout/RepeatingBendingProcessNew"/>
    <dgm:cxn modelId="{EC2F7580-FD15-4A6B-BE60-CCD435EC498A}" type="presParOf" srcId="{379B172F-3060-42E9-ACCD-EFF2AA01E315}" destId="{795E05CF-9EEB-4342-9419-F3B32A2D6CD0}" srcOrd="0" destOrd="0" presId="urn:microsoft.com/office/officeart/2016/7/layout/RepeatingBendingProcessNew"/>
    <dgm:cxn modelId="{14A2ACEE-0AAA-4AD2-BD36-BA6208DF2091}" type="presParOf" srcId="{9BD296D1-552F-4C8F-8474-81D7C44BE752}" destId="{9B5838B2-C824-4F56-B347-40C6B1C45BC4}" srcOrd="10" destOrd="0" presId="urn:microsoft.com/office/officeart/2016/7/layout/RepeatingBending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it-IT" sz="1800" b="1" cap="none" dirty="0">
              <a:latin typeface="Open Sans" panose="020B0606030504020204" pitchFamily="34" charset="0"/>
              <a:ea typeface="Open Sans" panose="020B0606030504020204" pitchFamily="34" charset="0"/>
              <a:cs typeface="Open Sans" panose="020B0606030504020204" pitchFamily="34" charset="0"/>
            </a:rPr>
            <a:t>Materiali necessari per l'attività </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it-IT" sz="1800" dirty="0"/>
            <a:t>Foglio di lavoro "Traccia il tuo utilizzo di plastica"</a:t>
          </a:r>
        </a:p>
        <a:p>
          <a:pPr>
            <a:lnSpc>
              <a:spcPct val="100000"/>
            </a:lnSpc>
            <a:buFont typeface="Symbol" panose="05050102010706020507" pitchFamily="18" charset="2"/>
            <a:buChar char=""/>
          </a:pPr>
          <a:r>
            <a:rPr lang="it-IT" sz="1800" dirty="0"/>
            <a:t>Plastica monouso, come cannucce, contenitori per alimenti, palloncini, sacchetti di plastica, ecc.</a:t>
          </a:r>
        </a:p>
        <a:p>
          <a:pPr>
            <a:lnSpc>
              <a:spcPct val="100000"/>
            </a:lnSpc>
            <a:buFont typeface="Symbol" panose="05050102010706020507" pitchFamily="18" charset="2"/>
            <a:buChar char=""/>
          </a:pPr>
          <a:r>
            <a:rPr lang="en-US" sz="1800" dirty="0"/>
            <a:t>2 </a:t>
          </a:r>
          <a:r>
            <a:rPr lang="en-US" sz="1800" dirty="0" err="1"/>
            <a:t>contenitori</a:t>
          </a:r>
          <a:r>
            <a:rPr lang="en-US" sz="1800" dirty="0"/>
            <a:t> </a:t>
          </a:r>
          <a:r>
            <a:rPr lang="en-US" sz="1800" dirty="0" err="1"/>
            <a:t>pieni</a:t>
          </a:r>
          <a:r>
            <a:rPr lang="en-US" sz="1800" dirty="0"/>
            <a:t> </a:t>
          </a:r>
          <a:r>
            <a:rPr lang="en-US" sz="1800" dirty="0" err="1"/>
            <a:t>d'acqua</a:t>
          </a:r>
          <a:endParaRPr lang="it-IT" sz="1800" dirty="0"/>
        </a:p>
        <a:p>
          <a:pPr>
            <a:lnSpc>
              <a:spcPct val="100000"/>
            </a:lnSpc>
            <a:buFont typeface="Symbol" panose="05050102010706020507" pitchFamily="18" charset="2"/>
            <a:buChar char=""/>
          </a:pPr>
          <a:r>
            <a:rPr lang="en-US" sz="1800" dirty="0" err="1"/>
            <a:t>Fogli</a:t>
          </a:r>
          <a:r>
            <a:rPr lang="en-US" sz="1800" dirty="0"/>
            <a:t> di carta</a:t>
          </a:r>
          <a:endParaRPr lang="it-IT" sz="1800" dirty="0"/>
        </a:p>
        <a:p>
          <a:pPr>
            <a:lnSpc>
              <a:spcPct val="100000"/>
            </a:lnSpc>
          </a:pPr>
          <a:r>
            <a:rPr lang="en-US" sz="1800" dirty="0"/>
            <a:t>Penne </a:t>
          </a:r>
          <a:r>
            <a:rPr lang="en-US" sz="1800" dirty="0" err="1"/>
            <a:t>colorate</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3D9208-D973-40AE-A548-92A77AEEC7C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DE7CC9A-EADA-4E9D-96F2-22D0BB569060}">
      <dgm:prSet/>
      <dgm:spPr/>
      <dgm:t>
        <a:bodyPr/>
        <a:lstStyle/>
        <a:p>
          <a:r>
            <a:rPr lang="it-IT" dirty="0"/>
            <a:t>Formate piccoli gruppi (3-4 partecipanti per gruppo).</a:t>
          </a:r>
          <a:endParaRPr lang="en-US" dirty="0"/>
        </a:p>
      </dgm:t>
    </dgm:pt>
    <dgm:pt modelId="{D5B3EBB4-921E-4BA9-B86E-895D90EBB1DF}" type="parTrans" cxnId="{293AF767-272B-4526-A0DD-4AFCD7B55051}">
      <dgm:prSet/>
      <dgm:spPr/>
      <dgm:t>
        <a:bodyPr/>
        <a:lstStyle/>
        <a:p>
          <a:endParaRPr lang="en-US"/>
        </a:p>
      </dgm:t>
    </dgm:pt>
    <dgm:pt modelId="{EC94D213-137D-479D-B67C-D28B57899A7F}" type="sibTrans" cxnId="{293AF767-272B-4526-A0DD-4AFCD7B55051}">
      <dgm:prSet/>
      <dgm:spPr/>
      <dgm:t>
        <a:bodyPr/>
        <a:lstStyle/>
        <a:p>
          <a:endParaRPr lang="en-US"/>
        </a:p>
      </dgm:t>
    </dgm:pt>
    <dgm:pt modelId="{38597449-74FD-4CA4-B239-CD7D118E521E}">
      <dgm:prSet/>
      <dgm:spPr/>
      <dgm:t>
        <a:bodyPr/>
        <a:lstStyle/>
        <a:p>
          <a:r>
            <a:rPr lang="it-IT" dirty="0"/>
            <a:t>Fornite ai partecipanti un foglio di carta e chiedete di fare un brainstorming sul ruolo che la plastica svolge nella loro vita.</a:t>
          </a:r>
          <a:endParaRPr lang="en-US" dirty="0"/>
        </a:p>
      </dgm:t>
    </dgm:pt>
    <dgm:pt modelId="{9E85ACF6-118F-461A-B966-6A0ADF6BD351}" type="parTrans" cxnId="{AECFD8C1-29D2-42A2-B80A-95F7EA66241F}">
      <dgm:prSet/>
      <dgm:spPr/>
      <dgm:t>
        <a:bodyPr/>
        <a:lstStyle/>
        <a:p>
          <a:endParaRPr lang="en-US"/>
        </a:p>
      </dgm:t>
    </dgm:pt>
    <dgm:pt modelId="{94B63429-3219-4ABE-9E58-84C0D7FF8EA5}" type="sibTrans" cxnId="{AECFD8C1-29D2-42A2-B80A-95F7EA66241F}">
      <dgm:prSet/>
      <dgm:spPr/>
      <dgm:t>
        <a:bodyPr/>
        <a:lstStyle/>
        <a:p>
          <a:endParaRPr lang="en-US"/>
        </a:p>
      </dgm:t>
    </dgm:pt>
    <dgm:pt modelId="{1FAA0FE4-9462-4311-900F-A847CF9AF312}">
      <dgm:prSet/>
      <dgm:spPr/>
      <dgm:t>
        <a:bodyPr/>
        <a:lstStyle/>
        <a:p>
          <a:r>
            <a:rPr lang="it-IT" dirty="0"/>
            <a:t>Per una settimana devono tenere traccia dell'uso della plastica compilando il foglio di lavoro "Traccia la tua plastica".</a:t>
          </a:r>
          <a:endParaRPr lang="en-US" dirty="0"/>
        </a:p>
      </dgm:t>
    </dgm:pt>
    <dgm:pt modelId="{5F08399C-3C3C-4DD1-9029-6CC543393E64}" type="parTrans" cxnId="{47DBC0F6-3ECD-4D17-9EC6-4C0A6C867526}">
      <dgm:prSet/>
      <dgm:spPr/>
      <dgm:t>
        <a:bodyPr/>
        <a:lstStyle/>
        <a:p>
          <a:endParaRPr lang="en-US"/>
        </a:p>
      </dgm:t>
    </dgm:pt>
    <dgm:pt modelId="{CC307DAA-FD69-4053-A27D-FE7B62F6AE8F}" type="sibTrans" cxnId="{47DBC0F6-3ECD-4D17-9EC6-4C0A6C867526}">
      <dgm:prSet/>
      <dgm:spPr/>
      <dgm:t>
        <a:bodyPr/>
        <a:lstStyle/>
        <a:p>
          <a:endParaRPr lang="en-US"/>
        </a:p>
      </dgm:t>
    </dgm:pt>
    <dgm:pt modelId="{98F91718-B103-4220-A665-5523BCED6A42}">
      <dgm:prSet/>
      <dgm:spPr/>
      <dgm:t>
        <a:bodyPr/>
        <a:lstStyle/>
        <a:p>
          <a:r>
            <a:rPr lang="it-IT" dirty="0"/>
            <a:t>Riflettete sui modelli di consumo e discutete perché alcune plastiche monouso vengono utilizzate ed esplorate alternative ecologiche per sostituirle. (Potete prendere appunti durante la discussione).</a:t>
          </a:r>
          <a:endParaRPr lang="en-US" dirty="0"/>
        </a:p>
      </dgm:t>
    </dgm:pt>
    <dgm:pt modelId="{1E6669AD-B272-4AAA-B15E-EAC68E5BA4FC}" type="parTrans" cxnId="{C1C4A892-5532-4483-A3E5-8D7F44E97A4A}">
      <dgm:prSet/>
      <dgm:spPr/>
      <dgm:t>
        <a:bodyPr/>
        <a:lstStyle/>
        <a:p>
          <a:endParaRPr lang="en-US"/>
        </a:p>
      </dgm:t>
    </dgm:pt>
    <dgm:pt modelId="{103A606A-C6C2-4BB6-A342-C0F407741EC6}" type="sibTrans" cxnId="{C1C4A892-5532-4483-A3E5-8D7F44E97A4A}">
      <dgm:prSet/>
      <dgm:spPr/>
      <dgm:t>
        <a:bodyPr/>
        <a:lstStyle/>
        <a:p>
          <a:endParaRPr lang="en-US"/>
        </a:p>
      </dgm:t>
    </dgm:pt>
    <dgm:pt modelId="{A2E3A7D6-9203-487F-AE40-57383466EA74}">
      <dgm:prSet custT="1"/>
      <dgm:spPr/>
      <dgm:t>
        <a:bodyPr/>
        <a:lstStyle/>
        <a:p>
          <a:r>
            <a:rPr lang="it-IT" sz="1100" dirty="0"/>
            <a:t>Riempite d'acqua un grande contenitore e metteteci dentro alcuni oggetti di plastica monouso. Discutete sulla durata dello smaltimento, spiegate l'impatto delle microplastiche sulla vita marina utilizzando le informazioni incluse in questo modulo.</a:t>
          </a:r>
          <a:endParaRPr lang="en-US" sz="1100" dirty="0"/>
        </a:p>
      </dgm:t>
    </dgm:pt>
    <dgm:pt modelId="{6B55BFB7-E42F-424F-AB33-C1E5C34A112C}" type="parTrans" cxnId="{EE138D1F-55B4-4069-A815-9FA8DC513EE1}">
      <dgm:prSet/>
      <dgm:spPr/>
      <dgm:t>
        <a:bodyPr/>
        <a:lstStyle/>
        <a:p>
          <a:endParaRPr lang="en-US"/>
        </a:p>
      </dgm:t>
    </dgm:pt>
    <dgm:pt modelId="{C7F1A827-20E5-45AE-AC2E-BB0EECA614D0}" type="sibTrans" cxnId="{EE138D1F-55B4-4069-A815-9FA8DC513EE1}">
      <dgm:prSet/>
      <dgm:spPr/>
      <dgm:t>
        <a:bodyPr/>
        <a:lstStyle/>
        <a:p>
          <a:endParaRPr lang="en-US"/>
        </a:p>
      </dgm:t>
    </dgm:pt>
    <dgm:pt modelId="{8C53E148-ACF4-4412-BCA3-4E9838F13AA0}">
      <dgm:prSet/>
      <dgm:spPr/>
      <dgm:t>
        <a:bodyPr/>
        <a:lstStyle/>
        <a:p>
          <a:r>
            <a:rPr lang="it-IT" dirty="0"/>
            <a:t>Riempite d'acqua il secondo contenitore e aggiungete un foglio di carta.</a:t>
          </a:r>
          <a:endParaRPr lang="en-US" dirty="0"/>
        </a:p>
      </dgm:t>
    </dgm:pt>
    <dgm:pt modelId="{192EF51A-3967-4612-83EC-CC540EE8603D}" type="parTrans" cxnId="{B7C21208-8FB1-4FB6-9BF4-44C87318DAB1}">
      <dgm:prSet/>
      <dgm:spPr/>
      <dgm:t>
        <a:bodyPr/>
        <a:lstStyle/>
        <a:p>
          <a:endParaRPr lang="en-US"/>
        </a:p>
      </dgm:t>
    </dgm:pt>
    <dgm:pt modelId="{5845DB1F-E7D1-4078-84A1-754747BFADB6}" type="sibTrans" cxnId="{B7C21208-8FB1-4FB6-9BF4-44C87318DAB1}">
      <dgm:prSet/>
      <dgm:spPr/>
      <dgm:t>
        <a:bodyPr/>
        <a:lstStyle/>
        <a:p>
          <a:endParaRPr lang="en-US"/>
        </a:p>
      </dgm:t>
    </dgm:pt>
    <dgm:pt modelId="{80FE5A07-011D-4ACB-A627-D98F9C3BD5BC}">
      <dgm:prSet/>
      <dgm:spPr/>
      <dgm:t>
        <a:bodyPr/>
        <a:lstStyle/>
        <a:p>
          <a:r>
            <a:rPr lang="it-IT" dirty="0"/>
            <a:t>Lasciate da parte i due contenitori e incoraggiate i gruppi a riflettere su quanto tempo impiegano gli oggetti a decomporsi nel mare.</a:t>
          </a:r>
          <a:endParaRPr lang="en-US" dirty="0"/>
        </a:p>
      </dgm:t>
    </dgm:pt>
    <dgm:pt modelId="{BD0E990B-CC01-4B83-8D97-0C793F83D339}" type="parTrans" cxnId="{F42B20D5-C96A-4198-8340-4F7B532D919D}">
      <dgm:prSet/>
      <dgm:spPr/>
      <dgm:t>
        <a:bodyPr/>
        <a:lstStyle/>
        <a:p>
          <a:endParaRPr lang="en-US"/>
        </a:p>
      </dgm:t>
    </dgm:pt>
    <dgm:pt modelId="{3366D265-B4DF-4016-8C9B-A210F6048684}" type="sibTrans" cxnId="{F42B20D5-C96A-4198-8340-4F7B532D919D}">
      <dgm:prSet/>
      <dgm:spPr/>
      <dgm:t>
        <a:bodyPr/>
        <a:lstStyle/>
        <a:p>
          <a:endParaRPr lang="en-US"/>
        </a:p>
      </dgm:t>
    </dgm:pt>
    <dgm:pt modelId="{4D69E4DC-5B79-4AD9-B09B-39EE417961D7}">
      <dgm:prSet/>
      <dgm:spPr/>
      <dgm:t>
        <a:bodyPr/>
        <a:lstStyle/>
        <a:p>
          <a:r>
            <a:rPr lang="it-IT" dirty="0"/>
            <a:t>Fornite ai gruppi un foglio di carta e alcuni fogli colorati.</a:t>
          </a:r>
          <a:endParaRPr lang="en-US" dirty="0"/>
        </a:p>
      </dgm:t>
    </dgm:pt>
    <dgm:pt modelId="{74BC52B2-8D87-4466-B228-A0EFCF2DCA84}" type="parTrans" cxnId="{430905FF-1A5E-4DEE-B3E5-62907BD5096F}">
      <dgm:prSet/>
      <dgm:spPr/>
      <dgm:t>
        <a:bodyPr/>
        <a:lstStyle/>
        <a:p>
          <a:endParaRPr lang="en-US"/>
        </a:p>
      </dgm:t>
    </dgm:pt>
    <dgm:pt modelId="{4228AD31-4F11-41CD-AC7B-CF0675ABB697}" type="sibTrans" cxnId="{430905FF-1A5E-4DEE-B3E5-62907BD5096F}">
      <dgm:prSet/>
      <dgm:spPr/>
      <dgm:t>
        <a:bodyPr/>
        <a:lstStyle/>
        <a:p>
          <a:endParaRPr lang="en-US"/>
        </a:p>
      </dgm:t>
    </dgm:pt>
    <dgm:pt modelId="{D01FA0A9-63C7-4242-B6E4-8E4208B3DCAC}">
      <dgm:prSet/>
      <dgm:spPr/>
      <dgm:t>
        <a:bodyPr/>
        <a:lstStyle/>
        <a:p>
          <a:r>
            <a:rPr lang="it-IT" dirty="0"/>
            <a:t>I partecipanti devono progettare un poster per promuovere la riduzione della plastica nella loro comunità locale.</a:t>
          </a:r>
          <a:endParaRPr lang="en-US" dirty="0"/>
        </a:p>
      </dgm:t>
    </dgm:pt>
    <dgm:pt modelId="{52B5D11E-712B-4D3B-B7C9-D4D6E09DE0B8}" type="parTrans" cxnId="{36597AA7-95C7-4F02-BE70-02CFB02B0372}">
      <dgm:prSet/>
      <dgm:spPr/>
      <dgm:t>
        <a:bodyPr/>
        <a:lstStyle/>
        <a:p>
          <a:endParaRPr lang="en-US"/>
        </a:p>
      </dgm:t>
    </dgm:pt>
    <dgm:pt modelId="{C0003A73-5A66-4C99-8F78-4440E012924B}" type="sibTrans" cxnId="{36597AA7-95C7-4F02-BE70-02CFB02B0372}">
      <dgm:prSet/>
      <dgm:spPr/>
      <dgm:t>
        <a:bodyPr/>
        <a:lstStyle/>
        <a:p>
          <a:endParaRPr lang="en-US"/>
        </a:p>
      </dgm:t>
    </dgm:pt>
    <dgm:pt modelId="{A986E298-1DDC-45E0-A5EB-7B0CF3CED7D8}">
      <dgm:prSet/>
      <dgm:spPr/>
      <dgm:t>
        <a:bodyPr/>
        <a:lstStyle/>
        <a:p>
          <a:r>
            <a:rPr lang="it-IT" dirty="0"/>
            <a:t>Presentate i poster a tutto il gruppo e spiegate il loro significato.</a:t>
          </a:r>
          <a:endParaRPr lang="en-US" dirty="0"/>
        </a:p>
      </dgm:t>
    </dgm:pt>
    <dgm:pt modelId="{60170397-8EA8-4982-BDD7-5B0962F082BB}" type="parTrans" cxnId="{9E7DD131-58F6-4C85-B8CE-B39CF0F0FDD0}">
      <dgm:prSet/>
      <dgm:spPr/>
      <dgm:t>
        <a:bodyPr/>
        <a:lstStyle/>
        <a:p>
          <a:endParaRPr lang="en-US"/>
        </a:p>
      </dgm:t>
    </dgm:pt>
    <dgm:pt modelId="{65A8C0D6-8828-4A1F-9F28-4A882C78BEA6}" type="sibTrans" cxnId="{9E7DD131-58F6-4C85-B8CE-B39CF0F0FDD0}">
      <dgm:prSet/>
      <dgm:spPr/>
      <dgm:t>
        <a:bodyPr/>
        <a:lstStyle/>
        <a:p>
          <a:endParaRPr lang="en-US"/>
        </a:p>
      </dgm:t>
    </dgm:pt>
    <dgm:pt modelId="{A43C277C-11BD-4213-BE1C-2975116D4870}">
      <dgm:prSet/>
      <dgm:spPr/>
      <dgm:t>
        <a:bodyPr/>
        <a:lstStyle/>
        <a:p>
          <a:r>
            <a:rPr lang="it-IT" dirty="0"/>
            <a:t>Scattate una fotografia ai poster e caricatela sui social media con gli hashtag pertinenti (#reduceplastic #trackyourplastic #saveoceans #rescueproject, </a:t>
          </a:r>
          <a:r>
            <a:rPr lang="it-IT" dirty="0" err="1"/>
            <a:t>ecc</a:t>
          </a:r>
          <a:r>
            <a:rPr lang="it-IT" dirty="0"/>
            <a:t> .) e incoraggiate i partecipanti a condividere il messaggio!</a:t>
          </a:r>
          <a:endParaRPr lang="en-US" dirty="0"/>
        </a:p>
      </dgm:t>
    </dgm:pt>
    <dgm:pt modelId="{17C9BE37-BEFF-4D9A-9632-5CE792E8D366}" type="parTrans" cxnId="{8B119C9A-1CE3-45AC-9881-14205205145B}">
      <dgm:prSet/>
      <dgm:spPr/>
      <dgm:t>
        <a:bodyPr/>
        <a:lstStyle/>
        <a:p>
          <a:endParaRPr lang="en-US"/>
        </a:p>
      </dgm:t>
    </dgm:pt>
    <dgm:pt modelId="{BED9258B-3C75-4F05-8D98-9170173865FE}" type="sibTrans" cxnId="{8B119C9A-1CE3-45AC-9881-14205205145B}">
      <dgm:prSet/>
      <dgm:spPr/>
      <dgm:t>
        <a:bodyPr/>
        <a:lstStyle/>
        <a:p>
          <a:endParaRPr lang="en-US"/>
        </a:p>
      </dgm:t>
    </dgm:pt>
    <dgm:pt modelId="{599B0292-A6A4-4531-87F7-5A676CFA44E1}" type="pres">
      <dgm:prSet presAssocID="{0D3D9208-D973-40AE-A548-92A77AEEC7C0}" presName="Name0" presStyleCnt="0">
        <dgm:presLayoutVars>
          <dgm:dir/>
          <dgm:resizeHandles val="exact"/>
        </dgm:presLayoutVars>
      </dgm:prSet>
      <dgm:spPr/>
    </dgm:pt>
    <dgm:pt modelId="{BCC6A666-FE2B-4B2F-B5C2-C954AF8708D5}" type="pres">
      <dgm:prSet presAssocID="{EDE7CC9A-EADA-4E9D-96F2-22D0BB569060}" presName="node" presStyleLbl="node1" presStyleIdx="0" presStyleCnt="11">
        <dgm:presLayoutVars>
          <dgm:bulletEnabled val="1"/>
        </dgm:presLayoutVars>
      </dgm:prSet>
      <dgm:spPr/>
    </dgm:pt>
    <dgm:pt modelId="{E88B5E41-C513-473E-9E4A-315E75558AB4}" type="pres">
      <dgm:prSet presAssocID="{EC94D213-137D-479D-B67C-D28B57899A7F}" presName="sibTrans" presStyleLbl="sibTrans1D1" presStyleIdx="0" presStyleCnt="10"/>
      <dgm:spPr/>
    </dgm:pt>
    <dgm:pt modelId="{B6866576-19B8-4F40-9DA9-6E61625FCF02}" type="pres">
      <dgm:prSet presAssocID="{EC94D213-137D-479D-B67C-D28B57899A7F}" presName="connectorText" presStyleLbl="sibTrans1D1" presStyleIdx="0" presStyleCnt="10"/>
      <dgm:spPr/>
    </dgm:pt>
    <dgm:pt modelId="{10B7DD15-6CF5-45F0-B71A-062428ED06B4}" type="pres">
      <dgm:prSet presAssocID="{38597449-74FD-4CA4-B239-CD7D118E521E}" presName="node" presStyleLbl="node1" presStyleIdx="1" presStyleCnt="11">
        <dgm:presLayoutVars>
          <dgm:bulletEnabled val="1"/>
        </dgm:presLayoutVars>
      </dgm:prSet>
      <dgm:spPr/>
    </dgm:pt>
    <dgm:pt modelId="{6EDC37E4-3571-4290-8005-885E4A10E24F}" type="pres">
      <dgm:prSet presAssocID="{94B63429-3219-4ABE-9E58-84C0D7FF8EA5}" presName="sibTrans" presStyleLbl="sibTrans1D1" presStyleIdx="1" presStyleCnt="10"/>
      <dgm:spPr/>
    </dgm:pt>
    <dgm:pt modelId="{64053DE1-A498-4FB4-A5F2-CC55D326B4EC}" type="pres">
      <dgm:prSet presAssocID="{94B63429-3219-4ABE-9E58-84C0D7FF8EA5}" presName="connectorText" presStyleLbl="sibTrans1D1" presStyleIdx="1" presStyleCnt="10"/>
      <dgm:spPr/>
    </dgm:pt>
    <dgm:pt modelId="{E9186F06-3F74-4BC7-B5BB-0AC02E5C796D}" type="pres">
      <dgm:prSet presAssocID="{1FAA0FE4-9462-4311-900F-A847CF9AF312}" presName="node" presStyleLbl="node1" presStyleIdx="2" presStyleCnt="11">
        <dgm:presLayoutVars>
          <dgm:bulletEnabled val="1"/>
        </dgm:presLayoutVars>
      </dgm:prSet>
      <dgm:spPr/>
    </dgm:pt>
    <dgm:pt modelId="{D0FB9B88-E030-4CB0-AD9F-3AD355563A20}" type="pres">
      <dgm:prSet presAssocID="{CC307DAA-FD69-4053-A27D-FE7B62F6AE8F}" presName="sibTrans" presStyleLbl="sibTrans1D1" presStyleIdx="2" presStyleCnt="10"/>
      <dgm:spPr/>
    </dgm:pt>
    <dgm:pt modelId="{0D8B2410-82B6-41C1-AD28-B0652174538A}" type="pres">
      <dgm:prSet presAssocID="{CC307DAA-FD69-4053-A27D-FE7B62F6AE8F}" presName="connectorText" presStyleLbl="sibTrans1D1" presStyleIdx="2" presStyleCnt="10"/>
      <dgm:spPr/>
    </dgm:pt>
    <dgm:pt modelId="{3EBB4900-D51B-4015-8617-96BB48A8054B}" type="pres">
      <dgm:prSet presAssocID="{98F91718-B103-4220-A665-5523BCED6A42}" presName="node" presStyleLbl="node1" presStyleIdx="3" presStyleCnt="11">
        <dgm:presLayoutVars>
          <dgm:bulletEnabled val="1"/>
        </dgm:presLayoutVars>
      </dgm:prSet>
      <dgm:spPr/>
    </dgm:pt>
    <dgm:pt modelId="{70530454-CC1B-4977-92E4-6F8E3DE95AD0}" type="pres">
      <dgm:prSet presAssocID="{103A606A-C6C2-4BB6-A342-C0F407741EC6}" presName="sibTrans" presStyleLbl="sibTrans1D1" presStyleIdx="3" presStyleCnt="10"/>
      <dgm:spPr/>
    </dgm:pt>
    <dgm:pt modelId="{3CA172CE-73FD-4D56-B91F-C9E5C4AA43E8}" type="pres">
      <dgm:prSet presAssocID="{103A606A-C6C2-4BB6-A342-C0F407741EC6}" presName="connectorText" presStyleLbl="sibTrans1D1" presStyleIdx="3" presStyleCnt="10"/>
      <dgm:spPr/>
    </dgm:pt>
    <dgm:pt modelId="{A108BC61-0AA3-4311-8DD6-85FE5D6B2E65}" type="pres">
      <dgm:prSet presAssocID="{A2E3A7D6-9203-487F-AE40-57383466EA74}" presName="node" presStyleLbl="node1" presStyleIdx="4" presStyleCnt="11">
        <dgm:presLayoutVars>
          <dgm:bulletEnabled val="1"/>
        </dgm:presLayoutVars>
      </dgm:prSet>
      <dgm:spPr/>
    </dgm:pt>
    <dgm:pt modelId="{7589B5A4-274F-4BDE-A881-C609BB0DEF42}" type="pres">
      <dgm:prSet presAssocID="{C7F1A827-20E5-45AE-AC2E-BB0EECA614D0}" presName="sibTrans" presStyleLbl="sibTrans1D1" presStyleIdx="4" presStyleCnt="10"/>
      <dgm:spPr/>
    </dgm:pt>
    <dgm:pt modelId="{C07CDF18-002E-4531-BC46-189F3EFE91E8}" type="pres">
      <dgm:prSet presAssocID="{C7F1A827-20E5-45AE-AC2E-BB0EECA614D0}" presName="connectorText" presStyleLbl="sibTrans1D1" presStyleIdx="4" presStyleCnt="10"/>
      <dgm:spPr/>
    </dgm:pt>
    <dgm:pt modelId="{C789B6A2-E9EB-4857-8396-F87100E1D584}" type="pres">
      <dgm:prSet presAssocID="{8C53E148-ACF4-4412-BCA3-4E9838F13AA0}" presName="node" presStyleLbl="node1" presStyleIdx="5" presStyleCnt="11">
        <dgm:presLayoutVars>
          <dgm:bulletEnabled val="1"/>
        </dgm:presLayoutVars>
      </dgm:prSet>
      <dgm:spPr/>
    </dgm:pt>
    <dgm:pt modelId="{4619C007-2B86-4F3E-917E-C54D5317CD76}" type="pres">
      <dgm:prSet presAssocID="{5845DB1F-E7D1-4078-84A1-754747BFADB6}" presName="sibTrans" presStyleLbl="sibTrans1D1" presStyleIdx="5" presStyleCnt="10"/>
      <dgm:spPr/>
    </dgm:pt>
    <dgm:pt modelId="{1A5C3608-A3DD-4150-8C47-A7816ED9018B}" type="pres">
      <dgm:prSet presAssocID="{5845DB1F-E7D1-4078-84A1-754747BFADB6}" presName="connectorText" presStyleLbl="sibTrans1D1" presStyleIdx="5" presStyleCnt="10"/>
      <dgm:spPr/>
    </dgm:pt>
    <dgm:pt modelId="{4355FAF8-13BA-45DB-9E5E-4DB83ABECF92}" type="pres">
      <dgm:prSet presAssocID="{80FE5A07-011D-4ACB-A627-D98F9C3BD5BC}" presName="node" presStyleLbl="node1" presStyleIdx="6" presStyleCnt="11">
        <dgm:presLayoutVars>
          <dgm:bulletEnabled val="1"/>
        </dgm:presLayoutVars>
      </dgm:prSet>
      <dgm:spPr/>
    </dgm:pt>
    <dgm:pt modelId="{DDC8A6C6-C160-49F2-9985-05FAF5724C94}" type="pres">
      <dgm:prSet presAssocID="{3366D265-B4DF-4016-8C9B-A210F6048684}" presName="sibTrans" presStyleLbl="sibTrans1D1" presStyleIdx="6" presStyleCnt="10"/>
      <dgm:spPr/>
    </dgm:pt>
    <dgm:pt modelId="{127EF17F-3480-4E07-AE1F-644379F07093}" type="pres">
      <dgm:prSet presAssocID="{3366D265-B4DF-4016-8C9B-A210F6048684}" presName="connectorText" presStyleLbl="sibTrans1D1" presStyleIdx="6" presStyleCnt="10"/>
      <dgm:spPr/>
    </dgm:pt>
    <dgm:pt modelId="{DE244AC7-1D96-4F4A-8523-0B0E7D35D09F}" type="pres">
      <dgm:prSet presAssocID="{4D69E4DC-5B79-4AD9-B09B-39EE417961D7}" presName="node" presStyleLbl="node1" presStyleIdx="7" presStyleCnt="11">
        <dgm:presLayoutVars>
          <dgm:bulletEnabled val="1"/>
        </dgm:presLayoutVars>
      </dgm:prSet>
      <dgm:spPr/>
    </dgm:pt>
    <dgm:pt modelId="{15F527FD-B714-4BD5-9D67-B286EF61F99D}" type="pres">
      <dgm:prSet presAssocID="{4228AD31-4F11-41CD-AC7B-CF0675ABB697}" presName="sibTrans" presStyleLbl="sibTrans1D1" presStyleIdx="7" presStyleCnt="10"/>
      <dgm:spPr/>
    </dgm:pt>
    <dgm:pt modelId="{44B96C8A-4B6E-41BC-ACEE-DE5469A2357D}" type="pres">
      <dgm:prSet presAssocID="{4228AD31-4F11-41CD-AC7B-CF0675ABB697}" presName="connectorText" presStyleLbl="sibTrans1D1" presStyleIdx="7" presStyleCnt="10"/>
      <dgm:spPr/>
    </dgm:pt>
    <dgm:pt modelId="{072F02BD-3CDC-46D6-B21A-BF838C71C753}" type="pres">
      <dgm:prSet presAssocID="{D01FA0A9-63C7-4242-B6E4-8E4208B3DCAC}" presName="node" presStyleLbl="node1" presStyleIdx="8" presStyleCnt="11">
        <dgm:presLayoutVars>
          <dgm:bulletEnabled val="1"/>
        </dgm:presLayoutVars>
      </dgm:prSet>
      <dgm:spPr/>
    </dgm:pt>
    <dgm:pt modelId="{CDC0A661-E1B2-4190-AF05-E00F05291163}" type="pres">
      <dgm:prSet presAssocID="{C0003A73-5A66-4C99-8F78-4440E012924B}" presName="sibTrans" presStyleLbl="sibTrans1D1" presStyleIdx="8" presStyleCnt="10"/>
      <dgm:spPr/>
    </dgm:pt>
    <dgm:pt modelId="{EB917420-193C-48BD-A3C0-BC3950BD52B2}" type="pres">
      <dgm:prSet presAssocID="{C0003A73-5A66-4C99-8F78-4440E012924B}" presName="connectorText" presStyleLbl="sibTrans1D1" presStyleIdx="8" presStyleCnt="10"/>
      <dgm:spPr/>
    </dgm:pt>
    <dgm:pt modelId="{7F31A8CE-8AB2-43D9-AA77-22CECB626985}" type="pres">
      <dgm:prSet presAssocID="{A986E298-1DDC-45E0-A5EB-7B0CF3CED7D8}" presName="node" presStyleLbl="node1" presStyleIdx="9" presStyleCnt="11">
        <dgm:presLayoutVars>
          <dgm:bulletEnabled val="1"/>
        </dgm:presLayoutVars>
      </dgm:prSet>
      <dgm:spPr/>
    </dgm:pt>
    <dgm:pt modelId="{DEB93B23-007A-4FD2-BD77-A179171D0637}" type="pres">
      <dgm:prSet presAssocID="{65A8C0D6-8828-4A1F-9F28-4A882C78BEA6}" presName="sibTrans" presStyleLbl="sibTrans1D1" presStyleIdx="9" presStyleCnt="10"/>
      <dgm:spPr/>
    </dgm:pt>
    <dgm:pt modelId="{07E0DC66-FAD8-4A43-8B38-F26F185CF585}" type="pres">
      <dgm:prSet presAssocID="{65A8C0D6-8828-4A1F-9F28-4A882C78BEA6}" presName="connectorText" presStyleLbl="sibTrans1D1" presStyleIdx="9" presStyleCnt="10"/>
      <dgm:spPr/>
    </dgm:pt>
    <dgm:pt modelId="{D5934E22-0687-445C-AD01-430EBD635738}" type="pres">
      <dgm:prSet presAssocID="{A43C277C-11BD-4213-BE1C-2975116D4870}" presName="node" presStyleLbl="node1" presStyleIdx="10" presStyleCnt="11">
        <dgm:presLayoutVars>
          <dgm:bulletEnabled val="1"/>
        </dgm:presLayoutVars>
      </dgm:prSet>
      <dgm:spPr/>
    </dgm:pt>
  </dgm:ptLst>
  <dgm:cxnLst>
    <dgm:cxn modelId="{B7C21208-8FB1-4FB6-9BF4-44C87318DAB1}" srcId="{0D3D9208-D973-40AE-A548-92A77AEEC7C0}" destId="{8C53E148-ACF4-4412-BCA3-4E9838F13AA0}" srcOrd="5" destOrd="0" parTransId="{192EF51A-3967-4612-83EC-CC540EE8603D}" sibTransId="{5845DB1F-E7D1-4078-84A1-754747BFADB6}"/>
    <dgm:cxn modelId="{550DF209-DEFD-4D2D-A0C7-98115067FF82}" type="presOf" srcId="{5845DB1F-E7D1-4078-84A1-754747BFADB6}" destId="{1A5C3608-A3DD-4150-8C47-A7816ED9018B}" srcOrd="1" destOrd="0" presId="urn:microsoft.com/office/officeart/2016/7/layout/RepeatingBendingProcessNew"/>
    <dgm:cxn modelId="{29BE5E19-CB40-469C-93C3-9A1B435F87C1}" type="presOf" srcId="{98F91718-B103-4220-A665-5523BCED6A42}" destId="{3EBB4900-D51B-4015-8617-96BB48A8054B}" srcOrd="0" destOrd="0" presId="urn:microsoft.com/office/officeart/2016/7/layout/RepeatingBendingProcessNew"/>
    <dgm:cxn modelId="{0BF7401D-6692-4329-8F68-E57E74256298}" type="presOf" srcId="{4D69E4DC-5B79-4AD9-B09B-39EE417961D7}" destId="{DE244AC7-1D96-4F4A-8523-0B0E7D35D09F}" srcOrd="0" destOrd="0" presId="urn:microsoft.com/office/officeart/2016/7/layout/RepeatingBendingProcessNew"/>
    <dgm:cxn modelId="{EE138D1F-55B4-4069-A815-9FA8DC513EE1}" srcId="{0D3D9208-D973-40AE-A548-92A77AEEC7C0}" destId="{A2E3A7D6-9203-487F-AE40-57383466EA74}" srcOrd="4" destOrd="0" parTransId="{6B55BFB7-E42F-424F-AB33-C1E5C34A112C}" sibTransId="{C7F1A827-20E5-45AE-AC2E-BB0EECA614D0}"/>
    <dgm:cxn modelId="{30A25522-31F3-4D9D-9515-CE02EC7E2715}" type="presOf" srcId="{94B63429-3219-4ABE-9E58-84C0D7FF8EA5}" destId="{64053DE1-A498-4FB4-A5F2-CC55D326B4EC}" srcOrd="1" destOrd="0" presId="urn:microsoft.com/office/officeart/2016/7/layout/RepeatingBendingProcessNew"/>
    <dgm:cxn modelId="{24846123-5E88-4D65-852B-89B7086B52A5}" type="presOf" srcId="{4228AD31-4F11-41CD-AC7B-CF0675ABB697}" destId="{15F527FD-B714-4BD5-9D67-B286EF61F99D}" srcOrd="0" destOrd="0" presId="urn:microsoft.com/office/officeart/2016/7/layout/RepeatingBendingProcessNew"/>
    <dgm:cxn modelId="{9E7DD131-58F6-4C85-B8CE-B39CF0F0FDD0}" srcId="{0D3D9208-D973-40AE-A548-92A77AEEC7C0}" destId="{A986E298-1DDC-45E0-A5EB-7B0CF3CED7D8}" srcOrd="9" destOrd="0" parTransId="{60170397-8EA8-4982-BDD7-5B0962F082BB}" sibTransId="{65A8C0D6-8828-4A1F-9F28-4A882C78BEA6}"/>
    <dgm:cxn modelId="{B398D431-1F59-4DCD-B4CA-5B5A9B87061A}" type="presOf" srcId="{80FE5A07-011D-4ACB-A627-D98F9C3BD5BC}" destId="{4355FAF8-13BA-45DB-9E5E-4DB83ABECF92}" srcOrd="0" destOrd="0" presId="urn:microsoft.com/office/officeart/2016/7/layout/RepeatingBendingProcessNew"/>
    <dgm:cxn modelId="{6C08BA3A-3F81-4398-9685-63C549186F22}" type="presOf" srcId="{D01FA0A9-63C7-4242-B6E4-8E4208B3DCAC}" destId="{072F02BD-3CDC-46D6-B21A-BF838C71C753}" srcOrd="0" destOrd="0" presId="urn:microsoft.com/office/officeart/2016/7/layout/RepeatingBendingProcessNew"/>
    <dgm:cxn modelId="{A5AD165B-3C4F-4CCD-9870-DA4697ED60A1}" type="presOf" srcId="{65A8C0D6-8828-4A1F-9F28-4A882C78BEA6}" destId="{07E0DC66-FAD8-4A43-8B38-F26F185CF585}" srcOrd="1" destOrd="0" presId="urn:microsoft.com/office/officeart/2016/7/layout/RepeatingBendingProcessNew"/>
    <dgm:cxn modelId="{7F603360-E5AA-4854-8A0E-3454F89C4A0F}" type="presOf" srcId="{CC307DAA-FD69-4053-A27D-FE7B62F6AE8F}" destId="{D0FB9B88-E030-4CB0-AD9F-3AD355563A20}" srcOrd="0" destOrd="0" presId="urn:microsoft.com/office/officeart/2016/7/layout/RepeatingBendingProcessNew"/>
    <dgm:cxn modelId="{C41CD942-5304-47D0-A01D-CBD97BF55825}" type="presOf" srcId="{EC94D213-137D-479D-B67C-D28B57899A7F}" destId="{E88B5E41-C513-473E-9E4A-315E75558AB4}" srcOrd="0" destOrd="0" presId="urn:microsoft.com/office/officeart/2016/7/layout/RepeatingBendingProcessNew"/>
    <dgm:cxn modelId="{51F89943-6D6A-4FE1-95A6-C10752F5DEAC}" type="presOf" srcId="{8C53E148-ACF4-4412-BCA3-4E9838F13AA0}" destId="{C789B6A2-E9EB-4857-8396-F87100E1D584}" srcOrd="0" destOrd="0" presId="urn:microsoft.com/office/officeart/2016/7/layout/RepeatingBendingProcessNew"/>
    <dgm:cxn modelId="{72218864-8B90-4A76-8F99-1AD87BABDF38}" type="presOf" srcId="{103A606A-C6C2-4BB6-A342-C0F407741EC6}" destId="{3CA172CE-73FD-4D56-B91F-C9E5C4AA43E8}" srcOrd="1" destOrd="0" presId="urn:microsoft.com/office/officeart/2016/7/layout/RepeatingBendingProcessNew"/>
    <dgm:cxn modelId="{293AF767-272B-4526-A0DD-4AFCD7B55051}" srcId="{0D3D9208-D973-40AE-A548-92A77AEEC7C0}" destId="{EDE7CC9A-EADA-4E9D-96F2-22D0BB569060}" srcOrd="0" destOrd="0" parTransId="{D5B3EBB4-921E-4BA9-B86E-895D90EBB1DF}" sibTransId="{EC94D213-137D-479D-B67C-D28B57899A7F}"/>
    <dgm:cxn modelId="{CE77AC4C-CBED-4040-B26F-062650886F18}" type="presOf" srcId="{38597449-74FD-4CA4-B239-CD7D118E521E}" destId="{10B7DD15-6CF5-45F0-B71A-062428ED06B4}" srcOrd="0" destOrd="0" presId="urn:microsoft.com/office/officeart/2016/7/layout/RepeatingBendingProcessNew"/>
    <dgm:cxn modelId="{CD04F078-601F-4B5A-B3BE-F611DE1D4494}" type="presOf" srcId="{94B63429-3219-4ABE-9E58-84C0D7FF8EA5}" destId="{6EDC37E4-3571-4290-8005-885E4A10E24F}" srcOrd="0" destOrd="0" presId="urn:microsoft.com/office/officeart/2016/7/layout/RepeatingBendingProcessNew"/>
    <dgm:cxn modelId="{3BB63F7C-29B1-4EAB-8136-D28E10C3D6C0}" type="presOf" srcId="{1FAA0FE4-9462-4311-900F-A847CF9AF312}" destId="{E9186F06-3F74-4BC7-B5BB-0AC02E5C796D}" srcOrd="0" destOrd="0" presId="urn:microsoft.com/office/officeart/2016/7/layout/RepeatingBendingProcessNew"/>
    <dgm:cxn modelId="{1C6BF782-EAF2-49A5-9224-105D588867DC}" type="presOf" srcId="{C7F1A827-20E5-45AE-AC2E-BB0EECA614D0}" destId="{C07CDF18-002E-4531-BC46-189F3EFE91E8}" srcOrd="1" destOrd="0" presId="urn:microsoft.com/office/officeart/2016/7/layout/RepeatingBendingProcessNew"/>
    <dgm:cxn modelId="{0FAB9C83-0CAB-4763-9FDE-F20B163C42D0}" type="presOf" srcId="{EC94D213-137D-479D-B67C-D28B57899A7F}" destId="{B6866576-19B8-4F40-9DA9-6E61625FCF02}" srcOrd="1" destOrd="0" presId="urn:microsoft.com/office/officeart/2016/7/layout/RepeatingBendingProcessNew"/>
    <dgm:cxn modelId="{0DCEC785-3E34-4722-A5BB-3E9268EFD0D4}" type="presOf" srcId="{CC307DAA-FD69-4053-A27D-FE7B62F6AE8F}" destId="{0D8B2410-82B6-41C1-AD28-B0652174538A}" srcOrd="1" destOrd="0" presId="urn:microsoft.com/office/officeart/2016/7/layout/RepeatingBendingProcessNew"/>
    <dgm:cxn modelId="{6D1CB886-2AAD-4405-A38A-183E19E172B9}" type="presOf" srcId="{4228AD31-4F11-41CD-AC7B-CF0675ABB697}" destId="{44B96C8A-4B6E-41BC-ACEE-DE5469A2357D}" srcOrd="1" destOrd="0" presId="urn:microsoft.com/office/officeart/2016/7/layout/RepeatingBendingProcessNew"/>
    <dgm:cxn modelId="{94D4828D-23A0-42CF-A9FE-DA9B9BCF00D8}" type="presOf" srcId="{C0003A73-5A66-4C99-8F78-4440E012924B}" destId="{CDC0A661-E1B2-4190-AF05-E00F05291163}" srcOrd="0" destOrd="0" presId="urn:microsoft.com/office/officeart/2016/7/layout/RepeatingBendingProcessNew"/>
    <dgm:cxn modelId="{E146748F-7048-4A4C-982E-DAE66D47C9EF}" type="presOf" srcId="{65A8C0D6-8828-4A1F-9F28-4A882C78BEA6}" destId="{DEB93B23-007A-4FD2-BD77-A179171D0637}" srcOrd="0" destOrd="0" presId="urn:microsoft.com/office/officeart/2016/7/layout/RepeatingBendingProcessNew"/>
    <dgm:cxn modelId="{C1C4A892-5532-4483-A3E5-8D7F44E97A4A}" srcId="{0D3D9208-D973-40AE-A548-92A77AEEC7C0}" destId="{98F91718-B103-4220-A665-5523BCED6A42}" srcOrd="3" destOrd="0" parTransId="{1E6669AD-B272-4AAA-B15E-EAC68E5BA4FC}" sibTransId="{103A606A-C6C2-4BB6-A342-C0F407741EC6}"/>
    <dgm:cxn modelId="{8B119C9A-1CE3-45AC-9881-14205205145B}" srcId="{0D3D9208-D973-40AE-A548-92A77AEEC7C0}" destId="{A43C277C-11BD-4213-BE1C-2975116D4870}" srcOrd="10" destOrd="0" parTransId="{17C9BE37-BEFF-4D9A-9632-5CE792E8D366}" sibTransId="{BED9258B-3C75-4F05-8D98-9170173865FE}"/>
    <dgm:cxn modelId="{36597AA7-95C7-4F02-BE70-02CFB02B0372}" srcId="{0D3D9208-D973-40AE-A548-92A77AEEC7C0}" destId="{D01FA0A9-63C7-4242-B6E4-8E4208B3DCAC}" srcOrd="8" destOrd="0" parTransId="{52B5D11E-712B-4D3B-B7C9-D4D6E09DE0B8}" sibTransId="{C0003A73-5A66-4C99-8F78-4440E012924B}"/>
    <dgm:cxn modelId="{58F0A7A7-12E3-422B-844F-57F9CDA087E7}" type="presOf" srcId="{C0003A73-5A66-4C99-8F78-4440E012924B}" destId="{EB917420-193C-48BD-A3C0-BC3950BD52B2}" srcOrd="1" destOrd="0" presId="urn:microsoft.com/office/officeart/2016/7/layout/RepeatingBendingProcessNew"/>
    <dgm:cxn modelId="{E90E82B4-156A-4A52-89CE-1D237B00BB78}" type="presOf" srcId="{0D3D9208-D973-40AE-A548-92A77AEEC7C0}" destId="{599B0292-A6A4-4531-87F7-5A676CFA44E1}" srcOrd="0" destOrd="0" presId="urn:microsoft.com/office/officeart/2016/7/layout/RepeatingBendingProcessNew"/>
    <dgm:cxn modelId="{81A653BE-3FC6-482F-9497-EF6DCF91ED87}" type="presOf" srcId="{C7F1A827-20E5-45AE-AC2E-BB0EECA614D0}" destId="{7589B5A4-274F-4BDE-A881-C609BB0DEF42}" srcOrd="0" destOrd="0" presId="urn:microsoft.com/office/officeart/2016/7/layout/RepeatingBendingProcessNew"/>
    <dgm:cxn modelId="{AECFD8C1-29D2-42A2-B80A-95F7EA66241F}" srcId="{0D3D9208-D973-40AE-A548-92A77AEEC7C0}" destId="{38597449-74FD-4CA4-B239-CD7D118E521E}" srcOrd="1" destOrd="0" parTransId="{9E85ACF6-118F-461A-B966-6A0ADF6BD351}" sibTransId="{94B63429-3219-4ABE-9E58-84C0D7FF8EA5}"/>
    <dgm:cxn modelId="{34B317C2-7796-4403-A863-D17F88A8E001}" type="presOf" srcId="{5845DB1F-E7D1-4078-84A1-754747BFADB6}" destId="{4619C007-2B86-4F3E-917E-C54D5317CD76}" srcOrd="0" destOrd="0" presId="urn:microsoft.com/office/officeart/2016/7/layout/RepeatingBendingProcessNew"/>
    <dgm:cxn modelId="{D8A43DCF-6F30-49F8-BF08-A51478F8D301}" type="presOf" srcId="{EDE7CC9A-EADA-4E9D-96F2-22D0BB569060}" destId="{BCC6A666-FE2B-4B2F-B5C2-C954AF8708D5}" srcOrd="0" destOrd="0" presId="urn:microsoft.com/office/officeart/2016/7/layout/RepeatingBendingProcessNew"/>
    <dgm:cxn modelId="{2BCEC0D2-487C-4DFD-B25B-118A6F1D90AB}" type="presOf" srcId="{3366D265-B4DF-4016-8C9B-A210F6048684}" destId="{DDC8A6C6-C160-49F2-9985-05FAF5724C94}" srcOrd="0" destOrd="0" presId="urn:microsoft.com/office/officeart/2016/7/layout/RepeatingBendingProcessNew"/>
    <dgm:cxn modelId="{F42B20D5-C96A-4198-8340-4F7B532D919D}" srcId="{0D3D9208-D973-40AE-A548-92A77AEEC7C0}" destId="{80FE5A07-011D-4ACB-A627-D98F9C3BD5BC}" srcOrd="6" destOrd="0" parTransId="{BD0E990B-CC01-4B83-8D97-0C793F83D339}" sibTransId="{3366D265-B4DF-4016-8C9B-A210F6048684}"/>
    <dgm:cxn modelId="{43EAD2DD-CBB1-44F8-9E89-76FF6321CE73}" type="presOf" srcId="{A986E298-1DDC-45E0-A5EB-7B0CF3CED7D8}" destId="{7F31A8CE-8AB2-43D9-AA77-22CECB626985}" srcOrd="0" destOrd="0" presId="urn:microsoft.com/office/officeart/2016/7/layout/RepeatingBendingProcessNew"/>
    <dgm:cxn modelId="{C7A942EC-3428-4A87-9CA0-939F86D91F22}" type="presOf" srcId="{103A606A-C6C2-4BB6-A342-C0F407741EC6}" destId="{70530454-CC1B-4977-92E4-6F8E3DE95AD0}" srcOrd="0" destOrd="0" presId="urn:microsoft.com/office/officeart/2016/7/layout/RepeatingBendingProcessNew"/>
    <dgm:cxn modelId="{8C9D14F3-B259-4E48-9BA4-0EA9409483D3}" type="presOf" srcId="{A2E3A7D6-9203-487F-AE40-57383466EA74}" destId="{A108BC61-0AA3-4311-8DD6-85FE5D6B2E65}" srcOrd="0" destOrd="0" presId="urn:microsoft.com/office/officeart/2016/7/layout/RepeatingBendingProcessNew"/>
    <dgm:cxn modelId="{47DBC0F6-3ECD-4D17-9EC6-4C0A6C867526}" srcId="{0D3D9208-D973-40AE-A548-92A77AEEC7C0}" destId="{1FAA0FE4-9462-4311-900F-A847CF9AF312}" srcOrd="2" destOrd="0" parTransId="{5F08399C-3C3C-4DD1-9029-6CC543393E64}" sibTransId="{CC307DAA-FD69-4053-A27D-FE7B62F6AE8F}"/>
    <dgm:cxn modelId="{B1305FFA-95AD-4A24-A113-7DE9018B804E}" type="presOf" srcId="{A43C277C-11BD-4213-BE1C-2975116D4870}" destId="{D5934E22-0687-445C-AD01-430EBD635738}" srcOrd="0" destOrd="0" presId="urn:microsoft.com/office/officeart/2016/7/layout/RepeatingBendingProcessNew"/>
    <dgm:cxn modelId="{906BFCFC-5406-428F-BDD9-D81861C028F6}" type="presOf" srcId="{3366D265-B4DF-4016-8C9B-A210F6048684}" destId="{127EF17F-3480-4E07-AE1F-644379F07093}" srcOrd="1" destOrd="0" presId="urn:microsoft.com/office/officeart/2016/7/layout/RepeatingBendingProcessNew"/>
    <dgm:cxn modelId="{430905FF-1A5E-4DEE-B3E5-62907BD5096F}" srcId="{0D3D9208-D973-40AE-A548-92A77AEEC7C0}" destId="{4D69E4DC-5B79-4AD9-B09B-39EE417961D7}" srcOrd="7" destOrd="0" parTransId="{74BC52B2-8D87-4466-B228-A0EFCF2DCA84}" sibTransId="{4228AD31-4F11-41CD-AC7B-CF0675ABB697}"/>
    <dgm:cxn modelId="{0DB6FFBC-A239-44EE-8F18-0FE3AC8111B8}" type="presParOf" srcId="{599B0292-A6A4-4531-87F7-5A676CFA44E1}" destId="{BCC6A666-FE2B-4B2F-B5C2-C954AF8708D5}" srcOrd="0" destOrd="0" presId="urn:microsoft.com/office/officeart/2016/7/layout/RepeatingBendingProcessNew"/>
    <dgm:cxn modelId="{6D48AED6-0775-4CB2-9FDF-DC7EEEDF0D9C}" type="presParOf" srcId="{599B0292-A6A4-4531-87F7-5A676CFA44E1}" destId="{E88B5E41-C513-473E-9E4A-315E75558AB4}" srcOrd="1" destOrd="0" presId="urn:microsoft.com/office/officeart/2016/7/layout/RepeatingBendingProcessNew"/>
    <dgm:cxn modelId="{A3188CD9-C785-4289-B9A1-D048CA6FBFC7}" type="presParOf" srcId="{E88B5E41-C513-473E-9E4A-315E75558AB4}" destId="{B6866576-19B8-4F40-9DA9-6E61625FCF02}" srcOrd="0" destOrd="0" presId="urn:microsoft.com/office/officeart/2016/7/layout/RepeatingBendingProcessNew"/>
    <dgm:cxn modelId="{3FF5EFB1-C360-4DD6-BDC5-B19F15AD91AD}" type="presParOf" srcId="{599B0292-A6A4-4531-87F7-5A676CFA44E1}" destId="{10B7DD15-6CF5-45F0-B71A-062428ED06B4}" srcOrd="2" destOrd="0" presId="urn:microsoft.com/office/officeart/2016/7/layout/RepeatingBendingProcessNew"/>
    <dgm:cxn modelId="{116290BE-F1E4-442D-BC83-6165D3736E68}" type="presParOf" srcId="{599B0292-A6A4-4531-87F7-5A676CFA44E1}" destId="{6EDC37E4-3571-4290-8005-885E4A10E24F}" srcOrd="3" destOrd="0" presId="urn:microsoft.com/office/officeart/2016/7/layout/RepeatingBendingProcessNew"/>
    <dgm:cxn modelId="{2B623431-AC11-4000-9E91-57B77583E8D7}" type="presParOf" srcId="{6EDC37E4-3571-4290-8005-885E4A10E24F}" destId="{64053DE1-A498-4FB4-A5F2-CC55D326B4EC}" srcOrd="0" destOrd="0" presId="urn:microsoft.com/office/officeart/2016/7/layout/RepeatingBendingProcessNew"/>
    <dgm:cxn modelId="{E5C3D215-BB79-4EC2-8ADF-770D6CB253AC}" type="presParOf" srcId="{599B0292-A6A4-4531-87F7-5A676CFA44E1}" destId="{E9186F06-3F74-4BC7-B5BB-0AC02E5C796D}" srcOrd="4" destOrd="0" presId="urn:microsoft.com/office/officeart/2016/7/layout/RepeatingBendingProcessNew"/>
    <dgm:cxn modelId="{F750BB54-BB20-4AB5-AC11-83528001583E}" type="presParOf" srcId="{599B0292-A6A4-4531-87F7-5A676CFA44E1}" destId="{D0FB9B88-E030-4CB0-AD9F-3AD355563A20}" srcOrd="5" destOrd="0" presId="urn:microsoft.com/office/officeart/2016/7/layout/RepeatingBendingProcessNew"/>
    <dgm:cxn modelId="{1BFD49BC-46D1-4E90-A786-BEFB8E6A227A}" type="presParOf" srcId="{D0FB9B88-E030-4CB0-AD9F-3AD355563A20}" destId="{0D8B2410-82B6-41C1-AD28-B0652174538A}" srcOrd="0" destOrd="0" presId="urn:microsoft.com/office/officeart/2016/7/layout/RepeatingBendingProcessNew"/>
    <dgm:cxn modelId="{91E1819E-0EF9-486D-ACF5-CACCB79FBFBA}" type="presParOf" srcId="{599B0292-A6A4-4531-87F7-5A676CFA44E1}" destId="{3EBB4900-D51B-4015-8617-96BB48A8054B}" srcOrd="6" destOrd="0" presId="urn:microsoft.com/office/officeart/2016/7/layout/RepeatingBendingProcessNew"/>
    <dgm:cxn modelId="{EDF6AAE6-7085-4631-9800-C92D7696C4D0}" type="presParOf" srcId="{599B0292-A6A4-4531-87F7-5A676CFA44E1}" destId="{70530454-CC1B-4977-92E4-6F8E3DE95AD0}" srcOrd="7" destOrd="0" presId="urn:microsoft.com/office/officeart/2016/7/layout/RepeatingBendingProcessNew"/>
    <dgm:cxn modelId="{8C88503D-F2B9-4530-AB21-454C02116AA2}" type="presParOf" srcId="{70530454-CC1B-4977-92E4-6F8E3DE95AD0}" destId="{3CA172CE-73FD-4D56-B91F-C9E5C4AA43E8}" srcOrd="0" destOrd="0" presId="urn:microsoft.com/office/officeart/2016/7/layout/RepeatingBendingProcessNew"/>
    <dgm:cxn modelId="{F4F9628D-2960-4FB5-A1CD-E1CCF6C15237}" type="presParOf" srcId="{599B0292-A6A4-4531-87F7-5A676CFA44E1}" destId="{A108BC61-0AA3-4311-8DD6-85FE5D6B2E65}" srcOrd="8" destOrd="0" presId="urn:microsoft.com/office/officeart/2016/7/layout/RepeatingBendingProcessNew"/>
    <dgm:cxn modelId="{049BD9B4-1C69-4A2C-8155-B5BCB604F245}" type="presParOf" srcId="{599B0292-A6A4-4531-87F7-5A676CFA44E1}" destId="{7589B5A4-274F-4BDE-A881-C609BB0DEF42}" srcOrd="9" destOrd="0" presId="urn:microsoft.com/office/officeart/2016/7/layout/RepeatingBendingProcessNew"/>
    <dgm:cxn modelId="{EBBBD806-67E7-4F6B-A9EF-F375A94653A1}" type="presParOf" srcId="{7589B5A4-274F-4BDE-A881-C609BB0DEF42}" destId="{C07CDF18-002E-4531-BC46-189F3EFE91E8}" srcOrd="0" destOrd="0" presId="urn:microsoft.com/office/officeart/2016/7/layout/RepeatingBendingProcessNew"/>
    <dgm:cxn modelId="{51532754-14A2-464F-BB34-A5EA71F451C3}" type="presParOf" srcId="{599B0292-A6A4-4531-87F7-5A676CFA44E1}" destId="{C789B6A2-E9EB-4857-8396-F87100E1D584}" srcOrd="10" destOrd="0" presId="urn:microsoft.com/office/officeart/2016/7/layout/RepeatingBendingProcessNew"/>
    <dgm:cxn modelId="{E5BDDD67-5C98-472D-860C-73AA4A443288}" type="presParOf" srcId="{599B0292-A6A4-4531-87F7-5A676CFA44E1}" destId="{4619C007-2B86-4F3E-917E-C54D5317CD76}" srcOrd="11" destOrd="0" presId="urn:microsoft.com/office/officeart/2016/7/layout/RepeatingBendingProcessNew"/>
    <dgm:cxn modelId="{70EDA6C0-D306-4045-9B8A-3AFE6C158F67}" type="presParOf" srcId="{4619C007-2B86-4F3E-917E-C54D5317CD76}" destId="{1A5C3608-A3DD-4150-8C47-A7816ED9018B}" srcOrd="0" destOrd="0" presId="urn:microsoft.com/office/officeart/2016/7/layout/RepeatingBendingProcessNew"/>
    <dgm:cxn modelId="{C5D25CD0-0EBC-4984-A62F-A20959702EBC}" type="presParOf" srcId="{599B0292-A6A4-4531-87F7-5A676CFA44E1}" destId="{4355FAF8-13BA-45DB-9E5E-4DB83ABECF92}" srcOrd="12" destOrd="0" presId="urn:microsoft.com/office/officeart/2016/7/layout/RepeatingBendingProcessNew"/>
    <dgm:cxn modelId="{64A1CA09-3A3B-4703-BE56-98DF343987BF}" type="presParOf" srcId="{599B0292-A6A4-4531-87F7-5A676CFA44E1}" destId="{DDC8A6C6-C160-49F2-9985-05FAF5724C94}" srcOrd="13" destOrd="0" presId="urn:microsoft.com/office/officeart/2016/7/layout/RepeatingBendingProcessNew"/>
    <dgm:cxn modelId="{69B84C93-BB2F-4012-91C8-D33E40D78553}" type="presParOf" srcId="{DDC8A6C6-C160-49F2-9985-05FAF5724C94}" destId="{127EF17F-3480-4E07-AE1F-644379F07093}" srcOrd="0" destOrd="0" presId="urn:microsoft.com/office/officeart/2016/7/layout/RepeatingBendingProcessNew"/>
    <dgm:cxn modelId="{298B295F-BFEB-451C-A29F-1ECFEDDB9C5F}" type="presParOf" srcId="{599B0292-A6A4-4531-87F7-5A676CFA44E1}" destId="{DE244AC7-1D96-4F4A-8523-0B0E7D35D09F}" srcOrd="14" destOrd="0" presId="urn:microsoft.com/office/officeart/2016/7/layout/RepeatingBendingProcessNew"/>
    <dgm:cxn modelId="{2D75237B-13BD-49A5-9764-9B084C47FF16}" type="presParOf" srcId="{599B0292-A6A4-4531-87F7-5A676CFA44E1}" destId="{15F527FD-B714-4BD5-9D67-B286EF61F99D}" srcOrd="15" destOrd="0" presId="urn:microsoft.com/office/officeart/2016/7/layout/RepeatingBendingProcessNew"/>
    <dgm:cxn modelId="{16A9F640-A95F-477E-BC77-6CCE90DB05C3}" type="presParOf" srcId="{15F527FD-B714-4BD5-9D67-B286EF61F99D}" destId="{44B96C8A-4B6E-41BC-ACEE-DE5469A2357D}" srcOrd="0" destOrd="0" presId="urn:microsoft.com/office/officeart/2016/7/layout/RepeatingBendingProcessNew"/>
    <dgm:cxn modelId="{662E3DCD-D4E5-4AEE-A153-F200FE4FEFFA}" type="presParOf" srcId="{599B0292-A6A4-4531-87F7-5A676CFA44E1}" destId="{072F02BD-3CDC-46D6-B21A-BF838C71C753}" srcOrd="16" destOrd="0" presId="urn:microsoft.com/office/officeart/2016/7/layout/RepeatingBendingProcessNew"/>
    <dgm:cxn modelId="{65DC1B42-F3D0-483A-A076-75A96D6F699E}" type="presParOf" srcId="{599B0292-A6A4-4531-87F7-5A676CFA44E1}" destId="{CDC0A661-E1B2-4190-AF05-E00F05291163}" srcOrd="17" destOrd="0" presId="urn:microsoft.com/office/officeart/2016/7/layout/RepeatingBendingProcessNew"/>
    <dgm:cxn modelId="{ADBE1163-0D8C-4C3F-99E9-64A62108DC52}" type="presParOf" srcId="{CDC0A661-E1B2-4190-AF05-E00F05291163}" destId="{EB917420-193C-48BD-A3C0-BC3950BD52B2}" srcOrd="0" destOrd="0" presId="urn:microsoft.com/office/officeart/2016/7/layout/RepeatingBendingProcessNew"/>
    <dgm:cxn modelId="{4C3F5830-81C3-4B02-9CAD-D2B0E11D03F4}" type="presParOf" srcId="{599B0292-A6A4-4531-87F7-5A676CFA44E1}" destId="{7F31A8CE-8AB2-43D9-AA77-22CECB626985}" srcOrd="18" destOrd="0" presId="urn:microsoft.com/office/officeart/2016/7/layout/RepeatingBendingProcessNew"/>
    <dgm:cxn modelId="{0EAD0553-39A5-43CC-9CF6-7574FAB2C4EE}" type="presParOf" srcId="{599B0292-A6A4-4531-87F7-5A676CFA44E1}" destId="{DEB93B23-007A-4FD2-BD77-A179171D0637}" srcOrd="19" destOrd="0" presId="urn:microsoft.com/office/officeart/2016/7/layout/RepeatingBendingProcessNew"/>
    <dgm:cxn modelId="{357323D0-3D71-4AF0-B5B8-10B8E4B8716F}" type="presParOf" srcId="{DEB93B23-007A-4FD2-BD77-A179171D0637}" destId="{07E0DC66-FAD8-4A43-8B38-F26F185CF585}" srcOrd="0" destOrd="0" presId="urn:microsoft.com/office/officeart/2016/7/layout/RepeatingBendingProcessNew"/>
    <dgm:cxn modelId="{B7CC7A92-25A9-43F6-906C-DC3DB6DE56A4}" type="presParOf" srcId="{599B0292-A6A4-4531-87F7-5A676CFA44E1}" destId="{D5934E22-0687-445C-AD01-430EBD635738}" srcOrd="2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5389-9086-4CD6-9CBF-244CC0C01348}">
      <dsp:nvSpPr>
        <dsp:cNvPr id="0" name=""/>
        <dsp:cNvSpPr/>
      </dsp:nvSpPr>
      <dsp:spPr>
        <a:xfrm>
          <a:off x="84872"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48D04-05DA-4949-82CE-A785F7E33987}">
      <dsp:nvSpPr>
        <dsp:cNvPr id="0" name=""/>
        <dsp:cNvSpPr/>
      </dsp:nvSpPr>
      <dsp:spPr>
        <a:xfrm>
          <a:off x="417522"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Ogni anno vengono introdotte nei nostri oceani circa 12,7 milioni di tonnellate di plastica, pari a un camion di rifiuti scaricato in mare ogni minuto. Se questa tendenza persisterà, gli scienziati prevedono che entro il 2050 negli oceani ci sarà più plastica che pesci. </a:t>
          </a:r>
          <a:endParaRPr lang="en-US" sz="1500" kern="1200" dirty="0"/>
        </a:p>
      </dsp:txBody>
      <dsp:txXfrm>
        <a:off x="473203" y="374497"/>
        <a:ext cx="2882485" cy="1789731"/>
      </dsp:txXfrm>
    </dsp:sp>
    <dsp:sp modelId="{38688209-ABFE-46E1-9CEE-0094E251ECD9}">
      <dsp:nvSpPr>
        <dsp:cNvPr id="0" name=""/>
        <dsp:cNvSpPr/>
      </dsp:nvSpPr>
      <dsp:spPr>
        <a:xfrm>
          <a:off x="8738146"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F733F-5BC8-4636-9766-D6E1281EF690}">
      <dsp:nvSpPr>
        <dsp:cNvPr id="0" name=""/>
        <dsp:cNvSpPr/>
      </dsp:nvSpPr>
      <dsp:spPr>
        <a:xfrm>
          <a:off x="9070795"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Si tratta di una stima annuale delle emissioni di plastica. Il totale di un paese non include i rifiuti che vengono esportati all'estero e che possono essere a maggior rischio di finire negli oceani. </a:t>
          </a:r>
          <a:endParaRPr lang="en-US" sz="1500" kern="1200" dirty="0"/>
        </a:p>
      </dsp:txBody>
      <dsp:txXfrm>
        <a:off x="9126476" y="374497"/>
        <a:ext cx="2882485" cy="1789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FC44-8840-443E-B9BD-33B4B03F62FC}">
      <dsp:nvSpPr>
        <dsp:cNvPr id="0" name=""/>
        <dsp:cNvSpPr/>
      </dsp:nvSpPr>
      <dsp:spPr>
        <a:xfrm>
          <a:off x="8716"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Gli oceani sono particolarmente colpiti dall'inquinamento da plastica e la maggior parte di esso è dovuto allo smaltimento improprio di oggetti di plastica monouso come involucri di cibo, sacchetti, rasoi e bottiglie.</a:t>
          </a:r>
          <a:endParaRPr lang="en-US" sz="1300" kern="1200" dirty="0"/>
        </a:p>
      </dsp:txBody>
      <dsp:txXfrm>
        <a:off x="54497" y="224403"/>
        <a:ext cx="2513597" cy="1471533"/>
      </dsp:txXfrm>
    </dsp:sp>
    <dsp:sp modelId="{CC913DCB-7CC1-4BAF-9329-A01481C22256}">
      <dsp:nvSpPr>
        <dsp:cNvPr id="0" name=""/>
        <dsp:cNvSpPr/>
      </dsp:nvSpPr>
      <dsp:spPr>
        <a:xfrm>
          <a:off x="2843129"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43129" y="766346"/>
        <a:ext cx="386605" cy="387647"/>
      </dsp:txXfrm>
    </dsp:sp>
    <dsp:sp modelId="{FDEDF22B-F8A6-42D7-B8BC-CDE9A4E3EECA}">
      <dsp:nvSpPr>
        <dsp:cNvPr id="0" name=""/>
        <dsp:cNvSpPr/>
      </dsp:nvSpPr>
      <dsp:spPr>
        <a:xfrm>
          <a:off x="3655939"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Alcune plastiche e microplastiche derivano da processi di produzione difettosi. </a:t>
          </a:r>
          <a:endParaRPr lang="en-US" sz="1300" kern="1200" dirty="0"/>
        </a:p>
      </dsp:txBody>
      <dsp:txXfrm>
        <a:off x="3701720" y="224403"/>
        <a:ext cx="2513597" cy="1471533"/>
      </dsp:txXfrm>
    </dsp:sp>
    <dsp:sp modelId="{E022D970-7B1D-40E9-AD12-14B682E82532}">
      <dsp:nvSpPr>
        <dsp:cNvPr id="0" name=""/>
        <dsp:cNvSpPr/>
      </dsp:nvSpPr>
      <dsp:spPr>
        <a:xfrm>
          <a:off x="6490353"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90353" y="766346"/>
        <a:ext cx="386605" cy="387647"/>
      </dsp:txXfrm>
    </dsp:sp>
    <dsp:sp modelId="{FBD1B5BE-2883-4D0E-9B02-6B29061AA7C9}">
      <dsp:nvSpPr>
        <dsp:cNvPr id="0" name=""/>
        <dsp:cNvSpPr/>
      </dsp:nvSpPr>
      <dsp:spPr>
        <a:xfrm>
          <a:off x="7303163"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Circa il 20% dell'inquinamento da plastica negli oceani è causato dalle pratiche di pesca industriale.</a:t>
          </a:r>
          <a:endParaRPr lang="en-US" sz="1300" kern="1200" dirty="0"/>
        </a:p>
      </dsp:txBody>
      <dsp:txXfrm>
        <a:off x="7348944" y="224403"/>
        <a:ext cx="2513597" cy="1471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76E6F-6926-432E-8504-10343FD058AF}">
      <dsp:nvSpPr>
        <dsp:cNvPr id="0" name=""/>
        <dsp:cNvSpPr/>
      </dsp:nvSpPr>
      <dsp:spPr>
        <a:xfrm>
          <a:off x="0" y="1829"/>
          <a:ext cx="5558270" cy="3744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b="1" i="1" kern="1200" dirty="0"/>
            <a:t>L'impatto dell'inquinamento da plastica sulla fauna marina è grave:</a:t>
          </a:r>
          <a:endParaRPr lang="en-US" sz="1900" kern="1200" dirty="0"/>
        </a:p>
        <a:p>
          <a:pPr marL="114300" lvl="1" indent="-114300" algn="l" defTabSz="666750">
            <a:lnSpc>
              <a:spcPct val="90000"/>
            </a:lnSpc>
            <a:spcBef>
              <a:spcPct val="0"/>
            </a:spcBef>
            <a:spcAft>
              <a:spcPct val="15000"/>
            </a:spcAft>
            <a:buFont typeface="Arial" panose="020B0604020202020204" pitchFamily="34" charset="0"/>
            <a:buChar char="•"/>
          </a:pPr>
          <a:r>
            <a:rPr lang="it-IT" sz="1500" kern="1200" dirty="0"/>
            <a:t>intrappolamento e ferite fisiche causate dalla plastica</a:t>
          </a: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it-IT" sz="1500" kern="1200" dirty="0"/>
            <a:t>anche l'ingestione di plastica è un problema importante, </a:t>
          </a:r>
          <a:r>
            <a:rPr lang="it-IT" sz="1500" kern="1200" dirty="0" err="1"/>
            <a:t>poichè</a:t>
          </a:r>
          <a:r>
            <a:rPr lang="it-IT" sz="1500" kern="1200" dirty="0"/>
            <a:t> uccelli marini, tartarughe, pesci e balene di solito scambiano i rifiuti di plastica per le loro prede a causa della loro forma e colore simili</a:t>
          </a:r>
        </a:p>
        <a:p>
          <a:pPr marL="114300" lvl="1" indent="-114300" algn="l" defTabSz="666750">
            <a:lnSpc>
              <a:spcPct val="90000"/>
            </a:lnSpc>
            <a:spcBef>
              <a:spcPct val="0"/>
            </a:spcBef>
            <a:spcAft>
              <a:spcPct val="15000"/>
            </a:spcAft>
            <a:buFont typeface="Arial" panose="020B0604020202020204" pitchFamily="34" charset="0"/>
            <a:buChar char="•"/>
          </a:pPr>
          <a:r>
            <a:rPr lang="it-IT" sz="1500" kern="1200" dirty="0"/>
            <a:t>la plastica può accumulare microbi e alghe sulla sua superficie, il che la rende attraente per alcuni animali marini.</a:t>
          </a:r>
        </a:p>
        <a:p>
          <a:pPr marL="114300" lvl="1" indent="-114300" algn="l" defTabSz="666750">
            <a:lnSpc>
              <a:spcPct val="90000"/>
            </a:lnSpc>
            <a:spcBef>
              <a:spcPct val="0"/>
            </a:spcBef>
            <a:spcAft>
              <a:spcPct val="15000"/>
            </a:spcAft>
            <a:buFont typeface="Arial" panose="020B0604020202020204" pitchFamily="34" charset="0"/>
            <a:buChar char="•"/>
          </a:pPr>
          <a:r>
            <a:rPr lang="it-IT" sz="1500" kern="1200" dirty="0"/>
            <a:t>la plastica si infiltra anche in interi ecosistemi in quanto le microplastiche assomigliano al plancton, che è la principale fonte di cibo per centinaia di specie alla base della catena alimentare.</a:t>
          </a:r>
        </a:p>
        <a:p>
          <a:pPr marL="114300" lvl="1" indent="-114300" algn="l" defTabSz="666750">
            <a:lnSpc>
              <a:spcPct val="90000"/>
            </a:lnSpc>
            <a:spcBef>
              <a:spcPct val="0"/>
            </a:spcBef>
            <a:spcAft>
              <a:spcPct val="15000"/>
            </a:spcAft>
            <a:buFont typeface="Arial" panose="020B0604020202020204" pitchFamily="34" charset="0"/>
            <a:buChar char="•"/>
          </a:pPr>
          <a:r>
            <a:rPr lang="it-IT" sz="1500" kern="1200" dirty="0"/>
            <a:t>i polipi dei coralli consumano regolarmente microplastica</a:t>
          </a:r>
        </a:p>
        <a:p>
          <a:pPr marL="114300" lvl="1" indent="-114300" algn="l" defTabSz="666750">
            <a:lnSpc>
              <a:spcPct val="90000"/>
            </a:lnSpc>
            <a:spcBef>
              <a:spcPct val="0"/>
            </a:spcBef>
            <a:spcAft>
              <a:spcPct val="15000"/>
            </a:spcAft>
            <a:buChar char="•"/>
          </a:pPr>
          <a:endParaRPr lang="it-IT" sz="1500" kern="1200" dirty="0"/>
        </a:p>
      </dsp:txBody>
      <dsp:txXfrm>
        <a:off x="109663" y="111492"/>
        <a:ext cx="5338944" cy="3524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1E59-6C93-458A-9347-11263F221242}">
      <dsp:nvSpPr>
        <dsp:cNvPr id="0" name=""/>
        <dsp:cNvSpPr/>
      </dsp:nvSpPr>
      <dsp:spPr>
        <a:xfrm>
          <a:off x="798532" y="97446"/>
          <a:ext cx="884543" cy="884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0E27F-B4D5-46F5-8340-4A3759E6656A}">
      <dsp:nvSpPr>
        <dsp:cNvPr id="0" name=""/>
        <dsp:cNvSpPr/>
      </dsp:nvSpPr>
      <dsp:spPr>
        <a:xfrm>
          <a:off x="257977" y="1675240"/>
          <a:ext cx="1965652" cy="304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t>Nel giugno 2019 l'UE ha introdotto nuove norme che fissano l'obiettivo del 25% di contenuto riciclato nelle bottiglie di plastica entro il 2025 e del 30% entro il 2030. In linea con il Green Deal, l'Unione Europea mira a riciclare il 55% dei rifiuti costituito dagli imballaggi in plastica entro il 2030.</a:t>
          </a:r>
          <a:endParaRPr lang="en-US" sz="1400" kern="1200" dirty="0"/>
        </a:p>
      </dsp:txBody>
      <dsp:txXfrm>
        <a:off x="257977" y="1675240"/>
        <a:ext cx="1965652" cy="3043828"/>
      </dsp:txXfrm>
    </dsp:sp>
    <dsp:sp modelId="{A59C5B95-579C-4F3D-B163-023B84E371B9}">
      <dsp:nvSpPr>
        <dsp:cNvPr id="0" name=""/>
        <dsp:cNvSpPr/>
      </dsp:nvSpPr>
      <dsp:spPr>
        <a:xfrm>
          <a:off x="3108174" y="97446"/>
          <a:ext cx="884543" cy="884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CE8EB-72CF-4943-9F59-0F3BD2027097}">
      <dsp:nvSpPr>
        <dsp:cNvPr id="0" name=""/>
        <dsp:cNvSpPr/>
      </dsp:nvSpPr>
      <dsp:spPr>
        <a:xfrm>
          <a:off x="2567620" y="1675240"/>
          <a:ext cx="1965652" cy="304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t>Nel 2015, il Parlamento europeo ha sostenuto la limitazione dell'uso di sacchetti di plastica leggeri nell'UE e ha esortato la Commissione ad adottare misure contro le microplastiche. </a:t>
          </a:r>
          <a:endParaRPr lang="en-US" sz="1400" kern="1200" dirty="0"/>
        </a:p>
      </dsp:txBody>
      <dsp:txXfrm>
        <a:off x="2567620" y="1675240"/>
        <a:ext cx="1965652" cy="3043828"/>
      </dsp:txXfrm>
    </dsp:sp>
    <dsp:sp modelId="{5C6E10C8-F0FA-48EC-84C2-200F8B9DAF61}">
      <dsp:nvSpPr>
        <dsp:cNvPr id="0" name=""/>
        <dsp:cNvSpPr/>
      </dsp:nvSpPr>
      <dsp:spPr>
        <a:xfrm>
          <a:off x="5417816" y="97446"/>
          <a:ext cx="884543" cy="8845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BF00D-7FBD-43A1-BDD2-4FF84F6488B3}">
      <dsp:nvSpPr>
        <dsp:cNvPr id="0" name=""/>
        <dsp:cNvSpPr/>
      </dsp:nvSpPr>
      <dsp:spPr>
        <a:xfrm>
          <a:off x="4877262" y="1675240"/>
          <a:ext cx="1965652" cy="304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it-IT" sz="1400" kern="1200" dirty="0"/>
            <a:t>Recentemente, nel gennaio 2023, il Parlamento ha votato le norme sulle spedizioni di rifiuti con l’obiettivo di promuovere il riciclo e a ridurre l'inquinamento vietando le esportazioni di rifiuti di plastica verso i paesi non appartenenti all'OCSE ed eliminando gradualmente le spedizioni verso i Paesi OCSE entro quattro anni.</a:t>
          </a:r>
          <a:endParaRPr lang="en-US" sz="1400" kern="1200" dirty="0"/>
        </a:p>
      </dsp:txBody>
      <dsp:txXfrm>
        <a:off x="4877262" y="1675240"/>
        <a:ext cx="1965652" cy="3043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it-IT" sz="1800" b="1" kern="1200" cap="none" dirty="0">
              <a:latin typeface="Open Sans" panose="020B0606030504020204" pitchFamily="34" charset="0"/>
              <a:ea typeface="Open Sans" panose="020B0606030504020204" pitchFamily="34" charset="0"/>
              <a:cs typeface="Open Sans" panose="020B0606030504020204" pitchFamily="34" charset="0"/>
            </a:rPr>
            <a:t>Materiali necessari per l'attività </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err="1"/>
            <a:t>Guanti</a:t>
          </a:r>
          <a:endParaRPr lang="it-IT"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err="1"/>
            <a:t>Sacchi</a:t>
          </a:r>
          <a:r>
            <a:rPr lang="en-US" sz="1800" kern="1200" dirty="0"/>
            <a:t> per la </a:t>
          </a:r>
          <a:r>
            <a:rPr lang="en-US" sz="1800" kern="1200" dirty="0" err="1"/>
            <a:t>spazzatura</a:t>
          </a:r>
          <a:endParaRPr lang="it-IT" sz="1800" kern="1200" dirty="0"/>
        </a:p>
        <a:p>
          <a:pPr marL="0" lvl="0" indent="0" algn="l" defTabSz="800100">
            <a:lnSpc>
              <a:spcPct val="100000"/>
            </a:lnSpc>
            <a:spcBef>
              <a:spcPct val="0"/>
            </a:spcBef>
            <a:spcAft>
              <a:spcPct val="35000"/>
            </a:spcAft>
            <a:buNone/>
          </a:pPr>
          <a:r>
            <a:rPr lang="en-US" sz="1800" kern="1200" dirty="0" err="1"/>
            <a:t>Bottiglia</a:t>
          </a:r>
          <a:r>
            <a:rPr lang="en-US" sz="1800" kern="1200" dirty="0"/>
            <a:t> </a:t>
          </a:r>
          <a:r>
            <a:rPr lang="en-US" sz="1800" kern="1200" dirty="0" err="1"/>
            <a:t>d'acqua</a:t>
          </a:r>
          <a:r>
            <a:rPr lang="en-US" sz="1800" kern="1200" dirty="0"/>
            <a:t> </a:t>
          </a:r>
          <a:r>
            <a:rPr lang="en-US" sz="1800" kern="1200" dirty="0" err="1"/>
            <a:t>riutilizzabile</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B825B-F9DF-4B6D-A857-A086CCA7F1D6}">
      <dsp:nvSpPr>
        <dsp:cNvPr id="0" name=""/>
        <dsp:cNvSpPr/>
      </dsp:nvSpPr>
      <dsp:spPr>
        <a:xfrm>
          <a:off x="2671131" y="1614323"/>
          <a:ext cx="582545" cy="91440"/>
        </a:xfrm>
        <a:custGeom>
          <a:avLst/>
          <a:gdLst/>
          <a:ahLst/>
          <a:cxnLst/>
          <a:rect l="0" t="0" r="0" b="0"/>
          <a:pathLst>
            <a:path>
              <a:moveTo>
                <a:pt x="0" y="45720"/>
              </a:moveTo>
              <a:lnTo>
                <a:pt x="582545"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7075" y="1656977"/>
        <a:ext cx="30657" cy="6131"/>
      </dsp:txXfrm>
    </dsp:sp>
    <dsp:sp modelId="{B1405019-A601-4232-BC47-BCB425B43966}">
      <dsp:nvSpPr>
        <dsp:cNvPr id="0" name=""/>
        <dsp:cNvSpPr/>
      </dsp:nvSpPr>
      <dsp:spPr>
        <a:xfrm>
          <a:off x="7081" y="860288"/>
          <a:ext cx="2665849" cy="159950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629" tIns="137118" rIns="130629" bIns="137118" numCol="1" spcCol="1270" anchor="ctr" anchorCtr="0">
          <a:noAutofit/>
        </a:bodyPr>
        <a:lstStyle/>
        <a:p>
          <a:pPr marL="0" lvl="0" indent="0" algn="ctr" defTabSz="577850">
            <a:lnSpc>
              <a:spcPct val="90000"/>
            </a:lnSpc>
            <a:spcBef>
              <a:spcPct val="0"/>
            </a:spcBef>
            <a:spcAft>
              <a:spcPct val="35000"/>
            </a:spcAft>
            <a:buNone/>
          </a:pPr>
          <a:r>
            <a:rPr lang="it-IT" sz="1300" kern="1200" dirty="0"/>
            <a:t>Scegliete una spiaggia locale che ha bisogno di una pulizia.</a:t>
          </a:r>
          <a:endParaRPr lang="en-US"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081" y="860288"/>
        <a:ext cx="2665849" cy="1599509"/>
      </dsp:txXfrm>
    </dsp:sp>
    <dsp:sp modelId="{AF9ED7F5-A231-4A2E-817E-B8C098F2842D}">
      <dsp:nvSpPr>
        <dsp:cNvPr id="0" name=""/>
        <dsp:cNvSpPr/>
      </dsp:nvSpPr>
      <dsp:spPr>
        <a:xfrm>
          <a:off x="5950126" y="1614323"/>
          <a:ext cx="582545" cy="91440"/>
        </a:xfrm>
        <a:custGeom>
          <a:avLst/>
          <a:gdLst/>
          <a:ahLst/>
          <a:cxnLst/>
          <a:rect l="0" t="0" r="0" b="0"/>
          <a:pathLst>
            <a:path>
              <a:moveTo>
                <a:pt x="0" y="45720"/>
              </a:moveTo>
              <a:lnTo>
                <a:pt x="582545"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6070" y="1656977"/>
        <a:ext cx="30657" cy="6131"/>
      </dsp:txXfrm>
    </dsp:sp>
    <dsp:sp modelId="{267C6B83-2FD1-4624-8F68-76D2FDCA58C6}">
      <dsp:nvSpPr>
        <dsp:cNvPr id="0" name=""/>
        <dsp:cNvSpPr/>
      </dsp:nvSpPr>
      <dsp:spPr>
        <a:xfrm>
          <a:off x="3286077" y="860288"/>
          <a:ext cx="2665849" cy="1599509"/>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629" tIns="137118" rIns="130629" bIns="137118" numCol="1" spcCol="1270" anchor="ctr" anchorCtr="0">
          <a:noAutofit/>
        </a:bodyPr>
        <a:lstStyle/>
        <a:p>
          <a:pPr marL="0" lvl="0" indent="0" algn="ctr" defTabSz="577850">
            <a:lnSpc>
              <a:spcPct val="90000"/>
            </a:lnSpc>
            <a:spcBef>
              <a:spcPct val="0"/>
            </a:spcBef>
            <a:spcAft>
              <a:spcPct val="35000"/>
            </a:spcAft>
            <a:buNone/>
          </a:pPr>
          <a:r>
            <a:rPr lang="it-IT" sz="1300" kern="1200" dirty="0"/>
            <a:t>Riunite un gruppo di giovani per partecipare alla pulizia.</a:t>
          </a:r>
          <a:endParaRPr lang="en-US"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286077" y="860288"/>
        <a:ext cx="2665849" cy="1599509"/>
      </dsp:txXfrm>
    </dsp:sp>
    <dsp:sp modelId="{D61799C8-2212-42A7-A2AF-98C9A92AD2FC}">
      <dsp:nvSpPr>
        <dsp:cNvPr id="0" name=""/>
        <dsp:cNvSpPr/>
      </dsp:nvSpPr>
      <dsp:spPr>
        <a:xfrm>
          <a:off x="1340006" y="2457998"/>
          <a:ext cx="6557990" cy="582545"/>
        </a:xfrm>
        <a:custGeom>
          <a:avLst/>
          <a:gdLst/>
          <a:ahLst/>
          <a:cxnLst/>
          <a:rect l="0" t="0" r="0" b="0"/>
          <a:pathLst>
            <a:path>
              <a:moveTo>
                <a:pt x="6557990" y="0"/>
              </a:moveTo>
              <a:lnTo>
                <a:pt x="6557990" y="308372"/>
              </a:lnTo>
              <a:lnTo>
                <a:pt x="0" y="308372"/>
              </a:lnTo>
              <a:lnTo>
                <a:pt x="0" y="582545"/>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4337" y="2746205"/>
        <a:ext cx="329329" cy="6131"/>
      </dsp:txXfrm>
    </dsp:sp>
    <dsp:sp modelId="{E5BC2245-F878-4A9E-9DBD-7E85EFCB64BB}">
      <dsp:nvSpPr>
        <dsp:cNvPr id="0" name=""/>
        <dsp:cNvSpPr/>
      </dsp:nvSpPr>
      <dsp:spPr>
        <a:xfrm>
          <a:off x="6565072" y="860288"/>
          <a:ext cx="2665849" cy="1599509"/>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629" tIns="137118" rIns="130629" bIns="137118" numCol="1" spcCol="1270" anchor="ctr" anchorCtr="0">
          <a:noAutofit/>
        </a:bodyPr>
        <a:lstStyle/>
        <a:p>
          <a:pPr marL="0" lvl="0" indent="0" algn="ctr" defTabSz="577850">
            <a:lnSpc>
              <a:spcPct val="90000"/>
            </a:lnSpc>
            <a:spcBef>
              <a:spcPct val="0"/>
            </a:spcBef>
            <a:spcAft>
              <a:spcPct val="35000"/>
            </a:spcAft>
            <a:buNone/>
          </a:pPr>
          <a:r>
            <a:rPr lang="it-IT" sz="1300" kern="1200" dirty="0"/>
            <a:t>Fornite a ogni partecipante guanti e sacchi per la spazzatura.</a:t>
          </a:r>
          <a:endParaRPr lang="en-US"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65072" y="860288"/>
        <a:ext cx="2665849" cy="1599509"/>
      </dsp:txXfrm>
    </dsp:sp>
    <dsp:sp modelId="{974ACCFB-A44A-4958-9C0F-8DE9A6967C31}">
      <dsp:nvSpPr>
        <dsp:cNvPr id="0" name=""/>
        <dsp:cNvSpPr/>
      </dsp:nvSpPr>
      <dsp:spPr>
        <a:xfrm>
          <a:off x="2671131" y="3826978"/>
          <a:ext cx="582545" cy="91440"/>
        </a:xfrm>
        <a:custGeom>
          <a:avLst/>
          <a:gdLst/>
          <a:ahLst/>
          <a:cxnLst/>
          <a:rect l="0" t="0" r="0" b="0"/>
          <a:pathLst>
            <a:path>
              <a:moveTo>
                <a:pt x="0" y="45720"/>
              </a:moveTo>
              <a:lnTo>
                <a:pt x="582545" y="45720"/>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7075" y="3869632"/>
        <a:ext cx="30657" cy="6131"/>
      </dsp:txXfrm>
    </dsp:sp>
    <dsp:sp modelId="{9275DDB1-D309-46E8-9420-AE93C810639D}">
      <dsp:nvSpPr>
        <dsp:cNvPr id="0" name=""/>
        <dsp:cNvSpPr/>
      </dsp:nvSpPr>
      <dsp:spPr>
        <a:xfrm>
          <a:off x="7081" y="3072943"/>
          <a:ext cx="2665849" cy="1599509"/>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629" tIns="137118" rIns="130629" bIns="137118" numCol="1" spcCol="1270" anchor="ctr" anchorCtr="0">
          <a:noAutofit/>
        </a:bodyPr>
        <a:lstStyle/>
        <a:p>
          <a:pPr marL="0" lvl="0" indent="0" algn="ctr" defTabSz="577850">
            <a:lnSpc>
              <a:spcPct val="90000"/>
            </a:lnSpc>
            <a:spcBef>
              <a:spcPct val="0"/>
            </a:spcBef>
            <a:spcAft>
              <a:spcPct val="35000"/>
            </a:spcAft>
            <a:buNone/>
          </a:pPr>
          <a:r>
            <a:rPr lang="it-IT" sz="1300" kern="1200" dirty="0"/>
            <a:t>Spiegate l'importanza di smaltire correttamente i rifiuti di plastica e l'impatto che hanno sulla vita marina utilizzando le informazioni fornite in questo modulo.</a:t>
          </a:r>
          <a:endParaRPr lang="en-US" sz="1300" kern="1200" dirty="0"/>
        </a:p>
      </dsp:txBody>
      <dsp:txXfrm>
        <a:off x="7081" y="3072943"/>
        <a:ext cx="2665849" cy="1599509"/>
      </dsp:txXfrm>
    </dsp:sp>
    <dsp:sp modelId="{379B172F-3060-42E9-ACCD-EFF2AA01E315}">
      <dsp:nvSpPr>
        <dsp:cNvPr id="0" name=""/>
        <dsp:cNvSpPr/>
      </dsp:nvSpPr>
      <dsp:spPr>
        <a:xfrm>
          <a:off x="5950126" y="3826978"/>
          <a:ext cx="582545" cy="91440"/>
        </a:xfrm>
        <a:custGeom>
          <a:avLst/>
          <a:gdLst/>
          <a:ahLst/>
          <a:cxnLst/>
          <a:rect l="0" t="0" r="0" b="0"/>
          <a:pathLst>
            <a:path>
              <a:moveTo>
                <a:pt x="0" y="45720"/>
              </a:moveTo>
              <a:lnTo>
                <a:pt x="582545"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6070" y="3869632"/>
        <a:ext cx="30657" cy="6131"/>
      </dsp:txXfrm>
    </dsp:sp>
    <dsp:sp modelId="{2B35C634-D9B7-4F0F-9FB0-92099B877D41}">
      <dsp:nvSpPr>
        <dsp:cNvPr id="0" name=""/>
        <dsp:cNvSpPr/>
      </dsp:nvSpPr>
      <dsp:spPr>
        <a:xfrm>
          <a:off x="3286077" y="3072943"/>
          <a:ext cx="2665849" cy="1599509"/>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629" tIns="137118" rIns="130629" bIns="137118" numCol="1" spcCol="1270" anchor="ctr" anchorCtr="0">
          <a:noAutofit/>
        </a:bodyPr>
        <a:lstStyle/>
        <a:p>
          <a:pPr marL="0" lvl="0" indent="0" algn="ctr" defTabSz="577850">
            <a:lnSpc>
              <a:spcPct val="90000"/>
            </a:lnSpc>
            <a:spcBef>
              <a:spcPct val="0"/>
            </a:spcBef>
            <a:spcAft>
              <a:spcPct val="35000"/>
            </a:spcAft>
            <a:buNone/>
          </a:pPr>
          <a:r>
            <a:rPr lang="it-IT" sz="1300" kern="1200" dirty="0"/>
            <a:t>Raccogliete e smaltite correttamente i rifiuti trovati sulla spiaggia da tutti i partecipanti</a:t>
          </a:r>
          <a:r>
            <a:rPr lang="en-US" sz="1300" kern="1200" dirty="0"/>
            <a:t>.</a:t>
          </a:r>
        </a:p>
      </dsp:txBody>
      <dsp:txXfrm>
        <a:off x="3286077" y="3072943"/>
        <a:ext cx="2665849" cy="1599509"/>
      </dsp:txXfrm>
    </dsp:sp>
    <dsp:sp modelId="{9B5838B2-C824-4F56-B347-40C6B1C45BC4}">
      <dsp:nvSpPr>
        <dsp:cNvPr id="0" name=""/>
        <dsp:cNvSpPr/>
      </dsp:nvSpPr>
      <dsp:spPr>
        <a:xfrm>
          <a:off x="6565072" y="3072943"/>
          <a:ext cx="2665849" cy="1599509"/>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629" tIns="137118" rIns="130629" bIns="137118" numCol="1" spcCol="1270" anchor="ctr" anchorCtr="0">
          <a:noAutofit/>
        </a:bodyPr>
        <a:lstStyle/>
        <a:p>
          <a:pPr marL="0" lvl="0" indent="0" algn="ctr" defTabSz="577850">
            <a:lnSpc>
              <a:spcPct val="90000"/>
            </a:lnSpc>
            <a:spcBef>
              <a:spcPct val="0"/>
            </a:spcBef>
            <a:spcAft>
              <a:spcPct val="35000"/>
            </a:spcAft>
            <a:buNone/>
          </a:pPr>
          <a:r>
            <a:rPr lang="it-IT" sz="1300" kern="1200" dirty="0"/>
            <a:t>Potete scattare una foto di gruppo al termine della pulizia e condividerla sui social media con l'hashtag #beachcleanupchallenge per sensibilizzare l'opinione pubblica sul problema e su questa iniziativa.</a:t>
          </a:r>
          <a:endParaRPr lang="en-US" sz="1300" kern="1200" dirty="0"/>
        </a:p>
      </dsp:txBody>
      <dsp:txXfrm>
        <a:off x="6565072" y="3072943"/>
        <a:ext cx="2665849" cy="1599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it-IT" sz="1800" b="1" kern="1200" cap="none" dirty="0">
              <a:latin typeface="Open Sans" panose="020B0606030504020204" pitchFamily="34" charset="0"/>
              <a:ea typeface="Open Sans" panose="020B0606030504020204" pitchFamily="34" charset="0"/>
              <a:cs typeface="Open Sans" panose="020B0606030504020204" pitchFamily="34" charset="0"/>
            </a:rPr>
            <a:t>Materiali necessari per l'attività </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it-IT" sz="1800" kern="1200" dirty="0"/>
            <a:t>Foglio di lavoro "Traccia il tuo utilizzo di plastica"</a:t>
          </a:r>
        </a:p>
        <a:p>
          <a:pPr marL="0" lvl="0" indent="0" algn="l" defTabSz="800100">
            <a:lnSpc>
              <a:spcPct val="100000"/>
            </a:lnSpc>
            <a:spcBef>
              <a:spcPct val="0"/>
            </a:spcBef>
            <a:spcAft>
              <a:spcPct val="35000"/>
            </a:spcAft>
            <a:buFont typeface="Symbol" panose="05050102010706020507" pitchFamily="18" charset="2"/>
            <a:buNone/>
          </a:pPr>
          <a:r>
            <a:rPr lang="it-IT" sz="1800" kern="1200" dirty="0"/>
            <a:t>Plastica monouso, come cannucce, contenitori per alimenti, palloncini, sacchetti di plastica, ecc.</a:t>
          </a:r>
        </a:p>
        <a:p>
          <a:pPr marL="0" lvl="0" indent="0" algn="l" defTabSz="800100">
            <a:lnSpc>
              <a:spcPct val="100000"/>
            </a:lnSpc>
            <a:spcBef>
              <a:spcPct val="0"/>
            </a:spcBef>
            <a:spcAft>
              <a:spcPct val="35000"/>
            </a:spcAft>
            <a:buFont typeface="Symbol" panose="05050102010706020507" pitchFamily="18" charset="2"/>
            <a:buNone/>
          </a:pPr>
          <a:r>
            <a:rPr lang="en-US" sz="1800" kern="1200" dirty="0"/>
            <a:t>2 </a:t>
          </a:r>
          <a:r>
            <a:rPr lang="en-US" sz="1800" kern="1200" dirty="0" err="1"/>
            <a:t>contenitori</a:t>
          </a:r>
          <a:r>
            <a:rPr lang="en-US" sz="1800" kern="1200" dirty="0"/>
            <a:t> </a:t>
          </a:r>
          <a:r>
            <a:rPr lang="en-US" sz="1800" kern="1200" dirty="0" err="1"/>
            <a:t>pieni</a:t>
          </a:r>
          <a:r>
            <a:rPr lang="en-US" sz="1800" kern="1200" dirty="0"/>
            <a:t> </a:t>
          </a:r>
          <a:r>
            <a:rPr lang="en-US" sz="1800" kern="1200" dirty="0" err="1"/>
            <a:t>d'acqua</a:t>
          </a:r>
          <a:endParaRPr lang="it-IT"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err="1"/>
            <a:t>Fogli</a:t>
          </a:r>
          <a:r>
            <a:rPr lang="en-US" sz="1800" kern="1200" dirty="0"/>
            <a:t> di carta</a:t>
          </a:r>
          <a:endParaRPr lang="it-IT" sz="1800" kern="1200" dirty="0"/>
        </a:p>
        <a:p>
          <a:pPr marL="0" lvl="0" indent="0" algn="l" defTabSz="800100">
            <a:lnSpc>
              <a:spcPct val="100000"/>
            </a:lnSpc>
            <a:spcBef>
              <a:spcPct val="0"/>
            </a:spcBef>
            <a:spcAft>
              <a:spcPct val="35000"/>
            </a:spcAft>
            <a:buNone/>
          </a:pPr>
          <a:r>
            <a:rPr lang="en-US" sz="1800" kern="1200" dirty="0"/>
            <a:t>Penne </a:t>
          </a:r>
          <a:r>
            <a:rPr lang="en-US" sz="1800" kern="1200" dirty="0" err="1"/>
            <a:t>colorate</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5E41-C513-473E-9E4A-315E75558AB4}">
      <dsp:nvSpPr>
        <dsp:cNvPr id="0" name=""/>
        <dsp:cNvSpPr/>
      </dsp:nvSpPr>
      <dsp:spPr>
        <a:xfrm>
          <a:off x="228912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890315"/>
        <a:ext cx="26260" cy="5257"/>
      </dsp:txXfrm>
    </dsp:sp>
    <dsp:sp modelId="{BCC6A666-FE2B-4B2F-B5C2-C954AF8708D5}">
      <dsp:nvSpPr>
        <dsp:cNvPr id="0" name=""/>
        <dsp:cNvSpPr/>
      </dsp:nvSpPr>
      <dsp:spPr>
        <a:xfrm>
          <a:off x="7368"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Formate piccoli gruppi (3-4 partecipanti per gruppo).</a:t>
          </a:r>
          <a:endParaRPr lang="en-US" sz="1200" kern="1200" dirty="0"/>
        </a:p>
      </dsp:txBody>
      <dsp:txXfrm>
        <a:off x="7368" y="207876"/>
        <a:ext cx="2283560" cy="1370136"/>
      </dsp:txXfrm>
    </dsp:sp>
    <dsp:sp modelId="{6EDC37E4-3571-4290-8005-885E4A10E24F}">
      <dsp:nvSpPr>
        <dsp:cNvPr id="0" name=""/>
        <dsp:cNvSpPr/>
      </dsp:nvSpPr>
      <dsp:spPr>
        <a:xfrm>
          <a:off x="509790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890315"/>
        <a:ext cx="26260" cy="5257"/>
      </dsp:txXfrm>
    </dsp:sp>
    <dsp:sp modelId="{10B7DD15-6CF5-45F0-B71A-062428ED06B4}">
      <dsp:nvSpPr>
        <dsp:cNvPr id="0" name=""/>
        <dsp:cNvSpPr/>
      </dsp:nvSpPr>
      <dsp:spPr>
        <a:xfrm>
          <a:off x="2816147"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Fornite ai partecipanti un foglio di carta e chiedete di fare un brainstorming sul ruolo che la plastica svolge nella loro vita.</a:t>
          </a:r>
          <a:endParaRPr lang="en-US" sz="1200" kern="1200" dirty="0"/>
        </a:p>
      </dsp:txBody>
      <dsp:txXfrm>
        <a:off x="2816147" y="207876"/>
        <a:ext cx="2283560" cy="1370136"/>
      </dsp:txXfrm>
    </dsp:sp>
    <dsp:sp modelId="{D0FB9B88-E030-4CB0-AD9F-3AD355563A20}">
      <dsp:nvSpPr>
        <dsp:cNvPr id="0" name=""/>
        <dsp:cNvSpPr/>
      </dsp:nvSpPr>
      <dsp:spPr>
        <a:xfrm>
          <a:off x="7906687"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890315"/>
        <a:ext cx="26260" cy="5257"/>
      </dsp:txXfrm>
    </dsp:sp>
    <dsp:sp modelId="{E9186F06-3F74-4BC7-B5BB-0AC02E5C796D}">
      <dsp:nvSpPr>
        <dsp:cNvPr id="0" name=""/>
        <dsp:cNvSpPr/>
      </dsp:nvSpPr>
      <dsp:spPr>
        <a:xfrm>
          <a:off x="562492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Per una settimana devono tenere traccia dell'uso della plastica compilando il foglio di lavoro "Traccia la tua plastica".</a:t>
          </a:r>
          <a:endParaRPr lang="en-US" sz="1200" kern="1200" dirty="0"/>
        </a:p>
      </dsp:txBody>
      <dsp:txXfrm>
        <a:off x="5624926" y="207876"/>
        <a:ext cx="2283560" cy="1370136"/>
      </dsp:txXfrm>
    </dsp:sp>
    <dsp:sp modelId="{70530454-CC1B-4977-92E4-6F8E3DE95AD0}">
      <dsp:nvSpPr>
        <dsp:cNvPr id="0" name=""/>
        <dsp:cNvSpPr/>
      </dsp:nvSpPr>
      <dsp:spPr>
        <a:xfrm>
          <a:off x="1149148" y="1576212"/>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1820893"/>
        <a:ext cx="422134" cy="5257"/>
      </dsp:txXfrm>
    </dsp:sp>
    <dsp:sp modelId="{3EBB4900-D51B-4015-8617-96BB48A8054B}">
      <dsp:nvSpPr>
        <dsp:cNvPr id="0" name=""/>
        <dsp:cNvSpPr/>
      </dsp:nvSpPr>
      <dsp:spPr>
        <a:xfrm>
          <a:off x="843370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Riflettete sui modelli di consumo e discutete perché alcune plastiche monouso vengono utilizzate ed esplorate alternative ecologiche per sostituirle. (Potete prendere appunti durante la discussione).</a:t>
          </a:r>
          <a:endParaRPr lang="en-US" sz="1200" kern="1200" dirty="0"/>
        </a:p>
      </dsp:txBody>
      <dsp:txXfrm>
        <a:off x="8433706" y="207876"/>
        <a:ext cx="2283560" cy="1370136"/>
      </dsp:txXfrm>
    </dsp:sp>
    <dsp:sp modelId="{7589B5A4-274F-4BDE-A881-C609BB0DEF42}">
      <dsp:nvSpPr>
        <dsp:cNvPr id="0" name=""/>
        <dsp:cNvSpPr/>
      </dsp:nvSpPr>
      <dsp:spPr>
        <a:xfrm>
          <a:off x="228912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2785670"/>
        <a:ext cx="26260" cy="5257"/>
      </dsp:txXfrm>
    </dsp:sp>
    <dsp:sp modelId="{A108BC61-0AA3-4311-8DD6-85FE5D6B2E65}">
      <dsp:nvSpPr>
        <dsp:cNvPr id="0" name=""/>
        <dsp:cNvSpPr/>
      </dsp:nvSpPr>
      <dsp:spPr>
        <a:xfrm>
          <a:off x="7368"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488950">
            <a:lnSpc>
              <a:spcPct val="90000"/>
            </a:lnSpc>
            <a:spcBef>
              <a:spcPct val="0"/>
            </a:spcBef>
            <a:spcAft>
              <a:spcPct val="35000"/>
            </a:spcAft>
            <a:buNone/>
          </a:pPr>
          <a:r>
            <a:rPr lang="it-IT" sz="1100" kern="1200" dirty="0"/>
            <a:t>Riempite d'acqua un grande contenitore e metteteci dentro alcuni oggetti di plastica monouso. Discutete sulla durata dello smaltimento, spiegate l'impatto delle microplastiche sulla vita marina utilizzando le informazioni incluse in questo modulo.</a:t>
          </a:r>
          <a:endParaRPr lang="en-US" sz="1100" kern="1200" dirty="0"/>
        </a:p>
      </dsp:txBody>
      <dsp:txXfrm>
        <a:off x="7368" y="2103231"/>
        <a:ext cx="2283560" cy="1370136"/>
      </dsp:txXfrm>
    </dsp:sp>
    <dsp:sp modelId="{4619C007-2B86-4F3E-917E-C54D5317CD76}">
      <dsp:nvSpPr>
        <dsp:cNvPr id="0" name=""/>
        <dsp:cNvSpPr/>
      </dsp:nvSpPr>
      <dsp:spPr>
        <a:xfrm>
          <a:off x="509790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2785670"/>
        <a:ext cx="26260" cy="5257"/>
      </dsp:txXfrm>
    </dsp:sp>
    <dsp:sp modelId="{C789B6A2-E9EB-4857-8396-F87100E1D584}">
      <dsp:nvSpPr>
        <dsp:cNvPr id="0" name=""/>
        <dsp:cNvSpPr/>
      </dsp:nvSpPr>
      <dsp:spPr>
        <a:xfrm>
          <a:off x="2816147"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Riempite d'acqua il secondo contenitore e aggiungete un foglio di carta.</a:t>
          </a:r>
          <a:endParaRPr lang="en-US" sz="1200" kern="1200" dirty="0"/>
        </a:p>
      </dsp:txBody>
      <dsp:txXfrm>
        <a:off x="2816147" y="2103231"/>
        <a:ext cx="2283560" cy="1370136"/>
      </dsp:txXfrm>
    </dsp:sp>
    <dsp:sp modelId="{DDC8A6C6-C160-49F2-9985-05FAF5724C94}">
      <dsp:nvSpPr>
        <dsp:cNvPr id="0" name=""/>
        <dsp:cNvSpPr/>
      </dsp:nvSpPr>
      <dsp:spPr>
        <a:xfrm>
          <a:off x="7906687"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2785670"/>
        <a:ext cx="26260" cy="5257"/>
      </dsp:txXfrm>
    </dsp:sp>
    <dsp:sp modelId="{4355FAF8-13BA-45DB-9E5E-4DB83ABECF92}">
      <dsp:nvSpPr>
        <dsp:cNvPr id="0" name=""/>
        <dsp:cNvSpPr/>
      </dsp:nvSpPr>
      <dsp:spPr>
        <a:xfrm>
          <a:off x="562492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Lasciate da parte i due contenitori e incoraggiate i gruppi a riflettere su quanto tempo impiegano gli oggetti a decomporsi nel mare.</a:t>
          </a:r>
          <a:endParaRPr lang="en-US" sz="1200" kern="1200" dirty="0"/>
        </a:p>
      </dsp:txBody>
      <dsp:txXfrm>
        <a:off x="5624926" y="2103231"/>
        <a:ext cx="2283560" cy="1370136"/>
      </dsp:txXfrm>
    </dsp:sp>
    <dsp:sp modelId="{15F527FD-B714-4BD5-9D67-B286EF61F99D}">
      <dsp:nvSpPr>
        <dsp:cNvPr id="0" name=""/>
        <dsp:cNvSpPr/>
      </dsp:nvSpPr>
      <dsp:spPr>
        <a:xfrm>
          <a:off x="1149148" y="3471567"/>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3716248"/>
        <a:ext cx="422134" cy="5257"/>
      </dsp:txXfrm>
    </dsp:sp>
    <dsp:sp modelId="{DE244AC7-1D96-4F4A-8523-0B0E7D35D09F}">
      <dsp:nvSpPr>
        <dsp:cNvPr id="0" name=""/>
        <dsp:cNvSpPr/>
      </dsp:nvSpPr>
      <dsp:spPr>
        <a:xfrm>
          <a:off x="843370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Fornite ai gruppi un foglio di carta e alcuni fogli colorati.</a:t>
          </a:r>
          <a:endParaRPr lang="en-US" sz="1200" kern="1200" dirty="0"/>
        </a:p>
      </dsp:txBody>
      <dsp:txXfrm>
        <a:off x="8433706" y="2103231"/>
        <a:ext cx="2283560" cy="1370136"/>
      </dsp:txXfrm>
    </dsp:sp>
    <dsp:sp modelId="{CDC0A661-E1B2-4190-AF05-E00F05291163}">
      <dsp:nvSpPr>
        <dsp:cNvPr id="0" name=""/>
        <dsp:cNvSpPr/>
      </dsp:nvSpPr>
      <dsp:spPr>
        <a:xfrm>
          <a:off x="228912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4681025"/>
        <a:ext cx="26260" cy="5257"/>
      </dsp:txXfrm>
    </dsp:sp>
    <dsp:sp modelId="{072F02BD-3CDC-46D6-B21A-BF838C71C753}">
      <dsp:nvSpPr>
        <dsp:cNvPr id="0" name=""/>
        <dsp:cNvSpPr/>
      </dsp:nvSpPr>
      <dsp:spPr>
        <a:xfrm>
          <a:off x="7368"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I partecipanti devono progettare un poster per promuovere la riduzione della plastica nella loro comunità locale.</a:t>
          </a:r>
          <a:endParaRPr lang="en-US" sz="1200" kern="1200" dirty="0"/>
        </a:p>
      </dsp:txBody>
      <dsp:txXfrm>
        <a:off x="7368" y="3998586"/>
        <a:ext cx="2283560" cy="1370136"/>
      </dsp:txXfrm>
    </dsp:sp>
    <dsp:sp modelId="{DEB93B23-007A-4FD2-BD77-A179171D0637}">
      <dsp:nvSpPr>
        <dsp:cNvPr id="0" name=""/>
        <dsp:cNvSpPr/>
      </dsp:nvSpPr>
      <dsp:spPr>
        <a:xfrm>
          <a:off x="509790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4681025"/>
        <a:ext cx="26260" cy="5257"/>
      </dsp:txXfrm>
    </dsp:sp>
    <dsp:sp modelId="{7F31A8CE-8AB2-43D9-AA77-22CECB626985}">
      <dsp:nvSpPr>
        <dsp:cNvPr id="0" name=""/>
        <dsp:cNvSpPr/>
      </dsp:nvSpPr>
      <dsp:spPr>
        <a:xfrm>
          <a:off x="2816147"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Presentate i poster a tutto il gruppo e spiegate il loro significato.</a:t>
          </a:r>
          <a:endParaRPr lang="en-US" sz="1200" kern="1200" dirty="0"/>
        </a:p>
      </dsp:txBody>
      <dsp:txXfrm>
        <a:off x="2816147" y="3998586"/>
        <a:ext cx="2283560" cy="1370136"/>
      </dsp:txXfrm>
    </dsp:sp>
    <dsp:sp modelId="{D5934E22-0687-445C-AD01-430EBD635738}">
      <dsp:nvSpPr>
        <dsp:cNvPr id="0" name=""/>
        <dsp:cNvSpPr/>
      </dsp:nvSpPr>
      <dsp:spPr>
        <a:xfrm>
          <a:off x="5624926"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it-IT" sz="1200" kern="1200" dirty="0"/>
            <a:t>Scattate una fotografia ai poster e caricatela sui social media con gli hashtag pertinenti (#reduceplastic #trackyourplastic #saveoceans #rescueproject, </a:t>
          </a:r>
          <a:r>
            <a:rPr lang="it-IT" sz="1200" kern="1200" dirty="0" err="1"/>
            <a:t>ecc</a:t>
          </a:r>
          <a:r>
            <a:rPr lang="it-IT" sz="1200" kern="1200" dirty="0"/>
            <a:t> .) e incoraggiate i partecipanti a condividere il messaggio!</a:t>
          </a:r>
          <a:endParaRPr lang="en-US" sz="1200" kern="1200" dirty="0"/>
        </a:p>
      </dsp:txBody>
      <dsp:txXfrm>
        <a:off x="5624926" y="3998586"/>
        <a:ext cx="2283560" cy="1370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84811-6422-4320-91BB-2A8DAF8AD5AB}" type="datetimeFigureOut">
              <a:rPr lang="el-GR" smtClean="0"/>
              <a:t>21/8/2023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3F71-77DE-43B8-A626-9631C5E93875}" type="slidenum">
              <a:rPr lang="el-GR" smtClean="0"/>
              <a:t>‹N›</a:t>
            </a:fld>
            <a:endParaRPr lang="el-GR"/>
          </a:p>
        </p:txBody>
      </p:sp>
    </p:spTree>
    <p:extLst>
      <p:ext uri="{BB962C8B-B14F-4D97-AF65-F5344CB8AC3E}">
        <p14:creationId xmlns:p14="http://schemas.microsoft.com/office/powerpoint/2010/main" val="72198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14</a:t>
            </a:fld>
            <a:endParaRPr lang="el-GR"/>
          </a:p>
        </p:txBody>
      </p:sp>
    </p:spTree>
    <p:extLst>
      <p:ext uri="{BB962C8B-B14F-4D97-AF65-F5344CB8AC3E}">
        <p14:creationId xmlns:p14="http://schemas.microsoft.com/office/powerpoint/2010/main" val="22820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16</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17</a:t>
            </a:fld>
            <a:endParaRPr lang="el-GR"/>
          </a:p>
        </p:txBody>
      </p:sp>
    </p:spTree>
    <p:extLst>
      <p:ext uri="{BB962C8B-B14F-4D97-AF65-F5344CB8AC3E}">
        <p14:creationId xmlns:p14="http://schemas.microsoft.com/office/powerpoint/2010/main" val="59363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5B9BC-7C47-559A-5B4B-3F2393A3FD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0ABC0-09F0-D611-400F-00850809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3007F7-A202-2C7B-0AD3-B185D8521474}"/>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5" name="Θέση υποσέλιδου 4">
            <a:extLst>
              <a:ext uri="{FF2B5EF4-FFF2-40B4-BE49-F238E27FC236}">
                <a16:creationId xmlns:a16="http://schemas.microsoft.com/office/drawing/2014/main" id="{C63957AD-7058-9092-8B5E-857AF347B8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4ECF0A-C4B5-3BB8-92EA-AC1AF64CE9EE}"/>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38593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33EFD-9637-70DF-70EB-0A0C930A4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73D46BD-43EA-2624-1ECF-F645B9E2C7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05741D-DC77-23D6-66BA-265BB2F1CAA2}"/>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5" name="Θέση υποσέλιδου 4">
            <a:extLst>
              <a:ext uri="{FF2B5EF4-FFF2-40B4-BE49-F238E27FC236}">
                <a16:creationId xmlns:a16="http://schemas.microsoft.com/office/drawing/2014/main" id="{8D4E241A-EA8C-B4FD-9668-F4196BA072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09E703-2267-F8E8-E615-7A729C592D9F}"/>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41138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84FDE6-42D5-6E5F-ED6D-B18C1A5F229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6F3-4BF5-70F0-1E02-C8A52D9F351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146BD4-49E5-831E-CB95-52C700C5B342}"/>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5" name="Θέση υποσέλιδου 4">
            <a:extLst>
              <a:ext uri="{FF2B5EF4-FFF2-40B4-BE49-F238E27FC236}">
                <a16:creationId xmlns:a16="http://schemas.microsoft.com/office/drawing/2014/main" id="{ED20BAE4-38A6-0394-D652-43812CEDF1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34C6C-8E22-7311-5AF8-7D4C0F993A40}"/>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1076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EE8D7-C585-C104-F083-53A20917C0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DE15F7-6BC5-DC80-86F4-A92712358E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573CD-7739-E402-2D77-83851AED496C}"/>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5" name="Θέση υποσέλιδου 4">
            <a:extLst>
              <a:ext uri="{FF2B5EF4-FFF2-40B4-BE49-F238E27FC236}">
                <a16:creationId xmlns:a16="http://schemas.microsoft.com/office/drawing/2014/main" id="{1B0CF5B1-0277-8C36-8539-F09A1FC03E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1E0A28-A6CE-88D6-0201-9D3B35B1E6D7}"/>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30973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2248F-C4B5-6F96-A788-FD4A6870F0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80A061-7902-162E-B0B0-AE9F8B5E6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FBFC3CD-6F66-7E19-E134-85FC044771E6}"/>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5" name="Θέση υποσέλιδου 4">
            <a:extLst>
              <a:ext uri="{FF2B5EF4-FFF2-40B4-BE49-F238E27FC236}">
                <a16:creationId xmlns:a16="http://schemas.microsoft.com/office/drawing/2014/main" id="{6DC75CC1-730C-F91F-1946-6E0EF01CE1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B96947-D965-AFA4-4790-225EB084791E}"/>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208125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955E8-C43F-17EA-BA5B-F16FC31C4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37F2-0016-F572-BFE4-4B52644B15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BF8EA11-29D9-BEA4-60A1-68FD33E6C0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5CC4B1-1219-117E-2087-A9B9CF868A4B}"/>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6" name="Θέση υποσέλιδου 5">
            <a:extLst>
              <a:ext uri="{FF2B5EF4-FFF2-40B4-BE49-F238E27FC236}">
                <a16:creationId xmlns:a16="http://schemas.microsoft.com/office/drawing/2014/main" id="{2FEF4C4F-7FAA-EEDD-2528-E6B9C44CCF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DEA7F-FF12-02E5-3C42-FBAD4D9DB2A8}"/>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3414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87BF-24F8-F456-F395-BD17135A5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FC2137-BDFF-A0D5-AD2A-1D3327D7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B14C03-F220-5864-700B-31D15F9EDE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FBF229-2DA2-9439-9BF6-E23AD322A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FBC4361-522C-B19B-B4A0-58A7ED2CB07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10D149A-C4E8-E7DD-3860-CFDABB2E3F5E}"/>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8" name="Θέση υποσέλιδου 7">
            <a:extLst>
              <a:ext uri="{FF2B5EF4-FFF2-40B4-BE49-F238E27FC236}">
                <a16:creationId xmlns:a16="http://schemas.microsoft.com/office/drawing/2014/main" id="{1B0A42AC-74B1-417B-75F4-B8A58CF675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B5CD1B-EDBC-DEE5-0290-BFB71403796E}"/>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14686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3D5A-ACBF-7759-152F-DD4D64C3DA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91807F-CE78-241B-C1AA-BDBE44E8AE51}"/>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4" name="Θέση υποσέλιδου 3">
            <a:extLst>
              <a:ext uri="{FF2B5EF4-FFF2-40B4-BE49-F238E27FC236}">
                <a16:creationId xmlns:a16="http://schemas.microsoft.com/office/drawing/2014/main" id="{1C12930F-FC2F-6280-15CB-435FC0EBDA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14AA2C-A853-F2B7-A4D9-45AA37D1C422}"/>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34470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7F7EA2-7BAC-6F84-E35D-3D9415D9D8FB}"/>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3" name="Θέση υποσέλιδου 2">
            <a:extLst>
              <a:ext uri="{FF2B5EF4-FFF2-40B4-BE49-F238E27FC236}">
                <a16:creationId xmlns:a16="http://schemas.microsoft.com/office/drawing/2014/main" id="{704CC08C-C980-B00A-0415-64FB5BF9D5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BD29D-336F-8827-849D-042E74283F3A}"/>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374190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03A70-654B-8D3C-721D-EFD8F08CE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C01125-88E9-14EE-F659-132CEA02F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14047D-A51D-4D80-531B-658F2F6A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9E6D-E6CC-2A34-995D-7EAA5FA312C3}"/>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6" name="Θέση υποσέλιδου 5">
            <a:extLst>
              <a:ext uri="{FF2B5EF4-FFF2-40B4-BE49-F238E27FC236}">
                <a16:creationId xmlns:a16="http://schemas.microsoft.com/office/drawing/2014/main" id="{FAB1975A-2E36-27C4-87DB-C32F3F25B3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679E67-CD05-5A30-1ED1-8F92935FBBD8}"/>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23010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09C10-5AA3-A6EA-B969-61401D146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8C443C-0709-69F1-D8DC-DD1DB4D0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8B3C4E5-5234-9F9F-72AD-E707F7DE7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427460-4A26-524A-1DDE-734B0C36B71E}"/>
              </a:ext>
            </a:extLst>
          </p:cNvPr>
          <p:cNvSpPr>
            <a:spLocks noGrp="1"/>
          </p:cNvSpPr>
          <p:nvPr>
            <p:ph type="dt" sz="half" idx="10"/>
          </p:nvPr>
        </p:nvSpPr>
        <p:spPr/>
        <p:txBody>
          <a:bodyPr/>
          <a:lstStyle/>
          <a:p>
            <a:fld id="{3D5B2F6B-EE64-415F-8119-268144447923}" type="datetimeFigureOut">
              <a:rPr lang="el-GR" smtClean="0"/>
              <a:t>21/8/2023</a:t>
            </a:fld>
            <a:endParaRPr lang="el-GR"/>
          </a:p>
        </p:txBody>
      </p:sp>
      <p:sp>
        <p:nvSpPr>
          <p:cNvPr id="6" name="Θέση υποσέλιδου 5">
            <a:extLst>
              <a:ext uri="{FF2B5EF4-FFF2-40B4-BE49-F238E27FC236}">
                <a16:creationId xmlns:a16="http://schemas.microsoft.com/office/drawing/2014/main" id="{F3C10AD3-03D4-BF83-7BC6-2E84FCF668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62AD0D-939D-2030-3ABA-10B3005F7188}"/>
              </a:ext>
            </a:extLst>
          </p:cNvPr>
          <p:cNvSpPr>
            <a:spLocks noGrp="1"/>
          </p:cNvSpPr>
          <p:nvPr>
            <p:ph type="sldNum" sz="quarter" idx="12"/>
          </p:nvPr>
        </p:nvSpPr>
        <p:spPr/>
        <p:txBody>
          <a:bodyPr/>
          <a:lstStyle/>
          <a:p>
            <a:fld id="{59F7AFD1-AA76-4ED5-B57B-11B9AAE593B9}" type="slidenum">
              <a:rPr lang="el-GR" smtClean="0"/>
              <a:t>‹N›</a:t>
            </a:fld>
            <a:endParaRPr lang="el-GR"/>
          </a:p>
        </p:txBody>
      </p:sp>
    </p:spTree>
    <p:extLst>
      <p:ext uri="{BB962C8B-B14F-4D97-AF65-F5344CB8AC3E}">
        <p14:creationId xmlns:p14="http://schemas.microsoft.com/office/powerpoint/2010/main" val="96413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8A656E-1A84-6537-6FDE-7C0A608E8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C854D1-8535-17FE-7EAB-9B8BC8389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BE181-3688-C1D2-4576-71FF12B24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2F6B-EE64-415F-8119-268144447923}" type="datetimeFigureOut">
              <a:rPr lang="el-GR" smtClean="0"/>
              <a:t>21/8/2023</a:t>
            </a:fld>
            <a:endParaRPr lang="el-GR"/>
          </a:p>
        </p:txBody>
      </p:sp>
      <p:sp>
        <p:nvSpPr>
          <p:cNvPr id="5" name="Θέση υποσέλιδου 4">
            <a:extLst>
              <a:ext uri="{FF2B5EF4-FFF2-40B4-BE49-F238E27FC236}">
                <a16:creationId xmlns:a16="http://schemas.microsoft.com/office/drawing/2014/main" id="{CFB7890C-7EF7-3A31-56AF-317F9124D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A53C2A-2642-5E8D-5299-B8ADA250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AFD1-AA76-4ED5-B57B-11B9AAE593B9}" type="slidenum">
              <a:rPr lang="el-GR" smtClean="0"/>
              <a:t>‹N›</a:t>
            </a:fld>
            <a:endParaRPr lang="el-GR"/>
          </a:p>
        </p:txBody>
      </p:sp>
    </p:spTree>
    <p:extLst>
      <p:ext uri="{BB962C8B-B14F-4D97-AF65-F5344CB8AC3E}">
        <p14:creationId xmlns:p14="http://schemas.microsoft.com/office/powerpoint/2010/main" val="399913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9.png"/><Relationship Id="rId7" Type="http://schemas.openxmlformats.org/officeDocument/2006/relationships/diagramData" Target="../diagrams/data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lickr.com/photos/senderweb/5102673132/" TargetMode="External"/><Relationship Id="rId11" Type="http://schemas.microsoft.com/office/2007/relationships/diagramDrawing" Target="../diagrams/drawing6.xml"/><Relationship Id="rId5" Type="http://schemas.openxmlformats.org/officeDocument/2006/relationships/image" Target="../media/image31.jpg"/><Relationship Id="rId10" Type="http://schemas.openxmlformats.org/officeDocument/2006/relationships/diagramColors" Target="../diagrams/colors6.xml"/><Relationship Id="rId4" Type="http://schemas.openxmlformats.org/officeDocument/2006/relationships/image" Target="../media/image30.svg"/><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3.jpg"/><Relationship Id="rId7" Type="http://schemas.openxmlformats.org/officeDocument/2006/relationships/diagramQuickStyle" Target="../diagrams/quickStyl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thegreenestpost.com/fotografo-flagra-cavalo-marinho-carregando-cotonete-em-alto-mar-e-reascende-debate-sobre-lixo-plastico-nos-oceanos/" TargetMode="Externa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hyperlink" Target="https://ohiostate.pressbooks.pub/sciencebitesvolume2/chapter/3-1-ocean-plastic-disappearance-presents-untold-damage-to-sea-life/" TargetMode="External"/><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bbc.co.uk/programmes/p06mfk4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26/sciadv.aaz5803" TargetMode="External"/><Relationship Id="rId2" Type="http://schemas.openxmlformats.org/officeDocument/2006/relationships/hyperlink" Target="https://doi.org/10.1038/s41893-021-0072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adstowsealifesafaris.co.uk/blog/plastic-pollution-on-marine-life/" TargetMode="External"/><Relationship Id="rId3" Type="http://schemas.openxmlformats.org/officeDocument/2006/relationships/hyperlink" Target="https://data.europa.eu/doi/10.2779/800074" TargetMode="External"/><Relationship Id="rId7" Type="http://schemas.openxmlformats.org/officeDocument/2006/relationships/hyperlink" Target="https://www.worldwildlife.org/initiatives/plastics" TargetMode="External"/><Relationship Id="rId2" Type="http://schemas.openxmlformats.org/officeDocument/2006/relationships/hyperlink" Target="https://www.bbc.co.uk/programmes/p06mfk49" TargetMode="External"/><Relationship Id="rId1" Type="http://schemas.openxmlformats.org/officeDocument/2006/relationships/slideLayout" Target="../slideLayouts/slideLayout2.xml"/><Relationship Id="rId6" Type="http://schemas.openxmlformats.org/officeDocument/2006/relationships/hyperlink" Target="https://www.cornwalllive.com/news/cornwall-news/mars-bar-wrapper-found-beach-2852941" TargetMode="External"/><Relationship Id="rId5" Type="http://schemas.openxmlformats.org/officeDocument/2006/relationships/hyperlink" Target="https://eu.usatoday.com/story/tech/science/2018/03/22/great-pacific-garbage-patch-grows/446405002/" TargetMode="External"/><Relationship Id="rId4" Type="http://schemas.openxmlformats.org/officeDocument/2006/relationships/hyperlink" Target="https://www.europarl.europa.eu/news/en/headlines/society/20181212STO21610/plastic-waste-and-recycling-in-the-eu-facts-and-figures?&amp;amp;at_campaign=20234-Economy&amp;amp;at_medium=Google_Ads&amp;amp;at_platform=Search&amp;amp;at_creation=RSA&amp;amp;at_goal=TR_G&amp;amp;at_audience=plastic+waste+problems&amp;amp;at_topic=Plastic_Waste&amp;amp;at_location=GR&amp;amp;gclid=EAIaIQobChMItP3BvrvH_gIVqUeRBR1x8wQ6EAMYASAAEgLASvD_BwE" TargetMode="External"/><Relationship Id="rId9" Type="http://schemas.openxmlformats.org/officeDocument/2006/relationships/hyperlink" Target="https://oceanliteracy.unesco.org/plastic-pollution-ocea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jpg"/><Relationship Id="rId10" Type="http://schemas.openxmlformats.org/officeDocument/2006/relationships/image" Target="../media/image42.png"/><Relationship Id="rId4" Type="http://schemas.openxmlformats.org/officeDocument/2006/relationships/image" Target="../media/image37.jpg"/><Relationship Id="rId9"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7"/>
            <a:ext cx="12192000" cy="6850743"/>
          </a:xfrm>
          <a:prstGeom prst="rect">
            <a:avLst/>
          </a:prstGeom>
        </p:spPr>
      </p:pic>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096000" y="5057578"/>
            <a:ext cx="6096001" cy="944870"/>
          </a:xfrm>
        </p:spPr>
        <p:txBody>
          <a:bodyPr>
            <a:normAutofit/>
          </a:bodyPr>
          <a:lstStyle/>
          <a:p>
            <a:r>
              <a:rPr lang="en-US" sz="2800" b="1" dirty="0">
                <a:solidFill>
                  <a:schemeClr val="bg1"/>
                </a:solidFill>
              </a:rPr>
              <a:t>Modulo 3: </a:t>
            </a:r>
            <a:r>
              <a:rPr lang="it-IT" sz="2800" b="1" dirty="0">
                <a:solidFill>
                  <a:schemeClr val="bg1"/>
                </a:solidFill>
              </a:rPr>
              <a:t>Effetti dell'uso della plastica sulla vita marina</a:t>
            </a:r>
            <a:endParaRPr lang="de-DE" sz="2800" b="1" dirty="0">
              <a:solidFill>
                <a:schemeClr val="bg1"/>
              </a:solidFill>
            </a:endParaRPr>
          </a:p>
        </p:txBody>
      </p:sp>
      <p:sp>
        <p:nvSpPr>
          <p:cNvPr id="21" name="TextBox 20">
            <a:extLst>
              <a:ext uri="{FF2B5EF4-FFF2-40B4-BE49-F238E27FC236}">
                <a16:creationId xmlns:a16="http://schemas.microsoft.com/office/drawing/2014/main" id="{345BA794-3805-A93C-EA21-4CB2F3328ED8}"/>
              </a:ext>
            </a:extLst>
          </p:cNvPr>
          <p:cNvSpPr txBox="1"/>
          <p:nvPr/>
        </p:nvSpPr>
        <p:spPr>
          <a:xfrm>
            <a:off x="6868258" y="3364366"/>
            <a:ext cx="4891538" cy="507831"/>
          </a:xfrm>
          <a:prstGeom prst="rect">
            <a:avLst/>
          </a:prstGeom>
          <a:noFill/>
        </p:spPr>
        <p:txBody>
          <a:bodyPr wrap="square" rtlCol="0">
            <a:spAutoFit/>
          </a:bodyPr>
          <a:lstStyle/>
          <a:p>
            <a:r>
              <a:rPr lang="en-US" sz="2700" b="1" dirty="0">
                <a:solidFill>
                  <a:srgbClr val="1D9B52"/>
                </a:solidFill>
              </a:rPr>
              <a:t>Raise your voice against plastic</a:t>
            </a:r>
            <a:endParaRPr lang="de-DE" sz="2700" dirty="0"/>
          </a:p>
        </p:txBody>
      </p:sp>
    </p:spTree>
    <p:extLst>
      <p:ext uri="{BB962C8B-B14F-4D97-AF65-F5344CB8AC3E}">
        <p14:creationId xmlns:p14="http://schemas.microsoft.com/office/powerpoint/2010/main" val="7461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Sea turtle and surfer">
            <a:extLst>
              <a:ext uri="{FF2B5EF4-FFF2-40B4-BE49-F238E27FC236}">
                <a16:creationId xmlns:a16="http://schemas.microsoft.com/office/drawing/2014/main" id="{3AFAC3F5-1B4A-FEEE-C96D-AF572C94C591}"/>
              </a:ext>
            </a:extLst>
          </p:cNvPr>
          <p:cNvPicPr>
            <a:picLocks noChangeAspect="1"/>
          </p:cNvPicPr>
          <p:nvPr/>
        </p:nvPicPr>
        <p:blipFill rotWithShape="1">
          <a:blip r:embed="rId2"/>
          <a:srcRect l="3350" r="2532" b="-1"/>
          <a:stretch/>
        </p:blipFill>
        <p:spPr>
          <a:xfrm>
            <a:off x="3961245"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12091" y="462598"/>
            <a:ext cx="6098309" cy="1378346"/>
          </a:xfrm>
        </p:spPr>
        <p:txBody>
          <a:bodyPr vert="horz" lIns="91440" tIns="45720" rIns="91440" bIns="45720" rtlCol="0" anchor="ctr">
            <a:normAutofit/>
          </a:bodyPr>
          <a:lstStyle/>
          <a:p>
            <a:pPr>
              <a:spcAft>
                <a:spcPts val="800"/>
              </a:spcAft>
            </a:pPr>
            <a:r>
              <a:rPr lang="it-IT" sz="2800" b="1" dirty="0">
                <a:effectLst/>
                <a:latin typeface="Open Sans" panose="020B0606030504020204" pitchFamily="34" charset="0"/>
                <a:ea typeface="Open Sans" panose="020B0606030504020204" pitchFamily="34" charset="0"/>
                <a:cs typeface="Open Sans" panose="020B0606030504020204" pitchFamily="34" charset="0"/>
              </a:rPr>
              <a:t>Unità 3: Cosa possiamo fare per contrastare l'inquinamento da plastica?</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736618" y="2018744"/>
            <a:ext cx="4435764" cy="4068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it-IT" sz="1600" b="1" i="1" dirty="0">
                <a:effectLst/>
                <a:latin typeface="Open Sans" panose="020B0606030504020204" pitchFamily="34" charset="0"/>
                <a:ea typeface="Open Sans" panose="020B0606030504020204" pitchFamily="34" charset="0"/>
                <a:cs typeface="Open Sans" panose="020B0606030504020204" pitchFamily="34" charset="0"/>
              </a:rPr>
              <a:t>L'importanza della pulizia delle spiagge per proteggere gli oceani dall'inquinamento da plastica </a:t>
            </a:r>
            <a:endParaRPr lang="en-US" sz="1600" b="1" i="1" dirty="0">
              <a:effectLst/>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it-IT" sz="1400" dirty="0">
                <a:effectLst/>
                <a:latin typeface="Open Sans" panose="020B0606030504020204" pitchFamily="34" charset="0"/>
                <a:ea typeface="Open Sans" panose="020B0606030504020204" pitchFamily="34" charset="0"/>
                <a:cs typeface="Open Sans" panose="020B0606030504020204" pitchFamily="34" charset="0"/>
              </a:rPr>
              <a:t>In tutti i paesi dell'Unione Europea sono regolarmente in programma numerosi eventi durante cui dei volontari si riuniscono per raccogliere plastica e rifiuti dalle spiagge. Queste iniziative di pulizia delle spiagge sono un efficace rimedio al crescente problema dell'inquinamento da plastica nei nostri oceani.</a:t>
            </a:r>
          </a:p>
          <a:p>
            <a:pPr>
              <a:spcAft>
                <a:spcPts val="800"/>
              </a:spcAft>
            </a:pPr>
            <a:r>
              <a:rPr lang="it-IT" sz="1400" dirty="0">
                <a:effectLst/>
                <a:latin typeface="Open Sans" panose="020B0606030504020204" pitchFamily="34" charset="0"/>
                <a:ea typeface="Open Sans" panose="020B0606030504020204" pitchFamily="34" charset="0"/>
                <a:cs typeface="Open Sans" panose="020B0606030504020204" pitchFamily="34" charset="0"/>
              </a:rPr>
              <a:t>Le pulizie delle spiagge hanno un impatto positivo sulle comunità costiere, salvaguardano i delicati ecosistemi marini e promuovono una migliore conoscenza e un migliore atteggiamento nei confronti degli ambienti marini più vulnerabili. Partecipando a iniziative di pulizia delle spiagge possiamo tutti contribuire a preservare e a proteggere la vita marina dai pericoli dell'inquinamento da plastica.</a:t>
            </a:r>
            <a:endParaRPr lang="en-US" sz="1400" dirty="0">
              <a:effectLst/>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52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6CB9B42B-8DFE-B67C-8F6F-4D90EF84E279}"/>
              </a:ext>
            </a:extLst>
          </p:cNvPr>
          <p:cNvPicPr>
            <a:picLocks noChangeAspect="1"/>
          </p:cNvPicPr>
          <p:nvPr/>
        </p:nvPicPr>
        <p:blipFill rotWithShape="1">
          <a:blip r:embed="rId2"/>
          <a:srcRect l="17205" r="1199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39393" y="357966"/>
            <a:ext cx="8982061" cy="1325563"/>
          </a:xfrm>
        </p:spPr>
        <p:txBody>
          <a:bodyPr>
            <a:normAutofit/>
          </a:bodyPr>
          <a:lstStyle/>
          <a:p>
            <a:pPr>
              <a:spcAft>
                <a:spcPts val="800"/>
              </a:spcAft>
            </a:pPr>
            <a:r>
              <a:rPr lang="it-IT" sz="2800" b="1" dirty="0">
                <a:effectLst/>
                <a:latin typeface="Open Sans" panose="020B0606030504020204" pitchFamily="34" charset="0"/>
                <a:ea typeface="Calibri" panose="020F0502020204030204" pitchFamily="34" charset="0"/>
                <a:cs typeface="Times New Roman" panose="02020603050405020304" pitchFamily="18" charset="0"/>
              </a:rPr>
              <a:t>Unità 3: Cosa possiamo fare per contrastare l'inquinamento da plastica?</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5714149" y="1475547"/>
            <a:ext cx="5506478" cy="1920340"/>
          </a:xfrm>
        </p:spPr>
        <p:txBody>
          <a:bodyPr/>
          <a:lstStyle/>
          <a:p>
            <a:pPr marL="0" indent="0" algn="ctr">
              <a:lnSpc>
                <a:spcPct val="115000"/>
              </a:lnSpc>
              <a:spcAft>
                <a:spcPts val="800"/>
              </a:spcAft>
              <a:buNone/>
            </a:pPr>
            <a:r>
              <a:rPr lang="it-IT" sz="1800" b="1" i="1" dirty="0">
                <a:latin typeface="Open Sans" panose="020B0606030504020204" pitchFamily="34" charset="0"/>
                <a:ea typeface="Calibri" panose="020F0502020204030204" pitchFamily="34" charset="0"/>
                <a:cs typeface="Times New Roman" panose="02020603050405020304" pitchFamily="18" charset="0"/>
              </a:rPr>
              <a:t>Soluzioni europee per aumentare i tassi di riciclo della plastica</a:t>
            </a: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2" name="Θέση περιεχομένου 2">
            <a:extLst>
              <a:ext uri="{FF2B5EF4-FFF2-40B4-BE49-F238E27FC236}">
                <a16:creationId xmlns:a16="http://schemas.microsoft.com/office/drawing/2014/main" id="{FA1348AC-9138-E663-EFCE-A83108A1A82A}"/>
              </a:ext>
            </a:extLst>
          </p:cNvPr>
          <p:cNvGraphicFramePr/>
          <p:nvPr>
            <p:extLst>
              <p:ext uri="{D42A27DB-BD31-4B8C-83A1-F6EECF244321}">
                <p14:modId xmlns:p14="http://schemas.microsoft.com/office/powerpoint/2010/main" val="4020733048"/>
              </p:ext>
            </p:extLst>
          </p:nvPr>
        </p:nvGraphicFramePr>
        <p:xfrm>
          <a:off x="4916942" y="2041484"/>
          <a:ext cx="7100893" cy="481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5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6789821" cy="546100"/>
          </a:xfrm>
        </p:spPr>
        <p:txBody>
          <a:bodyPr>
            <a:norm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A3.1 </a:t>
            </a: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Attività</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 – </a:t>
            </a:r>
            <a:r>
              <a:rPr lang="en-US" sz="2800" b="1" dirty="0" err="1">
                <a:latin typeface="Open Sans" panose="020B0606030504020204" pitchFamily="34" charset="0"/>
                <a:ea typeface="Open Sans" panose="020B0606030504020204" pitchFamily="34" charset="0"/>
                <a:cs typeface="Open Sans" panose="020B0606030504020204" pitchFamily="34" charset="0"/>
              </a:rPr>
              <a:t>Pulizia</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della</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spiagga</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929802" y="1685551"/>
            <a:ext cx="5387502" cy="1611518"/>
          </a:xfrm>
        </p:spPr>
        <p:txBody>
          <a:bodyPr>
            <a:normAutofit/>
          </a:bodyPr>
          <a:lstStyle/>
          <a:p>
            <a:pPr marL="0" indent="0">
              <a:lnSpc>
                <a:spcPct val="150000"/>
              </a:lnSpc>
              <a:buNone/>
            </a:pPr>
            <a:r>
              <a:rPr lang="it-IT" sz="1800" i="1" dirty="0">
                <a:effectLst/>
                <a:latin typeface="Open Sans" panose="020B0606030504020204" pitchFamily="34" charset="0"/>
                <a:ea typeface="Calibri" panose="020F0502020204030204" pitchFamily="34" charset="0"/>
              </a:rPr>
              <a:t>L'attività mira a educare e sensibilizzare i giovani sull'impatto dell'inquinamento da plastica sulla vita marina. </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23493F6E-63B2-4A9C-2524-7B8F1FD7690C}"/>
              </a:ext>
            </a:extLst>
          </p:cNvPr>
          <p:cNvSpPr txBox="1"/>
          <p:nvPr/>
        </p:nvSpPr>
        <p:spPr>
          <a:xfrm>
            <a:off x="838200" y="3491566"/>
            <a:ext cx="5570706" cy="1711109"/>
          </a:xfrm>
          <a:prstGeom prst="rect">
            <a:avLst/>
          </a:prstGeom>
          <a:noFill/>
        </p:spPr>
        <p:txBody>
          <a:bodyPr wrap="square">
            <a:spAutoFit/>
          </a:bodyPr>
          <a:lstStyle/>
          <a:p>
            <a:pPr>
              <a:lnSpc>
                <a:spcPct val="150000"/>
              </a:lnSpc>
            </a:pPr>
            <a:r>
              <a:rPr lang="it-IT" sz="1800" i="1" dirty="0">
                <a:solidFill>
                  <a:srgbClr val="000000"/>
                </a:solidFill>
                <a:effectLst/>
                <a:latin typeface="Open Sans" panose="020B0606030504020204" pitchFamily="34" charset="0"/>
                <a:ea typeface="Overpass"/>
              </a:rPr>
              <a:t>Partecipando attivamente alla pulizia, i partecipanti possono rendersi conto della quantità di rifiuti di plastica che si accumula sulle spiagge e degli effetti negativi che ha sull'ambiente.</a:t>
            </a:r>
            <a:endParaRPr lang="el-GR" i="1" dirty="0"/>
          </a:p>
        </p:txBody>
      </p:sp>
      <p:pic>
        <p:nvPicPr>
          <p:cNvPr id="6" name="Γραφικό 5" descr="Γράφημα και Σημείωση χαρτιού με μολύβια">
            <a:extLst>
              <a:ext uri="{FF2B5EF4-FFF2-40B4-BE49-F238E27FC236}">
                <a16:creationId xmlns:a16="http://schemas.microsoft.com/office/drawing/2014/main" id="{BD990768-2609-EA6A-C44C-4A0CC0861F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510" y="708936"/>
            <a:ext cx="6858000" cy="6858000"/>
          </a:xfrm>
          <a:prstGeom prst="rect">
            <a:avLst/>
          </a:prstGeom>
        </p:spPr>
      </p:pic>
      <p:pic>
        <p:nvPicPr>
          <p:cNvPr id="7" name="Picture 10" descr="Κέντρο περίγραμμα">
            <a:extLst>
              <a:ext uri="{FF2B5EF4-FFF2-40B4-BE49-F238E27FC236}">
                <a16:creationId xmlns:a16="http://schemas.microsoft.com/office/drawing/2014/main" id="{C087E760-F4E8-9E4E-AB4E-6F8526BA1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360412" y="1655325"/>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63109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6" name="Θέση περιεχομένου 4">
            <a:extLst>
              <a:ext uri="{FF2B5EF4-FFF2-40B4-BE49-F238E27FC236}">
                <a16:creationId xmlns:a16="http://schemas.microsoft.com/office/drawing/2014/main" id="{7F79443E-93C6-3F75-D0B3-C3DBBF48DF54}"/>
              </a:ext>
            </a:extLst>
          </p:cNvPr>
          <p:cNvGraphicFramePr>
            <a:graphicFrameLocks noGrp="1"/>
          </p:cNvGraphicFramePr>
          <p:nvPr>
            <p:ph idx="1"/>
            <p:extLst>
              <p:ext uri="{D42A27DB-BD31-4B8C-83A1-F6EECF244321}">
                <p14:modId xmlns:p14="http://schemas.microsoft.com/office/powerpoint/2010/main" val="3073804074"/>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Τίτλος 1">
            <a:extLst>
              <a:ext uri="{FF2B5EF4-FFF2-40B4-BE49-F238E27FC236}">
                <a16:creationId xmlns:a16="http://schemas.microsoft.com/office/drawing/2014/main" id="{4F5252CD-F619-778F-3690-676FB2EB2D06}"/>
              </a:ext>
            </a:extLst>
          </p:cNvPr>
          <p:cNvSpPr txBox="1">
            <a:spLocks/>
          </p:cNvSpPr>
          <p:nvPr/>
        </p:nvSpPr>
        <p:spPr>
          <a:xfrm>
            <a:off x="860357" y="314574"/>
            <a:ext cx="7649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b="1" dirty="0">
                <a:latin typeface="Open Sans" panose="020B0606030504020204" pitchFamily="34" charset="0"/>
                <a:ea typeface="Calibri" panose="020F0502020204030204" pitchFamily="34" charset="0"/>
                <a:cs typeface="Times New Roman" panose="02020603050405020304" pitchFamily="18" charset="0"/>
              </a:rPr>
              <a:t>A3.1 Attività – Pulizia della </a:t>
            </a:r>
            <a:r>
              <a:rPr lang="it-IT" sz="2800" b="1" dirty="0" err="1">
                <a:latin typeface="Open Sans" panose="020B0606030504020204" pitchFamily="34" charset="0"/>
                <a:ea typeface="Calibri" panose="020F0502020204030204" pitchFamily="34" charset="0"/>
                <a:cs typeface="Times New Roman" panose="02020603050405020304" pitchFamily="18" charset="0"/>
              </a:rPr>
              <a:t>spiagga</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Γραφικό 2" descr="Παραλία με σαλονιού καρέκλας, ομπρέλα και έλεος">
            <a:extLst>
              <a:ext uri="{FF2B5EF4-FFF2-40B4-BE49-F238E27FC236}">
                <a16:creationId xmlns:a16="http://schemas.microsoft.com/office/drawing/2014/main" id="{BDAEDE5D-860A-0F3C-AAA8-1E22DA8A6E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194" y="1591538"/>
            <a:ext cx="5697196" cy="5697196"/>
          </a:xfrm>
          <a:prstGeom prst="rect">
            <a:avLst/>
          </a:prstGeom>
        </p:spPr>
      </p:pic>
    </p:spTree>
    <p:extLst>
      <p:ext uri="{BB962C8B-B14F-4D97-AF65-F5344CB8AC3E}">
        <p14:creationId xmlns:p14="http://schemas.microsoft.com/office/powerpoint/2010/main" val="35895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Istruzioni</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8" name="Graphic 47" descr="Τροπικό τοπίο περίγραμμα">
            <a:extLst>
              <a:ext uri="{FF2B5EF4-FFF2-40B4-BE49-F238E27FC236}">
                <a16:creationId xmlns:a16="http://schemas.microsoft.com/office/drawing/2014/main" id="{E25B8D24-0EBE-695A-F90C-714CEFE6D0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56114" y="4139788"/>
            <a:ext cx="1883707" cy="1883707"/>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Εικόνα 19">
            <a:extLst>
              <a:ext uri="{FF2B5EF4-FFF2-40B4-BE49-F238E27FC236}">
                <a16:creationId xmlns:a16="http://schemas.microsoft.com/office/drawing/2014/main" id="{B9679CEA-51E7-EE5F-8E29-8A8DB7FA39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9577229" y="1828723"/>
            <a:ext cx="2441479" cy="1831109"/>
          </a:xfrm>
          <a:prstGeom prst="rect">
            <a:avLst/>
          </a:prstGeom>
        </p:spPr>
      </p:pic>
      <p:graphicFrame>
        <p:nvGraphicFramePr>
          <p:cNvPr id="10" name="TextBox 3">
            <a:extLst>
              <a:ext uri="{FF2B5EF4-FFF2-40B4-BE49-F238E27FC236}">
                <a16:creationId xmlns:a16="http://schemas.microsoft.com/office/drawing/2014/main" id="{65BBBD78-BDE7-D772-5AF9-1CCA1A1925B9}"/>
              </a:ext>
            </a:extLst>
          </p:cNvPr>
          <p:cNvGraphicFramePr/>
          <p:nvPr>
            <p:extLst>
              <p:ext uri="{D42A27DB-BD31-4B8C-83A1-F6EECF244321}">
                <p14:modId xmlns:p14="http://schemas.microsoft.com/office/powerpoint/2010/main" val="806550978"/>
              </p:ext>
            </p:extLst>
          </p:nvPr>
        </p:nvGraphicFramePr>
        <p:xfrm>
          <a:off x="85458" y="1172092"/>
          <a:ext cx="9238004" cy="55327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64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9051770" cy="546100"/>
          </a:xfrm>
        </p:spPr>
        <p:txBody>
          <a:bodyPr>
            <a:no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A3.2 </a:t>
            </a: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Attività</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 - </a:t>
            </a:r>
            <a:r>
              <a:rPr lang="en-US" sz="2800" b="1" dirty="0">
                <a:latin typeface="Open Sans" panose="020B0606030504020204" pitchFamily="34" charset="0"/>
                <a:ea typeface="Open Sans" panose="020B0606030504020204" pitchFamily="34" charset="0"/>
                <a:cs typeface="Open Sans" panose="020B0606030504020204" pitchFamily="34" charset="0"/>
              </a:rPr>
              <a:t>Dire no </a:t>
            </a:r>
            <a:r>
              <a:rPr lang="en-US" sz="2800" b="1" dirty="0" err="1">
                <a:latin typeface="Open Sans" panose="020B0606030504020204" pitchFamily="34" charset="0"/>
                <a:ea typeface="Open Sans" panose="020B0606030504020204" pitchFamily="34" charset="0"/>
                <a:cs typeface="Open Sans" panose="020B0606030504020204" pitchFamily="34" charset="0"/>
              </a:rPr>
              <a:t>alla</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plastica</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1047075" y="2623241"/>
            <a:ext cx="5387502" cy="1611518"/>
          </a:xfrm>
        </p:spPr>
        <p:txBody>
          <a:bodyPr>
            <a:normAutofit/>
          </a:bodyPr>
          <a:lstStyle/>
          <a:p>
            <a:pPr marL="0" indent="0">
              <a:lnSpc>
                <a:spcPct val="150000"/>
              </a:lnSpc>
              <a:buNone/>
            </a:pPr>
            <a:r>
              <a:rPr lang="it-IT" sz="1800" i="1" dirty="0">
                <a:effectLst/>
                <a:latin typeface="Open Sans" panose="020B0606030504020204" pitchFamily="34" charset="0"/>
                <a:ea typeface="Calibri" panose="020F0502020204030204" pitchFamily="34" charset="0"/>
              </a:rPr>
              <a:t>L'attività mira a educare i giovani sull'inquinamento marino da plastica e a incoraggiarli ad agire contro l'uso della plastica per proteggere gli oceani. </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Γραφικό 3" descr="Γράφημα και Σημείωση χαρτιού με μολύβια">
            <a:extLst>
              <a:ext uri="{FF2B5EF4-FFF2-40B4-BE49-F238E27FC236}">
                <a16:creationId xmlns:a16="http://schemas.microsoft.com/office/drawing/2014/main" id="{788FCC16-3114-E140-0EDC-ECA86BFF95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3377" y="701587"/>
            <a:ext cx="6858000" cy="6858000"/>
          </a:xfrm>
          <a:prstGeom prst="rect">
            <a:avLst/>
          </a:prstGeom>
        </p:spPr>
      </p:pic>
      <p:pic>
        <p:nvPicPr>
          <p:cNvPr id="6" name="Picture 10" descr="Κέντρο περίγραμμα">
            <a:extLst>
              <a:ext uri="{FF2B5EF4-FFF2-40B4-BE49-F238E27FC236}">
                <a16:creationId xmlns:a16="http://schemas.microsoft.com/office/drawing/2014/main" id="{4F6EAA4E-70D4-B846-60A6-9EF30D96D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401315" y="2623241"/>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32624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Τίτλος 1">
            <a:extLst>
              <a:ext uri="{FF2B5EF4-FFF2-40B4-BE49-F238E27FC236}">
                <a16:creationId xmlns:a16="http://schemas.microsoft.com/office/drawing/2014/main" id="{F4A30162-F22F-503D-B8EA-C74A1A04B075}"/>
              </a:ext>
            </a:extLst>
          </p:cNvPr>
          <p:cNvSpPr>
            <a:spLocks noGrp="1"/>
          </p:cNvSpPr>
          <p:nvPr>
            <p:ph type="title"/>
          </p:nvPr>
        </p:nvSpPr>
        <p:spPr>
          <a:xfrm>
            <a:off x="1069362" y="729702"/>
            <a:ext cx="9051770" cy="546100"/>
          </a:xfrm>
        </p:spPr>
        <p:txBody>
          <a:bodyPr>
            <a:norm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A3.2 </a:t>
            </a:r>
            <a:r>
              <a:rPr lang="en-US" sz="2800" b="1" dirty="0" err="1">
                <a:effectLst/>
                <a:latin typeface="Open Sans" panose="020B0606030504020204" pitchFamily="34" charset="0"/>
                <a:ea typeface="Calibri" panose="020F0502020204030204" pitchFamily="34" charset="0"/>
                <a:cs typeface="Times New Roman" panose="02020603050405020304" pitchFamily="18" charset="0"/>
              </a:rPr>
              <a:t>Attività</a:t>
            </a:r>
            <a:r>
              <a:rPr lang="en-US" sz="2800" b="1" dirty="0">
                <a:effectLst/>
                <a:latin typeface="Open Sans" panose="020B0606030504020204" pitchFamily="34" charset="0"/>
                <a:ea typeface="Calibri" panose="020F0502020204030204" pitchFamily="34" charset="0"/>
                <a:cs typeface="Times New Roman" panose="02020603050405020304" pitchFamily="18" charset="0"/>
              </a:rPr>
              <a:t> - </a:t>
            </a:r>
            <a:r>
              <a:rPr lang="en-US" sz="2800" b="1" dirty="0">
                <a:latin typeface="Open Sans" panose="020B0606030504020204" pitchFamily="34" charset="0"/>
                <a:ea typeface="Open Sans" panose="020B0606030504020204" pitchFamily="34" charset="0"/>
                <a:cs typeface="Open Sans" panose="020B0606030504020204" pitchFamily="34" charset="0"/>
              </a:rPr>
              <a:t>Dire no </a:t>
            </a:r>
            <a:r>
              <a:rPr lang="en-US" sz="2800" b="1" dirty="0" err="1">
                <a:latin typeface="Open Sans" panose="020B0606030504020204" pitchFamily="34" charset="0"/>
                <a:ea typeface="Open Sans" panose="020B0606030504020204" pitchFamily="34" charset="0"/>
                <a:cs typeface="Open Sans" panose="020B0606030504020204" pitchFamily="34" charset="0"/>
              </a:rPr>
              <a:t>alla</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plastica</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Θέση περιεχομένου 4">
            <a:extLst>
              <a:ext uri="{FF2B5EF4-FFF2-40B4-BE49-F238E27FC236}">
                <a16:creationId xmlns:a16="http://schemas.microsoft.com/office/drawing/2014/main" id="{50A8CC21-3C0F-F75C-A81A-07B2960E0583}"/>
              </a:ext>
            </a:extLst>
          </p:cNvPr>
          <p:cNvGraphicFramePr>
            <a:graphicFrameLocks/>
          </p:cNvGraphicFramePr>
          <p:nvPr>
            <p:extLst>
              <p:ext uri="{D42A27DB-BD31-4B8C-83A1-F6EECF244321}">
                <p14:modId xmlns:p14="http://schemas.microsoft.com/office/powerpoint/2010/main" val="721153953"/>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1" descr="Εικόνα που περιέχει τραπέζι&#10;&#10;Περιγραφή που δημιουργήθηκε αυτόματα">
            <a:extLst>
              <a:ext uri="{FF2B5EF4-FFF2-40B4-BE49-F238E27FC236}">
                <a16:creationId xmlns:a16="http://schemas.microsoft.com/office/drawing/2014/main" id="{A0F31492-BF88-C0DC-0B0A-78B546A3E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946" y="1948874"/>
            <a:ext cx="5499395" cy="3888508"/>
          </a:xfrm>
          <a:prstGeom prst="rect">
            <a:avLst/>
          </a:prstGeom>
          <a:noFill/>
          <a:ln>
            <a:noFill/>
          </a:ln>
        </p:spPr>
      </p:pic>
    </p:spTree>
    <p:extLst>
      <p:ext uri="{BB962C8B-B14F-4D97-AF65-F5344CB8AC3E}">
        <p14:creationId xmlns:p14="http://schemas.microsoft.com/office/powerpoint/2010/main" val="53396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Istruzioni</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13">
            <a:extLst>
              <a:ext uri="{FF2B5EF4-FFF2-40B4-BE49-F238E27FC236}">
                <a16:creationId xmlns:a16="http://schemas.microsoft.com/office/drawing/2014/main" id="{ADA03F89-5487-9AF7-9C90-44E514CD88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38" r="17438"/>
          <a:stretch/>
        </p:blipFill>
        <p:spPr>
          <a:xfrm>
            <a:off x="10252364" y="5000523"/>
            <a:ext cx="1694873" cy="169487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17" name="Θέση περιεχομένου 14">
            <a:extLst>
              <a:ext uri="{FF2B5EF4-FFF2-40B4-BE49-F238E27FC236}">
                <a16:creationId xmlns:a16="http://schemas.microsoft.com/office/drawing/2014/main" id="{0EBA1720-A369-EFC4-E100-9E7743480430}"/>
              </a:ext>
            </a:extLst>
          </p:cNvPr>
          <p:cNvGraphicFramePr>
            <a:graphicFrameLocks noGrp="1"/>
          </p:cNvGraphicFramePr>
          <p:nvPr>
            <p:ph idx="1"/>
            <p:extLst>
              <p:ext uri="{D42A27DB-BD31-4B8C-83A1-F6EECF244321}">
                <p14:modId xmlns:p14="http://schemas.microsoft.com/office/powerpoint/2010/main" val="1592163362"/>
              </p:ext>
            </p:extLst>
          </p:nvPr>
        </p:nvGraphicFramePr>
        <p:xfrm>
          <a:off x="526415" y="1281401"/>
          <a:ext cx="10724635" cy="5576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962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a:extLst>
              <a:ext uri="{FF2B5EF4-FFF2-40B4-BE49-F238E27FC236}">
                <a16:creationId xmlns:a16="http://schemas.microsoft.com/office/drawing/2014/main" id="{3AFAC3F5-1B4A-FEEE-C96D-AF572C94C5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 r="1859"/>
          <a:stretch/>
        </p:blipFill>
        <p:spPr>
          <a:xfrm>
            <a:off x="3022921" y="0"/>
            <a:ext cx="9669642" cy="6857990"/>
          </a:xfrm>
          <a:prstGeom prst="rect">
            <a:avLst/>
          </a:prstGeom>
        </p:spPr>
      </p:pic>
      <p:sp>
        <p:nvSpPr>
          <p:cNvPr id="32" name="Rectangle 3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86317" y="640133"/>
            <a:ext cx="8164788" cy="581607"/>
          </a:xfrm>
        </p:spPr>
        <p:txBody>
          <a:bodyPr vert="horz" lIns="91440" tIns="45720" rIns="91440" bIns="45720" rtlCol="0" anchor="b">
            <a:normAutofit/>
          </a:bodyPr>
          <a:lstStyle/>
          <a:p>
            <a:pPr>
              <a:spcAft>
                <a:spcPts val="800"/>
              </a:spcAft>
            </a:pPr>
            <a:r>
              <a:rPr lang="en-US" sz="2800" b="1" dirty="0" err="1">
                <a:latin typeface="Open Sans" panose="020B0606030504020204" pitchFamily="34" charset="0"/>
                <a:ea typeface="Open Sans" panose="020B0606030504020204" pitchFamily="34" charset="0"/>
                <a:cs typeface="Open Sans" panose="020B0606030504020204" pitchFamily="34" charset="0"/>
              </a:rPr>
              <a:t>Risorse</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didattiche</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aggiuntive</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1558857" y="5556945"/>
            <a:ext cx="6298885" cy="677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000" u="sng" dirty="0">
                <a:effectLst/>
                <a:latin typeface="Open Sans" panose="020B0606030504020204" pitchFamily="34" charset="0"/>
                <a:ea typeface="Open Sans" panose="020B0606030504020204" pitchFamily="34" charset="0"/>
                <a:cs typeface="Open Sans" panose="020B0606030504020204" pitchFamily="34" charset="0"/>
                <a:hlinkClick r:id="rId4"/>
              </a:rPr>
              <a:t>https://www.bbc.co.uk/programmes/p06mfk49</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92429" y="674930"/>
            <a:ext cx="581025"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C0FC98D-AD05-6C55-769C-B00FBAC8533D}"/>
              </a:ext>
            </a:extLst>
          </p:cNvPr>
          <p:cNvSpPr txBox="1"/>
          <p:nvPr/>
        </p:nvSpPr>
        <p:spPr>
          <a:xfrm>
            <a:off x="424815" y="2863295"/>
            <a:ext cx="6343650" cy="2410916"/>
          </a:xfrm>
          <a:prstGeom prst="rect">
            <a:avLst/>
          </a:prstGeom>
          <a:noFill/>
        </p:spPr>
        <p:txBody>
          <a:bodyPr wrap="square">
            <a:spAutoFit/>
          </a:bodyPr>
          <a:lstStyle/>
          <a:p>
            <a:pPr marL="342900" indent="-342900">
              <a:spcAft>
                <a:spcPts val="800"/>
              </a:spcAft>
              <a:buFont typeface="Wingdings" panose="05000000000000000000" pitchFamily="2" charset="2"/>
              <a:buChar char="q"/>
            </a:pPr>
            <a:r>
              <a:rPr lang="it-IT" sz="2400" dirty="0">
                <a:latin typeface="Open Sans" panose="020B0606030504020204" pitchFamily="34" charset="0"/>
                <a:ea typeface="Open Sans" panose="020B0606030504020204" pitchFamily="34" charset="0"/>
                <a:cs typeface="Open Sans" panose="020B0606030504020204" pitchFamily="34" charset="0"/>
              </a:rPr>
              <a:t>Questa è una storia che proviene dalle colonie di ciceroni al largo delle coste dell'Australia e della Nuova Zelanda. I </a:t>
            </a:r>
          </a:p>
          <a:p>
            <a:pPr marL="342900" indent="-342900">
              <a:spcAft>
                <a:spcPts val="800"/>
              </a:spcAft>
              <a:buFont typeface="Wingdings" panose="05000000000000000000" pitchFamily="2" charset="2"/>
              <a:buChar char="q"/>
            </a:pPr>
            <a:r>
              <a:rPr lang="it-IT" sz="2400" dirty="0">
                <a:effectLst/>
                <a:latin typeface="Open Sans" panose="020B0606030504020204" pitchFamily="34" charset="0"/>
                <a:ea typeface="Open Sans" panose="020B0606030504020204" pitchFamily="34" charset="0"/>
                <a:cs typeface="Open Sans" panose="020B0606030504020204" pitchFamily="34" charset="0"/>
              </a:rPr>
              <a:t>I ciceroni pescatori mangiano più plastica di qualsiasi altro mammifero e stanno morendo di fame. </a:t>
            </a:r>
            <a:endParaRPr lang="el-GR"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AA2C770-19EC-6440-9ED1-F6599D1C538E}"/>
              </a:ext>
            </a:extLst>
          </p:cNvPr>
          <p:cNvSpPr txBox="1"/>
          <p:nvPr/>
        </p:nvSpPr>
        <p:spPr>
          <a:xfrm>
            <a:off x="424814" y="1943372"/>
            <a:ext cx="7017385" cy="369332"/>
          </a:xfrm>
          <a:prstGeom prst="rect">
            <a:avLst/>
          </a:prstGeom>
          <a:noFill/>
        </p:spPr>
        <p:txBody>
          <a:bodyPr wrap="square">
            <a:spAutoFit/>
          </a:bodyPr>
          <a:lstStyle/>
          <a:p>
            <a:r>
              <a:rPr lang="en-US" sz="1800" b="1" dirty="0">
                <a:effectLst/>
                <a:latin typeface="Open Sans" panose="020B0606030504020204" pitchFamily="34" charset="0"/>
                <a:ea typeface="Open Sans" panose="020B0606030504020204" pitchFamily="34" charset="0"/>
                <a:cs typeface="Open Sans" panose="020B0606030504020204" pitchFamily="34" charset="0"/>
              </a:rPr>
              <a:t>R3.1 </a:t>
            </a:r>
            <a:r>
              <a:rPr lang="it-IT" sz="1800" b="1" dirty="0">
                <a:effectLst/>
                <a:latin typeface="Open Sans" panose="020B0606030504020204" pitchFamily="34" charset="0"/>
                <a:ea typeface="Open Sans" panose="020B0606030504020204" pitchFamily="34" charset="0"/>
                <a:cs typeface="Open Sans" panose="020B0606030504020204" pitchFamily="34" charset="0"/>
              </a:rPr>
              <a:t>"Annegare nella plastica", un documentario della BBC</a:t>
            </a:r>
            <a:endParaRPr lang="el-GR" dirty="0"/>
          </a:p>
        </p:txBody>
      </p:sp>
      <p:pic>
        <p:nvPicPr>
          <p:cNvPr id="7" name="Picture 2" descr="Green Video Play Icon PNG Transparent Background, Free Download #8034 -  FreeIconsPNG">
            <a:extLst>
              <a:ext uri="{FF2B5EF4-FFF2-40B4-BE49-F238E27FC236}">
                <a16:creationId xmlns:a16="http://schemas.microsoft.com/office/drawing/2014/main" id="{F6DCD887-87A7-8A31-C3A0-4EE13B2B4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42" y="5372192"/>
            <a:ext cx="710284" cy="71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40000" lnSpcReduction="20000"/>
          </a:bodyPr>
          <a:lstStyle/>
          <a:p>
            <a:pPr marL="0" indent="0">
              <a:lnSpc>
                <a:spcPct val="107000"/>
              </a:lnSpc>
              <a:spcAft>
                <a:spcPts val="800"/>
              </a:spcAft>
              <a:buNone/>
            </a:pPr>
            <a:r>
              <a:rPr lang="en-US" sz="4000" b="1" dirty="0" err="1">
                <a:effectLst/>
                <a:latin typeface="Open Sans" panose="020B0606030504020204" pitchFamily="34" charset="0"/>
                <a:ea typeface="Calibri" panose="020F0502020204030204" pitchFamily="34" charset="0"/>
                <a:cs typeface="Times New Roman" panose="02020603050405020304" pitchFamily="18" charset="0"/>
              </a:rPr>
              <a:t>Referen</a:t>
            </a:r>
            <a:r>
              <a:rPr lang="en-US" sz="4000" b="1" dirty="0" err="1">
                <a:latin typeface="Open Sans" panose="020B0606030504020204" pitchFamily="34" charset="0"/>
                <a:ea typeface="Calibri" panose="020F0502020204030204" pitchFamily="34" charset="0"/>
                <a:cs typeface="Times New Roman" panose="02020603050405020304" pitchFamily="18" charset="0"/>
              </a:rPr>
              <a:t>ze</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err="1">
                <a:effectLst/>
                <a:latin typeface="Open Sans" panose="020B0606030504020204" pitchFamily="34" charset="0"/>
                <a:ea typeface="Calibri" panose="020F0502020204030204" pitchFamily="34" charset="0"/>
                <a:cs typeface="Times New Roman" panose="02020603050405020304" pitchFamily="18" charset="0"/>
              </a:rPr>
              <a:t>Bhuyan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(2022). Effects of microplastics on fish and in human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Frontiers in Environmental Science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250.</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Chatterjee, S., &amp; Sharma, S. (2019). Microplastics in our oceans and marine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Field Actions Science Reports. The Journal of Field Actions, (Special Issue 19)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54-61.</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4000" dirty="0">
                <a:effectLst/>
                <a:latin typeface="Open Sans" panose="020B0606030504020204" pitchFamily="34" charset="0"/>
                <a:ea typeface="Calibri" panose="020F0502020204030204" pitchFamily="34" charset="0"/>
                <a:cs typeface="Times New Roman" panose="02020603050405020304" pitchFamily="18" charset="0"/>
              </a:rPr>
              <a:t>Lamb, J. B. et al. </a:t>
            </a:r>
            <a:r>
              <a:rPr lang="en-US" sz="4000" dirty="0">
                <a:effectLst/>
                <a:latin typeface="Open Sans" panose="020B0606030504020204" pitchFamily="34" charset="0"/>
                <a:ea typeface="Calibri" panose="020F0502020204030204" pitchFamily="34" charset="0"/>
                <a:cs typeface="Times New Roman" panose="02020603050405020304" pitchFamily="18" charset="0"/>
              </a:rPr>
              <a:t>(2018). Plastic waste associated with disease on coral reefs.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359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460-462. DOI:10.1126/science.aar3320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Lusher, A. L.,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Mchugh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&amp; Thompson, R. C. (2013). Occurrence of microplastics in the gastrointestinal tract of pelagic and demersal fish from the English Channel.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Marine pollution bulletin, 67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(1-2), 94-99.</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Morales-</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C. et al. (2021). An inshore–offshore sorting system revealed from the global classification of Ocean Litter. </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Nature </a:t>
            </a:r>
            <a:r>
              <a:rPr lang="de-DE" sz="4000" i="1" dirty="0" err="1">
                <a:effectLst/>
                <a:latin typeface="Open Sans" panose="020B0606030504020204" pitchFamily="34" charset="0"/>
                <a:ea typeface="Calibri" panose="020F0502020204030204" pitchFamily="34" charset="0"/>
                <a:cs typeface="Times New Roman" panose="02020603050405020304" pitchFamily="18" charset="0"/>
              </a:rPr>
              <a:t>Sustainability</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 4</a:t>
            </a:r>
            <a:r>
              <a:rPr lang="de-DE" sz="4000" dirty="0">
                <a:effectLst/>
                <a:latin typeface="Open Sans" panose="020B0606030504020204" pitchFamily="34" charset="0"/>
                <a:ea typeface="Calibri" panose="020F0502020204030204" pitchFamily="34" charset="0"/>
                <a:cs typeface="Times New Roman" panose="02020603050405020304" pitchFamily="18" charset="0"/>
              </a:rPr>
              <a:t>(6), 484–493. </a:t>
            </a:r>
            <a:r>
              <a:rPr lang="de-DE"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https://doi.org/10.1038/s41893-021-00720-8</a:t>
            </a:r>
            <a:r>
              <a:rPr lang="de-DE"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dirty="0">
                <a:effectLst/>
                <a:latin typeface="Open Sans" panose="020B0606030504020204" pitchFamily="34" charset="0"/>
                <a:ea typeface="Calibri" panose="020F0502020204030204" pitchFamily="34" charset="0"/>
                <a:cs typeface="Times New Roman" panose="02020603050405020304" pitchFamily="18" charset="0"/>
              </a:rPr>
              <a:t>Meijer, L. J., van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Emmerik</a:t>
            </a:r>
            <a:r>
              <a:rPr lang="de-DE" sz="4000" dirty="0">
                <a:effectLst/>
                <a:latin typeface="Open Sans" panose="020B0606030504020204" pitchFamily="34" charset="0"/>
                <a:ea typeface="Calibri" panose="020F0502020204030204" pitchFamily="34" charset="0"/>
                <a:cs typeface="Times New Roman" panose="02020603050405020304" pitchFamily="18" charset="0"/>
              </a:rPr>
              <a:t>, T., van der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Ent</a:t>
            </a:r>
            <a:r>
              <a:rPr lang="de-DE" sz="4000" dirty="0">
                <a:effectLst/>
                <a:latin typeface="Open Sans" panose="020B0606030504020204" pitchFamily="34" charset="0"/>
                <a:ea typeface="Calibri" panose="020F0502020204030204" pitchFamily="34" charset="0"/>
                <a:cs typeface="Times New Roman" panose="02020603050405020304" pitchFamily="18" charset="0"/>
              </a:rPr>
              <a:t>, R., Schmidt, C., &amp;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Lebreton</a:t>
            </a:r>
            <a:r>
              <a:rPr lang="de-DE" sz="4000" dirty="0">
                <a:effectLst/>
                <a:latin typeface="Open Sans" panose="020B0606030504020204" pitchFamily="34" charset="0"/>
                <a:ea typeface="Calibri" panose="020F0502020204030204" pitchFamily="34" charset="0"/>
                <a:cs typeface="Times New Roman" panose="02020603050405020304" pitchFamily="18" charset="0"/>
              </a:rPr>
              <a:t>, L. (2021). </a:t>
            </a:r>
            <a:r>
              <a:rPr lang="en-US" sz="4000" dirty="0">
                <a:effectLst/>
                <a:latin typeface="Open Sans" panose="020B0606030504020204" pitchFamily="34" charset="0"/>
                <a:ea typeface="Calibri" panose="020F0502020204030204" pitchFamily="34" charset="0"/>
                <a:cs typeface="Times New Roman" panose="02020603050405020304" pitchFamily="18" charset="0"/>
              </a:rPr>
              <a:t>More than 1000 rivers account for 80% of global riverine plastic emissions into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Advances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(18).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https://doi.org/10.1126/sciadv.aaz5803</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Shim, W. J., &amp;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Thomposon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R. C. (2015). Microplastics in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Archives of environmental contamination and toxicology</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69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265-268.</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6" y="731520"/>
            <a:ext cx="5410369" cy="418338"/>
          </a:xfrm>
        </p:spPr>
        <p:txBody>
          <a:bodyPr anchor="b">
            <a:no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rPr>
              <a:t>Referenze</a:t>
            </a:r>
            <a:r>
              <a:rPr lang="en-US" sz="3000" b="1" dirty="0">
                <a:latin typeface="Open Sans" panose="020B0606030504020204" pitchFamily="34" charset="0"/>
                <a:ea typeface="Open Sans" panose="020B0606030504020204" pitchFamily="34" charset="0"/>
                <a:cs typeface="Open Sans" panose="020B0606030504020204" pitchFamily="34" charset="0"/>
              </a:rPr>
              <a:t> e </a:t>
            </a:r>
            <a:r>
              <a:rPr lang="en-US" sz="3000" b="1" dirty="0" err="1">
                <a:latin typeface="Open Sans" panose="020B0606030504020204" pitchFamily="34" charset="0"/>
                <a:ea typeface="Open Sans" panose="020B0606030504020204" pitchFamily="34" charset="0"/>
                <a:cs typeface="Open Sans" panose="020B0606030504020204" pitchFamily="34" charset="0"/>
              </a:rPr>
              <a:t>Sitografia</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777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03078" y="514984"/>
            <a:ext cx="5251316" cy="924743"/>
          </a:xfrm>
        </p:spPr>
        <p:txBody>
          <a:bodyPr>
            <a:norm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Introduzione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003078" y="989934"/>
            <a:ext cx="5581073" cy="3641887"/>
          </a:xfrm>
        </p:spPr>
        <p:txBody>
          <a:bodyPr>
            <a:noAutofit/>
          </a:bodyPr>
          <a:lstStyle/>
          <a:p>
            <a:endParaRPr lang="en-US" sz="1400" b="1" dirty="0">
              <a:effectLst/>
              <a:latin typeface="Open Sans" panose="020B0606030504020204" pitchFamily="34" charset="0"/>
              <a:ea typeface="Calibri" panose="020F0502020204030204" pitchFamily="34" charset="0"/>
              <a:cs typeface="Times New Roman" panose="02020603050405020304" pitchFamily="18" charset="0"/>
            </a:endParaRPr>
          </a:p>
          <a:p>
            <a:pPr marL="0" indent="0">
              <a:lnSpc>
                <a:spcPct val="100000"/>
              </a:lnSpc>
              <a:buNone/>
            </a:pPr>
            <a:r>
              <a:rPr lang="it-IT" sz="1400" dirty="0">
                <a:effectLst/>
                <a:latin typeface="Open Sans" panose="020B0606030504020204" pitchFamily="34" charset="0"/>
                <a:ea typeface="Open Sans" panose="020B0606030504020204" pitchFamily="34" charset="0"/>
                <a:cs typeface="Open Sans" panose="020B0606030504020204" pitchFamily="34" charset="0"/>
              </a:rPr>
              <a:t>. La plastica è uno dei materiali più comuni che si trovano nell'oceano e il suo impatto sulla vita marina è notevole. Questo modulo si propone di esplorare gli effetti dell'uso della plastica sulla vita marina e come possiamo mitigare questi impatti. </a:t>
            </a:r>
          </a:p>
          <a:p>
            <a:pPr marL="0" indent="0">
              <a:lnSpc>
                <a:spcPct val="100000"/>
              </a:lnSpc>
              <a:buNone/>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b="1" dirty="0" err="1">
                <a:effectLst/>
                <a:latin typeface="Open Sans" panose="020B0606030504020204" pitchFamily="34" charset="0"/>
                <a:ea typeface="Open Sans" panose="020B0606030504020204" pitchFamily="34" charset="0"/>
                <a:cs typeface="Open Sans" panose="020B0606030504020204" pitchFamily="34" charset="0"/>
              </a:rPr>
              <a:t>Obiettivi</a:t>
            </a:r>
            <a:r>
              <a:rPr lang="en-US" sz="1400" b="1" dirty="0">
                <a:effectLst/>
                <a:latin typeface="Open Sans" panose="020B0606030504020204" pitchFamily="34" charset="0"/>
                <a:ea typeface="Open Sans" panose="020B0606030504020204" pitchFamily="34" charset="0"/>
                <a:cs typeface="Open Sans" panose="020B0606030504020204" pitchFamily="34" charset="0"/>
              </a:rPr>
              <a:t> di </a:t>
            </a:r>
            <a:r>
              <a:rPr lang="en-US" sz="1400" b="1" dirty="0" err="1">
                <a:effectLst/>
                <a:latin typeface="Open Sans" panose="020B0606030504020204" pitchFamily="34" charset="0"/>
                <a:ea typeface="Open Sans" panose="020B0606030504020204" pitchFamily="34" charset="0"/>
                <a:cs typeface="Open Sans" panose="020B0606030504020204" pitchFamily="34" charset="0"/>
              </a:rPr>
              <a:t>apprendimento</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Comprendere la portata e l'impatto dell'inquinamento da plastica sulla vita marina.</a:t>
            </a:r>
          </a:p>
          <a:p>
            <a:pPr marL="342900" lvl="0" indent="-342900">
              <a:lnSpc>
                <a:spcPct val="100000"/>
              </a:lnSpc>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Esplorare i diversi modi in cui l'inquinamento da plastica influisce sulla vita marina.</a:t>
            </a:r>
          </a:p>
          <a:p>
            <a:pPr marL="342900" lvl="0" indent="-342900">
              <a:lnSpc>
                <a:spcPct val="100000"/>
              </a:lnSpc>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Apprendere le strategie per mitigare l'impatto dell'inquinamento da plastica sulla vita marina.</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Εικόνα 3" descr="Εικόνα που περιέχει νερό, άθλημα, κολύμβηση&#10;&#10;Περιγραφή που δημιουργήθηκε αυτόματα">
            <a:extLst>
              <a:ext uri="{FF2B5EF4-FFF2-40B4-BE49-F238E27FC236}">
                <a16:creationId xmlns:a16="http://schemas.microsoft.com/office/drawing/2014/main" id="{48E86CCD-2B5B-864A-E5DE-9894A56E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62" r="2240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53640926-AAD7-44D8-BBD7-CCE9431645EC}">
              <a14:shadowObscured xmlns:a14="http://schemas.microsoft.com/office/drawing/2010/main"/>
            </a:ext>
          </a:extLst>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8BCBC567-3FE4-3CC6-4840-43011B41E660}"/>
              </a:ext>
            </a:extLst>
          </p:cNvPr>
          <p:cNvSpPr txBox="1"/>
          <p:nvPr/>
        </p:nvSpPr>
        <p:spPr>
          <a:xfrm>
            <a:off x="1003078" y="4759970"/>
            <a:ext cx="6097424" cy="1877437"/>
          </a:xfrm>
          <a:prstGeom prst="rect">
            <a:avLst/>
          </a:prstGeom>
          <a:noFill/>
        </p:spPr>
        <p:txBody>
          <a:bodyPr wrap="square">
            <a:spAutoFit/>
          </a:bodyPr>
          <a:lstStyle/>
          <a:p>
            <a:pPr marL="0" indent="0">
              <a:buNone/>
            </a:pPr>
            <a:r>
              <a:rPr lang="en-US" sz="1400" b="1" dirty="0" err="1">
                <a:latin typeface="Open Sans" panose="020B0606030504020204" pitchFamily="34" charset="0"/>
                <a:ea typeface="Open Sans" panose="020B0606030504020204" pitchFamily="34" charset="0"/>
                <a:cs typeface="Open Sans" panose="020B0606030504020204" pitchFamily="34" charset="0"/>
              </a:rPr>
              <a:t>Risultati</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err="1">
                <a:latin typeface="Open Sans" panose="020B0606030504020204" pitchFamily="34" charset="0"/>
                <a:ea typeface="Open Sans" panose="020B0606030504020204" pitchFamily="34" charset="0"/>
                <a:cs typeface="Open Sans" panose="020B0606030504020204" pitchFamily="34" charset="0"/>
              </a:rPr>
              <a:t>dell'apprendimento</a:t>
            </a: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Descrivere l'impatto dell'inquinamento da plastica sulla vita marina.</a:t>
            </a:r>
          </a:p>
          <a:p>
            <a:pPr marL="342900" lvl="0" indent="-342900">
              <a:lnSpc>
                <a:spcPct val="100000"/>
              </a:lnSpc>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Analizzare i diversi modi in cui l'inquinamento da plastica influisce sulla vita marina.</a:t>
            </a:r>
          </a:p>
          <a:p>
            <a:pPr marL="342900" lvl="0" indent="-342900">
              <a:lnSpc>
                <a:spcPct val="100000"/>
              </a:lnSpc>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Comprendere le strategie per mitigare l'impatto dell'inquinamento da plastica sulla vita marina.</a:t>
            </a:r>
          </a:p>
        </p:txBody>
      </p:sp>
    </p:spTree>
    <p:extLst>
      <p:ext uri="{BB962C8B-B14F-4D97-AF65-F5344CB8AC3E}">
        <p14:creationId xmlns:p14="http://schemas.microsoft.com/office/powerpoint/2010/main" val="395327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32500" lnSpcReduction="20000"/>
          </a:bodyPr>
          <a:lstStyle/>
          <a:p>
            <a:pPr marL="0" indent="0">
              <a:lnSpc>
                <a:spcPct val="107000"/>
              </a:lnSpc>
              <a:spcAft>
                <a:spcPts val="800"/>
              </a:spcAft>
              <a:buNone/>
            </a:pP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b="1" dirty="0" err="1">
                <a:effectLst/>
                <a:latin typeface="Open Sans" panose="020B0606030504020204" pitchFamily="34" charset="0"/>
                <a:ea typeface="Calibri" panose="020F0502020204030204" pitchFamily="34" charset="0"/>
                <a:cs typeface="Times New Roman" panose="02020603050405020304" pitchFamily="18" charset="0"/>
              </a:rPr>
              <a:t>Sitografia</a:t>
            </a:r>
            <a:r>
              <a:rPr lang="en-US" sz="4000" b="1"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BBC. (2018, September 28).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Drowning in plastic, chicks with stomachs full of plastic. </a:t>
            </a:r>
            <a:r>
              <a:rPr lang="en-US" sz="4000" dirty="0">
                <a:effectLst/>
                <a:latin typeface="Open Sans" panose="020B0606030504020204" pitchFamily="34" charset="0"/>
                <a:ea typeface="Calibri" panose="020F0502020204030204" pitchFamily="34" charset="0"/>
                <a:cs typeface="Times New Roman" panose="02020603050405020304" pitchFamily="18" charset="0"/>
              </a:rPr>
              <a:t>BBC One.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https://www.bbc.co.uk/programmes/p06mfk49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European Commission, Directorate-General for Environment, (2021).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Turning the tide on single-use plastics, Publications Office.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https://data.europa.eu/doi/10.2779/800074</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European Parliament. (2023, January 18).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Plastic waste and recycling in the EU: Facts and figures: News: European parliament. Plastic waste and recycling in the EU: facts and figures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 News | European Parliament.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https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www</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europarl</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news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headlines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society</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/20181212</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STO</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21610/</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recycling</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in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the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facts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figures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campaign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=20234-</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Economy</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medium</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Google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Ads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platform</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Search</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creation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RSA</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goal</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audience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problems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topic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location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gclid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EAIaIQobChMItP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3</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BvrvH</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gIVqUeRBR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1</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x</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8</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wQ</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6</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EAMYASAAEgLASvD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BwE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Rice, D. (2018, December 28).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World’s largest collection of ocean garbage is twice the size of Texas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USA Today. Retrieved from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5"/>
              </a:rPr>
              <a:t>https://eu.usatoday.com/story/tech/science/2018/03/22/great-pacific-garbage-patch-grows/446405002/</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Wilkinson, G. (2019, May 12).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Mars bar wrapper from 1986 found on Cornish Beach.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CornwallLive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6"/>
              </a:rPr>
              <a:t>https://www.cornwalllive.com/news/cornwall-news/mars-bar-wrapper-found-beach-2852941</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WWF. (n.d.).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Plastics.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WWF.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7"/>
              </a:rPr>
              <a:t>https://www.worldwildlife.org/initiatives/plastics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err="1">
                <a:effectLst/>
                <a:latin typeface="Open Sans" panose="020B0606030504020204" pitchFamily="34" charset="0"/>
                <a:ea typeface="Calibri" panose="020F0502020204030204" pitchFamily="34" charset="0"/>
                <a:cs typeface="Times New Roman" panose="02020603050405020304" pitchFamily="18" charset="0"/>
              </a:rPr>
              <a:t>Padstow</a:t>
            </a:r>
            <a:r>
              <a:rPr lang="en-US" sz="4000" dirty="0">
                <a:effectLst/>
                <a:latin typeface="Open Sans" panose="020B0606030504020204" pitchFamily="34" charset="0"/>
                <a:ea typeface="Calibri" panose="020F0502020204030204" pitchFamily="34" charset="0"/>
                <a:cs typeface="Times New Roman" panose="02020603050405020304" pitchFamily="18" charset="0"/>
              </a:rPr>
              <a:t> Sealife Safaris (June 27, 2022</a:t>
            </a:r>
            <a:r>
              <a:rPr lang="el-GR" sz="4000" dirty="0">
                <a:effectLst/>
                <a:latin typeface="Open Sans" panose="020B0606030504020204" pitchFamily="34" charset="0"/>
                <a:ea typeface="Calibri" panose="020F0502020204030204" pitchFamily="34" charset="0"/>
                <a:cs typeface="Times New Roman" panose="02020603050405020304" pitchFamily="18" charset="0"/>
              </a:rPr>
              <a:t>).</a:t>
            </a:r>
            <a:r>
              <a:rPr lang="en-US" sz="4000" dirty="0">
                <a:effectLst/>
                <a:latin typeface="Open Sans" panose="020B0606030504020204" pitchFamily="34" charset="0"/>
                <a:ea typeface="Calibri" panose="020F0502020204030204" pitchFamily="34" charset="0"/>
                <a:cs typeface="Times New Roman" panose="02020603050405020304" pitchFamily="18" charset="0"/>
              </a:rPr>
              <a:t> What are the Effects of Plastic Pollution on Marine Life?</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https://www.padstowsealifesafaris.co.uk/blog/plastic-pollution-on-marine-life/</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Marta Fava (May 2022). Ocean plastic pollution an overview: data and statistics.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9"/>
              </a:rPr>
              <a:t>https://oceanliteracy.unesco.org/plastic-pollution-ocean/</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7" y="731520"/>
            <a:ext cx="5282182" cy="418338"/>
          </a:xfrm>
        </p:spPr>
        <p:txBody>
          <a:bodyPr anchor="b">
            <a:no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rPr>
              <a:t>Referenze</a:t>
            </a:r>
            <a:r>
              <a:rPr lang="en-US" sz="3000" b="1" dirty="0">
                <a:latin typeface="Open Sans" panose="020B0606030504020204" pitchFamily="34" charset="0"/>
                <a:ea typeface="Open Sans" panose="020B0606030504020204" pitchFamily="34" charset="0"/>
                <a:cs typeface="Open Sans" panose="020B0606030504020204" pitchFamily="34" charset="0"/>
              </a:rPr>
              <a:t> &amp; </a:t>
            </a:r>
            <a:r>
              <a:rPr lang="en-US" sz="3000" b="1" dirty="0" err="1">
                <a:latin typeface="Open Sans" panose="020B0606030504020204" pitchFamily="34" charset="0"/>
                <a:ea typeface="Open Sans" panose="020B0606030504020204" pitchFamily="34" charset="0"/>
                <a:cs typeface="Open Sans" panose="020B0606030504020204" pitchFamily="34" charset="0"/>
              </a:rPr>
              <a:t>Sitografia</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496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1A794A3-04EE-70FC-3978-DD1CF37D8983}"/>
              </a:ext>
            </a:extLst>
          </p:cNvPr>
          <p:cNvSpPr>
            <a:spLocks noChangeArrowheads="1"/>
          </p:cNvSpPr>
          <p:nvPr/>
        </p:nvSpPr>
        <p:spPr bwMode="auto">
          <a:xfrm>
            <a:off x="6487189" y="3381871"/>
            <a:ext cx="501430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Finanziato dall'Unione europea. I punti di vista e le opinioni espresse sono tuttavia esclusivamente quelli dell'autore o degli autori e non riflettono necessariamente quelli dell'Unione europea o dell'Agenzia esecutiva per l'istruzione e la cultura (EACEA). Né l'Unione Europea né l'EACEA possono essere ritenute responsabili.</a:t>
            </a:r>
          </a:p>
          <a:p>
            <a:pPr marL="0" marR="0" lvl="0" indent="0" algn="l" defTabSz="914400" rtl="0" eaLnBrk="0" fontAlgn="base" latinLnBrk="0" hangingPunct="0">
              <a:lnSpc>
                <a:spcPct val="100000"/>
              </a:lnSpc>
              <a:spcBef>
                <a:spcPct val="0"/>
              </a:spcBef>
              <a:spcAft>
                <a:spcPct val="0"/>
              </a:spcAft>
              <a:buClrTx/>
              <a:buSzTx/>
              <a:buFontTx/>
              <a:buNone/>
              <a:tabLst/>
              <a:defRPr/>
            </a:pPr>
            <a:r>
              <a:rPr lang="it-IT" sz="900" dirty="0">
                <a:solidFill>
                  <a:prstClr val="black"/>
                </a:solidFill>
                <a:latin typeface="Arial" panose="020B0604020202020204" pitchFamily="34" charset="0"/>
              </a:rPr>
              <a:t>Numero progetto</a:t>
            </a:r>
            <a:r>
              <a:rPr kumimoji="0" 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2022-1-AT01-KA220-YOU-000086418</a:t>
            </a:r>
            <a:endParaRPr kumimoji="0" lang="de-DE" altLang="de-D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hand holding a tree&#10;&#10;Description automatically generated with medium confidence">
            <a:extLst>
              <a:ext uri="{FF2B5EF4-FFF2-40B4-BE49-F238E27FC236}">
                <a16:creationId xmlns:a16="http://schemas.microsoft.com/office/drawing/2014/main" id="{DFC94BB9-EBD4-791C-2CAB-D3A54B491EC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912" r="50761" b="9934"/>
          <a:stretch/>
        </p:blipFill>
        <p:spPr>
          <a:xfrm>
            <a:off x="-26822" y="-1"/>
            <a:ext cx="6088076" cy="5985519"/>
          </a:xfrm>
          <a:prstGeom prst="rect">
            <a:avLst/>
          </a:prstGeom>
        </p:spPr>
      </p:pic>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rotWithShape="1">
          <a:blip r:embed="rId2">
            <a:clrChange>
              <a:clrFrom>
                <a:srgbClr val="1C9A51"/>
              </a:clrFrom>
              <a:clrTo>
                <a:srgbClr val="1C9A51">
                  <a:alpha val="0"/>
                </a:srgbClr>
              </a:clrTo>
            </a:clrChange>
            <a:extLst>
              <a:ext uri="{28A0092B-C50C-407E-A947-70E740481C1C}">
                <a14:useLocalDpi xmlns:a14="http://schemas.microsoft.com/office/drawing/2010/main" val="0"/>
              </a:ext>
            </a:extLst>
          </a:blip>
          <a:srcRect l="54349" t="4667" r="5160" b="48456"/>
          <a:stretch/>
        </p:blipFill>
        <p:spPr>
          <a:xfrm>
            <a:off x="6437036" y="396264"/>
            <a:ext cx="1964174" cy="1277776"/>
          </a:xfrm>
          <a:prstGeom prst="rect">
            <a:avLst/>
          </a:prstGeom>
          <a:solidFill>
            <a:srgbClr val="1D9B52"/>
          </a:solidFill>
        </p:spPr>
      </p:pic>
      <p:sp>
        <p:nvSpPr>
          <p:cNvPr id="20" name="Rectangle 19">
            <a:extLst>
              <a:ext uri="{FF2B5EF4-FFF2-40B4-BE49-F238E27FC236}">
                <a16:creationId xmlns:a16="http://schemas.microsoft.com/office/drawing/2014/main" id="{D0CCBD21-C504-608E-9B73-89FEEF6EC874}"/>
              </a:ext>
            </a:extLst>
          </p:cNvPr>
          <p:cNvSpPr/>
          <p:nvPr/>
        </p:nvSpPr>
        <p:spPr>
          <a:xfrm>
            <a:off x="-46678" y="5985519"/>
            <a:ext cx="12243571" cy="194869"/>
          </a:xfrm>
          <a:prstGeom prst="rect">
            <a:avLst/>
          </a:prstGeom>
          <a:solidFill>
            <a:srgbClr val="1D9B5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487189" y="1822926"/>
            <a:ext cx="5094348" cy="451834"/>
          </a:xfrm>
        </p:spPr>
        <p:txBody>
          <a:bodyPr>
            <a:normAutofit fontScale="90000"/>
          </a:bodyPr>
          <a:lstStyle/>
          <a:p>
            <a:pPr algn="l"/>
            <a:r>
              <a:rPr lang="en-GB" sz="2800" b="1" dirty="0">
                <a:solidFill>
                  <a:srgbClr val="1D9B52"/>
                </a:solidFill>
              </a:rPr>
              <a:t>www.rescue.erasmus.site</a:t>
            </a:r>
            <a:endParaRPr lang="de-DE" sz="2800" b="1" dirty="0">
              <a:solidFill>
                <a:srgbClr val="1D9B52"/>
              </a:solidFill>
              <a:highlight>
                <a:srgbClr val="FFFF00"/>
              </a:highlight>
            </a:endParaRPr>
          </a:p>
        </p:txBody>
      </p:sp>
      <p:sp>
        <p:nvSpPr>
          <p:cNvPr id="6" name="TextBox 5">
            <a:extLst>
              <a:ext uri="{FF2B5EF4-FFF2-40B4-BE49-F238E27FC236}">
                <a16:creationId xmlns:a16="http://schemas.microsoft.com/office/drawing/2014/main" id="{856262CD-B11E-260D-A765-A1F565840303}"/>
              </a:ext>
            </a:extLst>
          </p:cNvPr>
          <p:cNvSpPr txBox="1"/>
          <p:nvPr/>
        </p:nvSpPr>
        <p:spPr>
          <a:xfrm>
            <a:off x="6487189" y="2271013"/>
            <a:ext cx="5486400"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Instagram: </a:t>
            </a:r>
            <a:r>
              <a:rPr kumimoji="0" lang="en-GB" sz="1600" b="1" i="0" u="none" strike="noStrike" kern="1200" cap="none" spc="0" normalizeH="0" baseline="0" noProof="0" dirty="0" err="1">
                <a:ln>
                  <a:noFill/>
                </a:ln>
                <a:solidFill>
                  <a:srgbClr val="44546A">
                    <a:lumMod val="50000"/>
                  </a:srgbClr>
                </a:solidFill>
                <a:effectLst/>
                <a:uLnTx/>
                <a:uFillTx/>
                <a:latin typeface="Calibri" panose="020F0502020204030204"/>
                <a:ea typeface="+mn-ea"/>
                <a:cs typeface="+mn-cs"/>
              </a:rPr>
              <a:t>rescue.Erasmus</a:t>
            </a:r>
            <a:endParaRPr kumimoji="0" lang="en-GB" sz="16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Facebook: </a:t>
            </a:r>
            <a:r>
              <a:rPr kumimoji="0" lang="en-US" sz="16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Rescue - Raise your voice against plastic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YouTube: </a:t>
            </a:r>
            <a:r>
              <a:rPr kumimoji="0" lang="en-US" sz="16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@rescue-raiseyourvoice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4546A">
                    <a:lumMod val="50000"/>
                  </a:srgbClr>
                </a:solidFill>
                <a:latin typeface="Arial" panose="020B0604020202020204" pitchFamily="34" charset="0"/>
                <a:cs typeface="Arial" panose="020B0604020202020204" pitchFamily="34" charset="0"/>
              </a:rPr>
              <a:t>Il </a:t>
            </a:r>
            <a:r>
              <a:rPr lang="en-US" sz="1000" dirty="0" err="1">
                <a:solidFill>
                  <a:srgbClr val="44546A">
                    <a:lumMod val="50000"/>
                  </a:srgbClr>
                </a:solidFill>
                <a:latin typeface="Arial" panose="020B0604020202020204" pitchFamily="34" charset="0"/>
                <a:cs typeface="Arial" panose="020B0604020202020204" pitchFamily="34" charset="0"/>
              </a:rPr>
              <a:t>progetto</a:t>
            </a:r>
            <a:r>
              <a:rPr lang="en-US" sz="1000" dirty="0">
                <a:solidFill>
                  <a:srgbClr val="44546A">
                    <a:lumMod val="50000"/>
                  </a:srgbClr>
                </a:solidFill>
                <a:latin typeface="Arial" panose="020B0604020202020204" pitchFamily="34" charset="0"/>
                <a:cs typeface="Arial" panose="020B0604020202020204" pitchFamily="34" charset="0"/>
              </a:rPr>
              <a:t> è co-</a:t>
            </a:r>
            <a:r>
              <a:rPr lang="en-US" sz="1000" dirty="0" err="1">
                <a:solidFill>
                  <a:srgbClr val="44546A">
                    <a:lumMod val="50000"/>
                  </a:srgbClr>
                </a:solidFill>
                <a:latin typeface="Arial" panose="020B0604020202020204" pitchFamily="34" charset="0"/>
                <a:cs typeface="Arial" panose="020B0604020202020204" pitchFamily="34" charset="0"/>
              </a:rPr>
              <a:t>finanziato</a:t>
            </a:r>
            <a:r>
              <a:rPr lang="en-US" sz="1000" dirty="0">
                <a:solidFill>
                  <a:srgbClr val="44546A">
                    <a:lumMod val="50000"/>
                  </a:srgbClr>
                </a:solidFill>
                <a:latin typeface="Arial" panose="020B0604020202020204" pitchFamily="34" charset="0"/>
                <a:cs typeface="Arial" panose="020B0604020202020204" pitchFamily="34" charset="0"/>
              </a:rPr>
              <a:t> </a:t>
            </a:r>
            <a:r>
              <a:rPr lang="en-US" sz="1000" dirty="0" err="1">
                <a:solidFill>
                  <a:srgbClr val="44546A">
                    <a:lumMod val="50000"/>
                  </a:srgbClr>
                </a:solidFill>
                <a:latin typeface="Arial" panose="020B0604020202020204" pitchFamily="34" charset="0"/>
                <a:cs typeface="Arial" panose="020B0604020202020204" pitchFamily="34" charset="0"/>
              </a:rPr>
              <a:t>dalla</a:t>
            </a:r>
            <a:r>
              <a:rPr lang="en-US" sz="1000" dirty="0">
                <a:solidFill>
                  <a:srgbClr val="44546A">
                    <a:lumMod val="50000"/>
                  </a:srgbClr>
                </a:solidFill>
                <a:latin typeface="Arial" panose="020B0604020202020204" pitchFamily="34" charset="0"/>
                <a:cs typeface="Arial" panose="020B0604020202020204" pitchFamily="34" charset="0"/>
              </a:rPr>
              <a:t> </a:t>
            </a:r>
            <a:r>
              <a:rPr lang="en-US" sz="1000" dirty="0" err="1">
                <a:solidFill>
                  <a:srgbClr val="44546A">
                    <a:lumMod val="50000"/>
                  </a:srgbClr>
                </a:solidFill>
                <a:latin typeface="Arial" panose="020B0604020202020204" pitchFamily="34" charset="0"/>
                <a:cs typeface="Arial" panose="020B0604020202020204" pitchFamily="34" charset="0"/>
              </a:rPr>
              <a:t>Commissione</a:t>
            </a:r>
            <a:r>
              <a:rPr lang="en-US" sz="1000" dirty="0">
                <a:solidFill>
                  <a:srgbClr val="44546A">
                    <a:lumMod val="50000"/>
                  </a:srgbClr>
                </a:solidFill>
                <a:latin typeface="Arial" panose="020B0604020202020204" pitchFamily="34" charset="0"/>
                <a:cs typeface="Arial" panose="020B0604020202020204" pitchFamily="34" charset="0"/>
              </a:rPr>
              <a:t> </a:t>
            </a:r>
            <a:r>
              <a:rPr lang="en-US" sz="1000" dirty="0" err="1">
                <a:solidFill>
                  <a:srgbClr val="44546A">
                    <a:lumMod val="50000"/>
                  </a:srgbClr>
                </a:solidFill>
                <a:latin typeface="Arial" panose="020B0604020202020204" pitchFamily="34" charset="0"/>
                <a:cs typeface="Arial" panose="020B0604020202020204" pitchFamily="34" charset="0"/>
              </a:rPr>
              <a:t>Europea</a:t>
            </a:r>
            <a:r>
              <a:rPr lang="en-US" sz="1000" dirty="0">
                <a:solidFill>
                  <a:srgbClr val="44546A">
                    <a:lumMod val="50000"/>
                  </a:srgbClr>
                </a:solidFill>
                <a:latin typeface="Arial" panose="020B0604020202020204" pitchFamily="34" charset="0"/>
                <a:cs typeface="Arial" panose="020B0604020202020204" pitchFamily="34" charset="0"/>
              </a:rPr>
              <a:t> </a:t>
            </a:r>
            <a:r>
              <a:rPr lang="en-US" sz="1000" dirty="0" err="1">
                <a:solidFill>
                  <a:srgbClr val="44546A">
                    <a:lumMod val="50000"/>
                  </a:srgbClr>
                </a:solidFill>
                <a:latin typeface="Arial" panose="020B0604020202020204" pitchFamily="34" charset="0"/>
                <a:cs typeface="Arial" panose="020B0604020202020204" pitchFamily="34" charset="0"/>
              </a:rPr>
              <a:t>attraverso</a:t>
            </a:r>
            <a:r>
              <a:rPr lang="en-US" sz="1000" dirty="0">
                <a:solidFill>
                  <a:srgbClr val="44546A">
                    <a:lumMod val="50000"/>
                  </a:srgbClr>
                </a:solidFill>
                <a:latin typeface="Arial" panose="020B0604020202020204" pitchFamily="34" charset="0"/>
                <a:cs typeface="Arial" panose="020B0604020202020204" pitchFamily="34" charset="0"/>
              </a:rPr>
              <a:t> il </a:t>
            </a:r>
            <a:r>
              <a:rPr lang="en-US" sz="1000" dirty="0" err="1">
                <a:solidFill>
                  <a:srgbClr val="44546A">
                    <a:lumMod val="50000"/>
                  </a:srgbClr>
                </a:solidFill>
                <a:latin typeface="Arial" panose="020B0604020202020204" pitchFamily="34" charset="0"/>
                <a:cs typeface="Arial" panose="020B0604020202020204" pitchFamily="34" charset="0"/>
              </a:rPr>
              <a:t>programma</a:t>
            </a:r>
            <a:r>
              <a:rPr lang="en-US" sz="1000" dirty="0">
                <a:solidFill>
                  <a:srgbClr val="44546A">
                    <a:lumMod val="50000"/>
                  </a:srgbClr>
                </a:solidFill>
                <a:latin typeface="Arial" panose="020B0604020202020204" pitchFamily="34" charset="0"/>
                <a:cs typeface="Arial" panose="020B0604020202020204" pitchFamily="34" charset="0"/>
              </a:rPr>
              <a:t> Erasmus+.</a:t>
            </a:r>
            <a:endParaRPr kumimoji="0" lang="en-GB" sz="1000" b="0" i="0" u="none" strike="noStrike" kern="1200" cap="none" spc="0" normalizeH="0" baseline="0" noProof="0" dirty="0">
              <a:ln>
                <a:noFill/>
              </a:ln>
              <a:solidFill>
                <a:srgbClr val="1D9B52"/>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D9B52"/>
                </a:solidFill>
                <a:effectLst/>
                <a:uLnTx/>
                <a:uFillTx/>
                <a:latin typeface="Calibri" panose="020F0502020204030204"/>
                <a:ea typeface="+mn-ea"/>
                <a:cs typeface="+mn-cs"/>
              </a:rPr>
              <a:t> </a:t>
            </a:r>
            <a:endParaRPr kumimoji="0" lang="de-DE" sz="1800" b="0" i="0" u="none" strike="noStrike" kern="1200" cap="none" spc="0" normalizeH="0" baseline="0" noProof="0" dirty="0">
              <a:ln>
                <a:noFill/>
              </a:ln>
              <a:solidFill>
                <a:srgbClr val="1D9B52"/>
              </a:solidFill>
              <a:effectLst/>
              <a:highlight>
                <a:srgbClr val="FFFF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A4A7A1E-D9C0-D6D9-BD3B-C815FBFC0A6D}"/>
              </a:ext>
            </a:extLst>
          </p:cNvPr>
          <p:cNvSpPr/>
          <p:nvPr/>
        </p:nvSpPr>
        <p:spPr>
          <a:xfrm>
            <a:off x="-56756" y="6173777"/>
            <a:ext cx="12248756" cy="737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blue and white text on a black background&#10;&#10;Description automatically generated with medium confidence">
            <a:extLst>
              <a:ext uri="{FF2B5EF4-FFF2-40B4-BE49-F238E27FC236}">
                <a16:creationId xmlns:a16="http://schemas.microsoft.com/office/drawing/2014/main" id="{0BB800B3-4FC3-5DDE-B504-05652193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1" y="6256940"/>
            <a:ext cx="2381250" cy="571500"/>
          </a:xfrm>
          <a:prstGeom prst="rect">
            <a:avLst/>
          </a:prstGeom>
        </p:spPr>
      </p:pic>
      <p:pic>
        <p:nvPicPr>
          <p:cNvPr id="11" name="Picture 10" descr="A picture containing font, graphics, logo, graphic design&#10;&#10;Description automatically generated">
            <a:extLst>
              <a:ext uri="{FF2B5EF4-FFF2-40B4-BE49-F238E27FC236}">
                <a16:creationId xmlns:a16="http://schemas.microsoft.com/office/drawing/2014/main" id="{E0EECFCE-37CF-AD30-50A2-C1BB8E130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14" y="6306147"/>
            <a:ext cx="1317317" cy="448983"/>
          </a:xfrm>
          <a:prstGeom prst="rect">
            <a:avLst/>
          </a:prstGeom>
        </p:spPr>
      </p:pic>
      <p:pic>
        <p:nvPicPr>
          <p:cNvPr id="13" name="Picture 12" descr="A picture containing colorfulness, circle, graphics&#10;&#10;Description automatically generated">
            <a:extLst>
              <a:ext uri="{FF2B5EF4-FFF2-40B4-BE49-F238E27FC236}">
                <a16:creationId xmlns:a16="http://schemas.microsoft.com/office/drawing/2014/main" id="{E6466C74-9FFC-D608-2C80-CCFDD9FCD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521" y="6257656"/>
            <a:ext cx="786174" cy="585060"/>
          </a:xfrm>
          <a:prstGeom prst="rect">
            <a:avLst/>
          </a:prstGeom>
        </p:spPr>
      </p:pic>
      <p:pic>
        <p:nvPicPr>
          <p:cNvPr id="15" name="Picture 14" descr="Blue text on a black background&#10;&#10;Description automatically generated with medium confidence">
            <a:extLst>
              <a:ext uri="{FF2B5EF4-FFF2-40B4-BE49-F238E27FC236}">
                <a16:creationId xmlns:a16="http://schemas.microsoft.com/office/drawing/2014/main" id="{DCE5AD07-83D0-B5CC-0E85-AE1AFB3AB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135" y="6238057"/>
            <a:ext cx="2051810" cy="654663"/>
          </a:xfrm>
          <a:prstGeom prst="rect">
            <a:avLst/>
          </a:prstGeom>
        </p:spPr>
      </p:pic>
      <p:pic>
        <p:nvPicPr>
          <p:cNvPr id="17" name="Picture 16" descr="A black text on a white background&#10;&#10;Description automatically generated with medium confidence">
            <a:extLst>
              <a:ext uri="{FF2B5EF4-FFF2-40B4-BE49-F238E27FC236}">
                <a16:creationId xmlns:a16="http://schemas.microsoft.com/office/drawing/2014/main" id="{87743965-2E03-B64E-4538-A546AF7CF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9134" y="6277320"/>
            <a:ext cx="2828603" cy="613192"/>
          </a:xfrm>
          <a:prstGeom prst="rect">
            <a:avLst/>
          </a:prstGeom>
        </p:spPr>
      </p:pic>
      <p:pic>
        <p:nvPicPr>
          <p:cNvPr id="19" name="Picture 18" descr="Blue text on a white background&#10;&#10;Description automatically generated with medium confidence">
            <a:extLst>
              <a:ext uri="{FF2B5EF4-FFF2-40B4-BE49-F238E27FC236}">
                <a16:creationId xmlns:a16="http://schemas.microsoft.com/office/drawing/2014/main" id="{A1444DF8-BC40-7C21-465C-A6E6C9FA68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4231" y="3576463"/>
            <a:ext cx="2480714" cy="520442"/>
          </a:xfrm>
          <a:prstGeom prst="rect">
            <a:avLst/>
          </a:prstGeom>
        </p:spPr>
      </p:pic>
      <p:sp>
        <p:nvSpPr>
          <p:cNvPr id="21" name="Rectangle 1">
            <a:extLst>
              <a:ext uri="{FF2B5EF4-FFF2-40B4-BE49-F238E27FC236}">
                <a16:creationId xmlns:a16="http://schemas.microsoft.com/office/drawing/2014/main" id="{A74F6447-197F-6CB0-4646-E88BCCAA8B55}"/>
              </a:ext>
            </a:extLst>
          </p:cNvPr>
          <p:cNvSpPr>
            <a:spLocks noChangeArrowheads="1"/>
          </p:cNvSpPr>
          <p:nvPr/>
        </p:nvSpPr>
        <p:spPr bwMode="auto">
          <a:xfrm>
            <a:off x="6487189" y="5562857"/>
            <a:ext cx="5014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900" dirty="0" err="1">
                <a:solidFill>
                  <a:prstClr val="black"/>
                </a:solidFill>
                <a:latin typeface="Ariel"/>
              </a:rPr>
              <a:t>Questo</a:t>
            </a:r>
            <a:r>
              <a:rPr lang="en-US" sz="900" dirty="0">
                <a:solidFill>
                  <a:prstClr val="black"/>
                </a:solidFill>
                <a:latin typeface="Ariel"/>
              </a:rPr>
              <a:t> </a:t>
            </a:r>
            <a:r>
              <a:rPr lang="en-US" sz="900" dirty="0" err="1">
                <a:solidFill>
                  <a:prstClr val="black"/>
                </a:solidFill>
                <a:latin typeface="Ariel"/>
              </a:rPr>
              <a:t>lavoro</a:t>
            </a:r>
            <a:r>
              <a:rPr lang="en-US" sz="900" dirty="0">
                <a:solidFill>
                  <a:prstClr val="black"/>
                </a:solidFill>
                <a:latin typeface="Ariel"/>
              </a:rPr>
              <a:t> è </a:t>
            </a:r>
            <a:r>
              <a:rPr lang="en-US" sz="900" dirty="0" err="1">
                <a:solidFill>
                  <a:prstClr val="black"/>
                </a:solidFill>
                <a:latin typeface="Ariel"/>
              </a:rPr>
              <a:t>rilasciato</a:t>
            </a:r>
            <a:r>
              <a:rPr lang="en-US" sz="900" dirty="0">
                <a:solidFill>
                  <a:prstClr val="black"/>
                </a:solidFill>
                <a:latin typeface="Ariel"/>
              </a:rPr>
              <a:t> con </a:t>
            </a:r>
            <a:r>
              <a:rPr lang="en-US" sz="900" dirty="0" err="1">
                <a:solidFill>
                  <a:prstClr val="black"/>
                </a:solidFill>
                <a:latin typeface="Ariel"/>
              </a:rPr>
              <a:t>licenza</a:t>
            </a:r>
            <a:r>
              <a:rPr lang="en-US" sz="900" dirty="0">
                <a:solidFill>
                  <a:prstClr val="black"/>
                </a:solidFill>
                <a:latin typeface="Ariel"/>
              </a:rPr>
              <a:t> </a:t>
            </a:r>
            <a:r>
              <a:rPr lang="en-US" sz="900" dirty="0">
                <a:solidFill>
                  <a:prstClr val="black"/>
                </a:solidFill>
                <a:latin typeface="Ariel"/>
                <a:hlinkClick r:id="rId9"/>
              </a:rPr>
              <a:t>Creative Commons Attribution 4.0 International</a:t>
            </a:r>
            <a:r>
              <a:rPr kumimoji="0" lang="en-US" sz="900" b="0" i="0" u="none" strike="noStrike" kern="1200" cap="none" spc="0" normalizeH="0" baseline="0" noProof="0" dirty="0">
                <a:ln>
                  <a:noFill/>
                </a:ln>
                <a:solidFill>
                  <a:prstClr val="black"/>
                </a:solidFill>
                <a:effectLst/>
                <a:uLnTx/>
                <a:uFillTx/>
                <a:latin typeface="Ariel"/>
                <a:ea typeface="+mn-ea"/>
                <a:cs typeface="+mn-cs"/>
              </a:rPr>
              <a:t>.</a:t>
            </a:r>
            <a:endParaRPr kumimoji="0" lang="de-DE" altLang="de-DE" sz="900" b="0" i="0" u="none" strike="noStrike" kern="1200" cap="none" spc="0" normalizeH="0" baseline="0" noProof="0" dirty="0">
              <a:ln>
                <a:noFill/>
              </a:ln>
              <a:solidFill>
                <a:prstClr val="black"/>
              </a:solidFill>
              <a:effectLst/>
              <a:uLnTx/>
              <a:uFillTx/>
              <a:latin typeface="Ariel"/>
              <a:ea typeface="+mn-ea"/>
              <a:cs typeface="+mn-cs"/>
            </a:endParaRPr>
          </a:p>
        </p:txBody>
      </p:sp>
      <p:pic>
        <p:nvPicPr>
          <p:cNvPr id="23" name="Picture 22" descr="A grey and black sign with a person in a circle&#10;&#10;Description automatically generated with low confidence">
            <a:extLst>
              <a:ext uri="{FF2B5EF4-FFF2-40B4-BE49-F238E27FC236}">
                <a16:creationId xmlns:a16="http://schemas.microsoft.com/office/drawing/2014/main" id="{D97C0CCD-5AF4-B025-2788-078306C783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4231" y="5088600"/>
            <a:ext cx="1227411" cy="429442"/>
          </a:xfrm>
          <a:prstGeom prst="rect">
            <a:avLst/>
          </a:prstGeom>
        </p:spPr>
      </p:pic>
      <p:pic>
        <p:nvPicPr>
          <p:cNvPr id="8" name="Imagen 7">
            <a:extLst>
              <a:ext uri="{FF2B5EF4-FFF2-40B4-BE49-F238E27FC236}">
                <a16:creationId xmlns:a16="http://schemas.microsoft.com/office/drawing/2014/main" id="{64368C6C-C887-0976-4A45-956DACD1180B}"/>
              </a:ext>
            </a:extLst>
          </p:cNvPr>
          <p:cNvPicPr>
            <a:picLocks noChangeAspect="1"/>
          </p:cNvPicPr>
          <p:nvPr/>
        </p:nvPicPr>
        <p:blipFill rotWithShape="1">
          <a:blip r:embed="rId11">
            <a:extLst>
              <a:ext uri="{28A0092B-C50C-407E-A947-70E740481C1C}">
                <a14:useLocalDpi xmlns:a14="http://schemas.microsoft.com/office/drawing/2010/main" val="0"/>
              </a:ext>
            </a:extLst>
          </a:blip>
          <a:srcRect l="17287" t="4814" r="20624" b="6062"/>
          <a:stretch/>
        </p:blipFill>
        <p:spPr>
          <a:xfrm>
            <a:off x="5918517" y="6209860"/>
            <a:ext cx="908766" cy="680652"/>
          </a:xfrm>
          <a:prstGeom prst="rect">
            <a:avLst/>
          </a:prstGeom>
        </p:spPr>
      </p:pic>
    </p:spTree>
    <p:extLst>
      <p:ext uri="{BB962C8B-B14F-4D97-AF65-F5344CB8AC3E}">
        <p14:creationId xmlns:p14="http://schemas.microsoft.com/office/powerpoint/2010/main" val="2984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56B0ACF-10A6-7109-E346-4782999687EF}"/>
              </a:ext>
            </a:extLst>
          </p:cNvPr>
          <p:cNvPicPr>
            <a:picLocks noChangeAspect="1"/>
          </p:cNvPicPr>
          <p:nvPr/>
        </p:nvPicPr>
        <p:blipFill>
          <a:blip r:embed="rId2">
            <a:alphaModFix amt="50000"/>
          </a:blip>
          <a:stretch>
            <a:fillRect/>
          </a:stretch>
        </p:blipFill>
        <p:spPr>
          <a:xfrm>
            <a:off x="3044078" y="2243476"/>
            <a:ext cx="5698270" cy="3377604"/>
          </a:xfrm>
          <a:prstGeom prst="rect">
            <a:avLst/>
          </a:prstGeom>
        </p:spPr>
      </p:pic>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Argomento</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principale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Θέση περιεχομένου 2">
            <a:extLst>
              <a:ext uri="{FF2B5EF4-FFF2-40B4-BE49-F238E27FC236}">
                <a16:creationId xmlns:a16="http://schemas.microsoft.com/office/drawing/2014/main" id="{34BA41E1-EA0A-8899-B309-A15E66D4D823}"/>
              </a:ext>
            </a:extLst>
          </p:cNvPr>
          <p:cNvGraphicFramePr>
            <a:graphicFrameLocks noGrp="1"/>
          </p:cNvGraphicFramePr>
          <p:nvPr>
            <p:ph idx="1"/>
            <p:extLst>
              <p:ext uri="{D42A27DB-BD31-4B8C-83A1-F6EECF244321}">
                <p14:modId xmlns:p14="http://schemas.microsoft.com/office/powerpoint/2010/main" val="3980430620"/>
              </p:ext>
            </p:extLst>
          </p:nvPr>
        </p:nvGraphicFramePr>
        <p:xfrm>
          <a:off x="0" y="4007977"/>
          <a:ext cx="12500305" cy="221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5975C1A2-0DA1-D6F7-2105-33AEC2D77CE1}"/>
              </a:ext>
            </a:extLst>
          </p:cNvPr>
          <p:cNvSpPr txBox="1"/>
          <p:nvPr/>
        </p:nvSpPr>
        <p:spPr>
          <a:xfrm>
            <a:off x="4686484" y="5670094"/>
            <a:ext cx="2819031" cy="735842"/>
          </a:xfrm>
          <a:prstGeom prst="rect">
            <a:avLst/>
          </a:prstGeom>
          <a:noFill/>
        </p:spPr>
        <p:txBody>
          <a:bodyPr wrap="square">
            <a:spAutoFit/>
          </a:bodyPr>
          <a:lstStyle/>
          <a:p>
            <a:pPr marL="0" indent="0" algn="ctr">
              <a:lnSpc>
                <a:spcPct val="120000"/>
              </a:lnSpc>
              <a:spcAft>
                <a:spcPts val="800"/>
              </a:spcAft>
              <a:buNone/>
            </a:pPr>
            <a:r>
              <a:rPr lang="it-IT" sz="1000" dirty="0">
                <a:effectLst/>
                <a:latin typeface="Open Sans" panose="020B0606030504020204" pitchFamily="34" charset="0"/>
                <a:ea typeface="Open Sans" panose="020B0606030504020204" pitchFamily="34" charset="0"/>
                <a:cs typeface="Open Sans" panose="020B0606030504020204" pitchFamily="34" charset="0"/>
              </a:rPr>
              <a:t>Rifiuti di plastica introdotti nell'oceano (2019)</a:t>
            </a:r>
          </a:p>
          <a:p>
            <a:pPr marL="0" indent="0" algn="ctr">
              <a:lnSpc>
                <a:spcPct val="12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Fonte: Meijer et al. (2021) </a:t>
            </a:r>
          </a:p>
        </p:txBody>
      </p:sp>
    </p:spTree>
    <p:extLst>
      <p:ext uri="{BB962C8B-B14F-4D97-AF65-F5344CB8AC3E}">
        <p14:creationId xmlns:p14="http://schemas.microsoft.com/office/powerpoint/2010/main" val="31154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it-IT" sz="2800" b="1" dirty="0">
                <a:latin typeface="Open Sans" panose="020B0606030504020204" pitchFamily="34" charset="0"/>
                <a:ea typeface="Open Sans" panose="020B0606030504020204" pitchFamily="34" charset="0"/>
                <a:cs typeface="Open Sans" panose="020B0606030504020204" pitchFamily="34" charset="0"/>
              </a:rPr>
              <a:t>Unità 1: Inquinamento da plastica negli oceani: da dove viene?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Θέση περιεχομένου 2">
            <a:extLst>
              <a:ext uri="{FF2B5EF4-FFF2-40B4-BE49-F238E27FC236}">
                <a16:creationId xmlns:a16="http://schemas.microsoft.com/office/drawing/2014/main" id="{FF44F614-2E31-AE3D-DA23-216A0D98DE4F}"/>
              </a:ext>
            </a:extLst>
          </p:cNvPr>
          <p:cNvGraphicFramePr>
            <a:graphicFrameLocks noGrp="1"/>
          </p:cNvGraphicFramePr>
          <p:nvPr>
            <p:ph idx="1"/>
            <p:extLst>
              <p:ext uri="{D42A27DB-BD31-4B8C-83A1-F6EECF244321}">
                <p14:modId xmlns:p14="http://schemas.microsoft.com/office/powerpoint/2010/main" val="1858210806"/>
              </p:ext>
            </p:extLst>
          </p:nvPr>
        </p:nvGraphicFramePr>
        <p:xfrm>
          <a:off x="1137480" y="1496385"/>
          <a:ext cx="9917039" cy="192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200" y="4475388"/>
            <a:ext cx="5479473" cy="2230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buFont typeface="Wingdings" panose="05000000000000000000" pitchFamily="2" charset="2"/>
              <a:buChar char="ü"/>
            </a:pPr>
            <a:r>
              <a:rPr lang="it-IT" sz="1600" dirty="0">
                <a:effectLst/>
                <a:latin typeface="Open Sans" panose="020B0606030504020204" pitchFamily="34" charset="0"/>
                <a:ea typeface="Open Sans" panose="020B0606030504020204" pitchFamily="34" charset="0"/>
                <a:cs typeface="Open Sans" panose="020B0606030504020204" pitchFamily="34" charset="0"/>
              </a:rPr>
              <a:t>La Grande chiazza di immondizia del Pacifico </a:t>
            </a:r>
            <a:r>
              <a:rPr lang="en-US" sz="1600" dirty="0">
                <a:effectLst/>
                <a:latin typeface="Open Sans" panose="020B0606030504020204" pitchFamily="34" charset="0"/>
                <a:ea typeface="Open Sans" panose="020B0606030504020204" pitchFamily="34" charset="0"/>
                <a:cs typeface="Open Sans" panose="020B0606030504020204" pitchFamily="34" charset="0"/>
              </a:rPr>
              <a:t>(Great Pacific Garbage Patch -GPGP), </a:t>
            </a:r>
            <a:r>
              <a:rPr lang="it-IT" sz="1600" dirty="0">
                <a:effectLst/>
                <a:latin typeface="Open Sans" panose="020B0606030504020204" pitchFamily="34" charset="0"/>
                <a:ea typeface="Open Sans" panose="020B0606030504020204" pitchFamily="34" charset="0"/>
                <a:cs typeface="Open Sans" panose="020B0606030504020204" pitchFamily="34" charset="0"/>
              </a:rPr>
              <a:t>che si trova tra le Hawaii e la California, è la più grande del suo genere e si stima che contenga circa 80.000 tonnellate di plastica - un peso equivalente a quello di 500 jumbo jet.</a:t>
            </a:r>
            <a:endParaRPr lang="el-GR" b="1" dirty="0"/>
          </a:p>
        </p:txBody>
      </p:sp>
      <p:pic>
        <p:nvPicPr>
          <p:cNvPr id="6" name="Εικόνα 5" descr="Εικόνα που περιέχει κείμενο, χάρτης, Άτλας, γραμματοσειρά&#10;&#10;Περιγραφή που δημιουργήθηκε αυτόματα">
            <a:extLst>
              <a:ext uri="{FF2B5EF4-FFF2-40B4-BE49-F238E27FC236}">
                <a16:creationId xmlns:a16="http://schemas.microsoft.com/office/drawing/2014/main" id="{2E8F4B71-84EA-8B26-2AF2-6D71F50A4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80" y="3549177"/>
            <a:ext cx="3215420" cy="2673452"/>
          </a:xfrm>
          <a:prstGeom prst="rect">
            <a:avLst/>
          </a:prstGeom>
        </p:spPr>
      </p:pic>
      <p:sp>
        <p:nvSpPr>
          <p:cNvPr id="10" name="TextBox 9">
            <a:extLst>
              <a:ext uri="{FF2B5EF4-FFF2-40B4-BE49-F238E27FC236}">
                <a16:creationId xmlns:a16="http://schemas.microsoft.com/office/drawing/2014/main" id="{6F54EF4F-2480-CA3C-375E-1732C8DA61BE}"/>
              </a:ext>
            </a:extLst>
          </p:cNvPr>
          <p:cNvSpPr txBox="1"/>
          <p:nvPr/>
        </p:nvSpPr>
        <p:spPr>
          <a:xfrm>
            <a:off x="7738767" y="6355081"/>
            <a:ext cx="4014645" cy="435119"/>
          </a:xfrm>
          <a:prstGeom prst="rect">
            <a:avLst/>
          </a:prstGeom>
          <a:noFill/>
        </p:spPr>
        <p:txBody>
          <a:bodyPr wrap="square">
            <a:spAutoFit/>
          </a:bodyPr>
          <a:lstStyle/>
          <a:p>
            <a:pPr algn="ctr">
              <a:lnSpc>
                <a:spcPct val="115000"/>
              </a:lnSpc>
              <a:spcAft>
                <a:spcPts val="800"/>
              </a:spcAft>
            </a:pPr>
            <a:r>
              <a:rPr lang="it-IT" sz="1000" dirty="0">
                <a:effectLst/>
                <a:latin typeface="Open Sans" panose="020B0606030504020204" pitchFamily="34" charset="0"/>
                <a:ea typeface="Calibri" panose="020F0502020204030204" pitchFamily="34" charset="0"/>
                <a:cs typeface="Times New Roman" panose="02020603050405020304" pitchFamily="18" charset="0"/>
              </a:rPr>
              <a:t>Posizione della Grande chiazza di immondizia del Pacifico. Fonte: Rice  (2018)</a:t>
            </a:r>
          </a:p>
        </p:txBody>
      </p:sp>
      <p:sp>
        <p:nvSpPr>
          <p:cNvPr id="12" name="TextBox 11">
            <a:extLst>
              <a:ext uri="{FF2B5EF4-FFF2-40B4-BE49-F238E27FC236}">
                <a16:creationId xmlns:a16="http://schemas.microsoft.com/office/drawing/2014/main" id="{24A7ADBB-5E42-6410-C40A-CB3EAACD6FA4}"/>
              </a:ext>
            </a:extLst>
          </p:cNvPr>
          <p:cNvSpPr txBox="1"/>
          <p:nvPr/>
        </p:nvSpPr>
        <p:spPr>
          <a:xfrm>
            <a:off x="1082178" y="3895104"/>
            <a:ext cx="6097424" cy="391902"/>
          </a:xfrm>
          <a:prstGeom prst="rect">
            <a:avLst/>
          </a:prstGeom>
          <a:noFill/>
        </p:spPr>
        <p:txBody>
          <a:bodyPr wrap="square">
            <a:spAutoFit/>
          </a:bodyPr>
          <a:lstStyle/>
          <a:p>
            <a:pPr marL="0" indent="0" algn="just">
              <a:lnSpc>
                <a:spcPct val="115000"/>
              </a:lnSpc>
              <a:spcAft>
                <a:spcPts val="800"/>
              </a:spcAft>
              <a:buNone/>
            </a:pPr>
            <a:r>
              <a:rPr lang="en-US" b="1" i="1" dirty="0">
                <a:latin typeface="Open Sans" panose="020B0606030504020204" pitchFamily="34" charset="0"/>
                <a:ea typeface="Calibri" panose="020F0502020204030204" pitchFamily="34" charset="0"/>
                <a:cs typeface="Times New Roman" panose="02020603050405020304" pitchFamily="18" charset="0"/>
              </a:rPr>
              <a:t>La</a:t>
            </a: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 </a:t>
            </a:r>
            <a:r>
              <a:rPr lang="it-IT" sz="1800" b="1" i="1" dirty="0">
                <a:effectLst/>
                <a:latin typeface="Open Sans" panose="020B0606030504020204" pitchFamily="34" charset="0"/>
                <a:ea typeface="Calibri" panose="020F0502020204030204" pitchFamily="34" charset="0"/>
                <a:cs typeface="Times New Roman" panose="02020603050405020304" pitchFamily="18" charset="0"/>
              </a:rPr>
              <a:t>Grande chiazza di immondizia del Pacifico</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6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it-IT" sz="2800" b="1" dirty="0">
                <a:latin typeface="Open Sans" panose="020B0606030504020204" pitchFamily="34" charset="0"/>
                <a:ea typeface="Open Sans" panose="020B0606030504020204" pitchFamily="34" charset="0"/>
                <a:cs typeface="Open Sans" panose="020B0606030504020204" pitchFamily="34" charset="0"/>
              </a:rPr>
              <a:t>Unità 1: Inquinamento da plastica negli oceani: da dove viene?</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616298" y="3192280"/>
            <a:ext cx="3144140" cy="2068938"/>
          </a:xfrm>
        </p:spPr>
        <p:txBody>
          <a:bodyPr>
            <a:normAutofit fontScale="92500" lnSpcReduction="20000"/>
          </a:bodyPr>
          <a:lstStyle/>
          <a:p>
            <a:pPr algn="just">
              <a:lnSpc>
                <a:spcPct val="115000"/>
              </a:lnSpc>
              <a:spcAft>
                <a:spcPts val="800"/>
              </a:spcAft>
              <a:buFont typeface="Wingdings" panose="05000000000000000000" pitchFamily="2" charset="2"/>
              <a:buChar char="Ø"/>
            </a:pPr>
            <a:r>
              <a:rPr lang="it-IT" sz="2600" b="1" i="1" dirty="0">
                <a:effectLst/>
                <a:latin typeface="Open Sans" panose="020B0606030504020204" pitchFamily="34" charset="0"/>
                <a:ea typeface="Open Sans" panose="020B0606030504020204" pitchFamily="34" charset="0"/>
                <a:cs typeface="Open Sans" panose="020B0606030504020204" pitchFamily="34" charset="0"/>
              </a:rPr>
              <a:t>Fiumi</a:t>
            </a:r>
          </a:p>
          <a:p>
            <a:pPr algn="just">
              <a:lnSpc>
                <a:spcPct val="115000"/>
              </a:lnSpc>
              <a:spcAft>
                <a:spcPts val="800"/>
              </a:spcAft>
              <a:buFont typeface="Wingdings" panose="05000000000000000000" pitchFamily="2" charset="2"/>
              <a:buChar char="Ø"/>
            </a:pPr>
            <a:r>
              <a:rPr lang="it-IT" sz="2600" b="1" i="1" dirty="0">
                <a:effectLst/>
                <a:latin typeface="Open Sans" panose="020B0606030504020204" pitchFamily="34" charset="0"/>
                <a:ea typeface="Open Sans" panose="020B0606030504020204" pitchFamily="34" charset="0"/>
                <a:cs typeface="Open Sans" panose="020B0606030504020204" pitchFamily="34" charset="0"/>
              </a:rPr>
              <a:t>Sistema fognario </a:t>
            </a:r>
          </a:p>
          <a:p>
            <a:pPr algn="just">
              <a:lnSpc>
                <a:spcPct val="115000"/>
              </a:lnSpc>
              <a:spcAft>
                <a:spcPts val="800"/>
              </a:spcAft>
              <a:buFont typeface="Wingdings" panose="05000000000000000000" pitchFamily="2" charset="2"/>
              <a:buChar char="Ø"/>
            </a:pPr>
            <a:r>
              <a:rPr lang="it-IT" sz="2600" b="1" i="1" dirty="0">
                <a:effectLst/>
                <a:latin typeface="Open Sans" panose="020B0606030504020204" pitchFamily="34" charset="0"/>
                <a:ea typeface="Open Sans" panose="020B0606030504020204" pitchFamily="34" charset="0"/>
                <a:cs typeface="Open Sans" panose="020B0606030504020204" pitchFamily="34" charset="0"/>
              </a:rPr>
              <a:t>Industria della pesca</a:t>
            </a:r>
            <a:endParaRPr lang="el-GR" dirty="0"/>
          </a:p>
          <a:p>
            <a:pPr algn="just">
              <a:lnSpc>
                <a:spcPct val="115000"/>
              </a:lnSpc>
              <a:spcAft>
                <a:spcPts val="800"/>
              </a:spcAft>
              <a:buFont typeface="Wingdings" panose="05000000000000000000" pitchFamily="2" charset="2"/>
              <a:buChar char="Ø"/>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6F54EF4F-2480-CA3C-375E-1732C8DA61BE}"/>
              </a:ext>
            </a:extLst>
          </p:cNvPr>
          <p:cNvSpPr txBox="1"/>
          <p:nvPr/>
        </p:nvSpPr>
        <p:spPr>
          <a:xfrm>
            <a:off x="1313585" y="6360407"/>
            <a:ext cx="5357501" cy="258725"/>
          </a:xfrm>
          <a:prstGeom prst="rect">
            <a:avLst/>
          </a:prstGeom>
          <a:noFill/>
        </p:spPr>
        <p:txBody>
          <a:bodyPr wrap="square">
            <a:spAutoFit/>
          </a:bodyPr>
          <a:lstStyle/>
          <a:p>
            <a:pPr algn="ctr">
              <a:lnSpc>
                <a:spcPct val="115000"/>
              </a:lnSpc>
              <a:spcAft>
                <a:spcPts val="800"/>
              </a:spcAft>
            </a:pPr>
            <a:r>
              <a:rPr lang="en-US" sz="1000" dirty="0">
                <a:latin typeface="Open Sans" panose="020B0606030504020204" pitchFamily="34" charset="0"/>
                <a:ea typeface="Calibri" panose="020F0502020204030204" pitchFamily="34" charset="0"/>
                <a:cs typeface="Times New Roman" panose="02020603050405020304" pitchFamily="18" charset="0"/>
              </a:rPr>
              <a:t>Font</a:t>
            </a:r>
            <a:r>
              <a:rPr lang="en-US" sz="1000" dirty="0">
                <a:effectLst/>
                <a:latin typeface="Open Sans" panose="020B0606030504020204" pitchFamily="34" charset="0"/>
                <a:ea typeface="Calibri" panose="020F0502020204030204" pitchFamily="34" charset="0"/>
                <a:cs typeface="Times New Roman" panose="02020603050405020304" pitchFamily="18" charset="0"/>
              </a:rPr>
              <a:t>e: Morales-</a:t>
            </a:r>
            <a:r>
              <a:rPr lang="en-US" sz="1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1000" dirty="0">
                <a:effectLst/>
                <a:latin typeface="Open Sans" panose="020B0606030504020204" pitchFamily="34" charset="0"/>
                <a:ea typeface="Calibri" panose="020F0502020204030204" pitchFamily="34" charset="0"/>
                <a:cs typeface="Times New Roman" panose="02020603050405020304" pitchFamily="18" charset="0"/>
              </a:rPr>
              <a:t> et al. (2021)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CAB259D8-DFD6-1FA8-E9B2-D58167072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83" r="-6" b="11791"/>
          <a:stretch/>
        </p:blipFill>
        <p:spPr bwMode="auto">
          <a:xfrm>
            <a:off x="838200" y="2508296"/>
            <a:ext cx="7107198" cy="3748139"/>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F5ABA98-EF72-F298-9137-C9C754F5037F}"/>
              </a:ext>
            </a:extLst>
          </p:cNvPr>
          <p:cNvSpPr txBox="1"/>
          <p:nvPr/>
        </p:nvSpPr>
        <p:spPr>
          <a:xfrm>
            <a:off x="838200" y="1660851"/>
            <a:ext cx="10287000" cy="743473"/>
          </a:xfrm>
          <a:prstGeom prst="rect">
            <a:avLst/>
          </a:prstGeom>
          <a:noFill/>
        </p:spPr>
        <p:txBody>
          <a:bodyPr wrap="square">
            <a:spAutoFit/>
          </a:bodyPr>
          <a:lstStyle/>
          <a:p>
            <a:pPr>
              <a:lnSpc>
                <a:spcPct val="115000"/>
              </a:lnSpc>
              <a:spcAft>
                <a:spcPts val="800"/>
              </a:spcAft>
            </a:pPr>
            <a:r>
              <a:rPr lang="it-IT" sz="1600" b="1" i="1" dirty="0">
                <a:effectLst/>
                <a:latin typeface="Open Sans" panose="020B0606030504020204" pitchFamily="34" charset="0"/>
                <a:ea typeface="Open Sans" panose="020B0606030504020204" pitchFamily="34" charset="0"/>
                <a:cs typeface="Open Sans" panose="020B0606030504020204" pitchFamily="34" charset="0"/>
              </a:rPr>
              <a:t>Quali elementi troviamo nei fiumi e nell'oceano?</a:t>
            </a:r>
          </a:p>
          <a:p>
            <a:pPr>
              <a:lnSpc>
                <a:spcPct val="115000"/>
              </a:lnSpc>
              <a:spcAft>
                <a:spcPts val="8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La </a:t>
            </a:r>
            <a:r>
              <a:rPr lang="en-US" sz="1600" dirty="0" err="1">
                <a:effectLst/>
                <a:latin typeface="Open Sans" panose="020B0606030504020204" pitchFamily="34" charset="0"/>
                <a:ea typeface="Open Sans" panose="020B0606030504020204" pitchFamily="34" charset="0"/>
                <a:cs typeface="Open Sans" panose="020B0606030504020204" pitchFamily="34" charset="0"/>
              </a:rPr>
              <a:t>tabella</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en-US" sz="1600" dirty="0" err="1">
                <a:effectLst/>
                <a:latin typeface="Open Sans" panose="020B0606030504020204" pitchFamily="34" charset="0"/>
                <a:ea typeface="Open Sans" panose="020B0606030504020204" pitchFamily="34" charset="0"/>
                <a:cs typeface="Open Sans" panose="020B0606030504020204" pitchFamily="34" charset="0"/>
              </a:rPr>
              <a:t>mostra</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it-IT" sz="1600" dirty="0">
                <a:latin typeface="Open Sans" panose="020B0606030504020204" pitchFamily="34" charset="0"/>
                <a:ea typeface="Open Sans" panose="020B0606030504020204" pitchFamily="34" charset="0"/>
                <a:cs typeface="Open Sans" panose="020B0606030504020204" pitchFamily="34" charset="0"/>
              </a:rPr>
              <a:t>l</a:t>
            </a:r>
            <a:r>
              <a:rPr lang="it-IT" sz="1600" dirty="0">
                <a:effectLst/>
                <a:latin typeface="Open Sans" panose="020B0606030504020204" pitchFamily="34" charset="0"/>
                <a:ea typeface="Open Sans" panose="020B0606030504020204" pitchFamily="34" charset="0"/>
                <a:cs typeface="Open Sans" panose="020B0606030504020204" pitchFamily="34" charset="0"/>
              </a:rPr>
              <a:t>a quota di ciascun elemento sul totale dei rifiuti in diversi ambienti fluviali e oceanici. </a:t>
            </a:r>
            <a:endParaRPr lang="el-GR" sz="16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325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838197" y="284489"/>
            <a:ext cx="7437585" cy="1325563"/>
          </a:xfrm>
        </p:spPr>
        <p:txBody>
          <a:bodyPr>
            <a:normAutofit/>
          </a:bodyPr>
          <a:lstStyle/>
          <a:p>
            <a:pPr algn="just">
              <a:lnSpc>
                <a:spcPct val="115000"/>
              </a:lnSpc>
              <a:spcAft>
                <a:spcPts val="800"/>
              </a:spcAft>
            </a:pPr>
            <a:r>
              <a:rPr lang="it-IT" sz="2800" b="1" dirty="0">
                <a:effectLst/>
                <a:latin typeface="Open Sans" panose="020B0606030504020204" pitchFamily="34" charset="0"/>
                <a:ea typeface="Calibri" panose="020F0502020204030204" pitchFamily="34" charset="0"/>
                <a:cs typeface="Times New Roman" panose="02020603050405020304" pitchFamily="18" charset="0"/>
              </a:rPr>
              <a:t>Unità 2: In che modo l'inquinamento da plastica influisce sulla vita marina?</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38200" y="1498571"/>
            <a:ext cx="9917039" cy="1920340"/>
          </a:xfrm>
        </p:spPr>
        <p:txBody>
          <a:bodyPr/>
          <a:lstStyle/>
          <a:p>
            <a:pPr marL="0" indent="0" algn="just">
              <a:lnSpc>
                <a:spcPct val="115000"/>
              </a:lnSpc>
              <a:spcAft>
                <a:spcPts val="800"/>
              </a:spcAft>
              <a:buNone/>
            </a:pPr>
            <a:r>
              <a:rPr lang="it-IT" sz="1800" b="1" i="1" dirty="0">
                <a:effectLst/>
                <a:latin typeface="Open Sans" panose="020B0606030504020204" pitchFamily="34" charset="0"/>
                <a:ea typeface="Calibri" panose="020F0502020204030204" pitchFamily="34" charset="0"/>
                <a:cs typeface="Times New Roman" panose="02020603050405020304" pitchFamily="18" charset="0"/>
              </a:rPr>
              <a:t>Perché gli oceani sono così colpiti dalla plastica?</a:t>
            </a: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197" y="1972417"/>
            <a:ext cx="6624785" cy="338701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800"/>
              </a:spcAft>
              <a:buNone/>
            </a:pPr>
            <a:r>
              <a:rPr lang="it-IT" sz="1800" dirty="0">
                <a:effectLst/>
                <a:latin typeface="Open Sans" panose="020B0606030504020204" pitchFamily="34" charset="0"/>
                <a:ea typeface="Calibri" panose="020F0502020204030204" pitchFamily="34" charset="0"/>
                <a:cs typeface="Times New Roman" panose="02020603050405020304" pitchFamily="18" charset="0"/>
              </a:rPr>
              <a:t>Una porzione significativa dei rifiuti plastici presenti negli oceani proviene da: </a:t>
            </a:r>
          </a:p>
          <a:p>
            <a:pPr algn="just">
              <a:lnSpc>
                <a:spcPct val="115000"/>
              </a:lnSpc>
              <a:spcAft>
                <a:spcPts val="800"/>
              </a:spcAft>
            </a:pPr>
            <a:r>
              <a:rPr lang="it-IT" sz="1800" dirty="0">
                <a:effectLst/>
                <a:latin typeface="Open Sans" panose="020B0606030504020204" pitchFamily="34" charset="0"/>
                <a:ea typeface="Calibri" panose="020F0502020204030204" pitchFamily="34" charset="0"/>
                <a:cs typeface="Times New Roman" panose="02020603050405020304" pitchFamily="18" charset="0"/>
              </a:rPr>
              <a:t>carichi perduti delle navi e dagli attrezzi da pesca scartati, che rappresentano circa il 10% dei detriti plastici presenti;</a:t>
            </a:r>
          </a:p>
          <a:p>
            <a:pPr algn="just">
              <a:lnSpc>
                <a:spcPct val="115000"/>
              </a:lnSpc>
              <a:spcAft>
                <a:spcPts val="800"/>
              </a:spcAft>
            </a:pPr>
            <a:r>
              <a:rPr lang="it-IT" sz="1800" dirty="0">
                <a:latin typeface="Open Sans" panose="020B0606030504020204" pitchFamily="34" charset="0"/>
                <a:ea typeface="Calibri" panose="020F0502020204030204" pitchFamily="34" charset="0"/>
                <a:cs typeface="Times New Roman" panose="02020603050405020304" pitchFamily="18" charset="0"/>
              </a:rPr>
              <a:t>l'acquacoltura marina, in particolare quando il polistirolo espanso, utilizzato per costruire i telai delle gabbie per pesci, finisce nell'oceano;</a:t>
            </a:r>
          </a:p>
          <a:p>
            <a:pPr algn="just">
              <a:lnSpc>
                <a:spcPct val="120000"/>
              </a:lnSpc>
              <a:spcAft>
                <a:spcPts val="800"/>
              </a:spcAft>
            </a:pPr>
            <a:r>
              <a:rPr lang="en-US" sz="1800" dirty="0">
                <a:latin typeface="Open Sans" panose="020B0606030504020204" pitchFamily="34" charset="0"/>
                <a:ea typeface="Calibri" panose="020F0502020204030204" pitchFamily="34" charset="0"/>
              </a:rPr>
              <a:t>i</a:t>
            </a:r>
            <a:r>
              <a:rPr lang="en-US" sz="1800" dirty="0">
                <a:effectLst/>
                <a:latin typeface="Open Sans" panose="020B0606030504020204" pitchFamily="34" charset="0"/>
                <a:ea typeface="Calibri" panose="020F0502020204030204" pitchFamily="34" charset="0"/>
              </a:rPr>
              <a:t>nquinamento terrestre;</a:t>
            </a:r>
          </a:p>
          <a:p>
            <a:pPr algn="just">
              <a:lnSpc>
                <a:spcPct val="120000"/>
              </a:lnSpc>
              <a:spcAft>
                <a:spcPts val="800"/>
              </a:spcAft>
            </a:pPr>
            <a:r>
              <a:rPr lang="it-IT" sz="1800" dirty="0">
                <a:latin typeface="Open Sans" panose="020B0606030504020204" pitchFamily="34" charset="0"/>
                <a:ea typeface="Calibri" panose="020F0502020204030204" pitchFamily="34" charset="0"/>
              </a:rPr>
              <a:t>rifiuti e spazzatura a causa delle condizioni meteorologiche estreme e venti forti; </a:t>
            </a:r>
          </a:p>
          <a:p>
            <a:pPr>
              <a:lnSpc>
                <a:spcPct val="120000"/>
              </a:lnSpc>
            </a:pPr>
            <a:r>
              <a:rPr lang="it-IT" sz="1800" dirty="0">
                <a:effectLst/>
                <a:latin typeface="Open Sans" panose="020B0606030504020204" pitchFamily="34" charset="0"/>
                <a:ea typeface="Calibri" panose="020F0502020204030204" pitchFamily="34" charset="0"/>
              </a:rPr>
              <a:t>l'inquinamento costiero provocato dalle maree </a:t>
            </a:r>
          </a:p>
          <a:p>
            <a:pPr>
              <a:lnSpc>
                <a:spcPct val="120000"/>
              </a:lnSpc>
            </a:pPr>
            <a:r>
              <a:rPr lang="it-IT" sz="1800" dirty="0">
                <a:effectLst/>
                <a:latin typeface="Open Sans" panose="020B0606030504020204" pitchFamily="34" charset="0"/>
                <a:ea typeface="Calibri" panose="020F0502020204030204" pitchFamily="34" charset="0"/>
              </a:rPr>
              <a:t>tonnellate di rifiuti dispersi dalle discariche trasportate dai fiumi e provenienti dalle discariche di tutto il mondo.</a:t>
            </a:r>
          </a:p>
        </p:txBody>
      </p:sp>
      <p:sp>
        <p:nvSpPr>
          <p:cNvPr id="10" name="TextBox 9">
            <a:extLst>
              <a:ext uri="{FF2B5EF4-FFF2-40B4-BE49-F238E27FC236}">
                <a16:creationId xmlns:a16="http://schemas.microsoft.com/office/drawing/2014/main" id="{6F54EF4F-2480-CA3C-375E-1732C8DA61BE}"/>
              </a:ext>
            </a:extLst>
          </p:cNvPr>
          <p:cNvSpPr txBox="1"/>
          <p:nvPr/>
        </p:nvSpPr>
        <p:spPr>
          <a:xfrm>
            <a:off x="8302287" y="6576203"/>
            <a:ext cx="4014645"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Source: European Commission</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22F7882-321B-4791-12E7-54B35BC30FA4}"/>
              </a:ext>
            </a:extLst>
          </p:cNvPr>
          <p:cNvSpPr txBox="1"/>
          <p:nvPr/>
        </p:nvSpPr>
        <p:spPr>
          <a:xfrm>
            <a:off x="585744" y="5673003"/>
            <a:ext cx="7366766" cy="954107"/>
          </a:xfrm>
          <a:prstGeom prst="rect">
            <a:avLst/>
          </a:prstGeom>
          <a:noFill/>
        </p:spPr>
        <p:txBody>
          <a:bodyPr wrap="square">
            <a:spAutoFit/>
          </a:bodyPr>
          <a:lstStyle/>
          <a:p>
            <a:pPr marL="285750" indent="-285750">
              <a:buFont typeface="Wingdings" panose="05000000000000000000" pitchFamily="2" charset="2"/>
              <a:buChar char="ü"/>
            </a:pPr>
            <a:r>
              <a:rPr lang="it-IT" sz="1400" i="1" dirty="0">
                <a:latin typeface="Open Sans" panose="020B0606030504020204" pitchFamily="34" charset="0"/>
                <a:ea typeface="Calibri" panose="020F0502020204030204" pitchFamily="34" charset="0"/>
              </a:rPr>
              <a:t>Solo dieci dei fiumi del mondo, otto dei quali sono in Asia, siano responsabili della maggior parte dei detriti di plastica che raggiungono l'oceano. In particolare, il fiume più grande della Cina, lo </a:t>
            </a:r>
            <a:r>
              <a:rPr lang="it-IT" sz="1400" i="1" dirty="0" err="1">
                <a:latin typeface="Open Sans" panose="020B0606030504020204" pitchFamily="34" charset="0"/>
                <a:ea typeface="Calibri" panose="020F0502020204030204" pitchFamily="34" charset="0"/>
              </a:rPr>
              <a:t>Yangtze</a:t>
            </a:r>
            <a:r>
              <a:rPr lang="it-IT" sz="1400" i="1" dirty="0">
                <a:latin typeface="Open Sans" panose="020B0606030504020204" pitchFamily="34" charset="0"/>
                <a:ea typeface="Calibri" panose="020F0502020204030204" pitchFamily="34" charset="0"/>
              </a:rPr>
              <a:t>, è il maggior responsabile dei rifiuti plastici in quanto ne genera 1,5 milioni di tonnellate all'anno. </a:t>
            </a:r>
            <a:endParaRPr lang="el-GR" sz="1400" i="1" dirty="0"/>
          </a:p>
        </p:txBody>
      </p:sp>
      <p:pic>
        <p:nvPicPr>
          <p:cNvPr id="9" name="Εικόνα 8" descr="Εικόνα που περιέχει διάγραμμα, χάρτης&#10;&#10;Περιγραφή που δημιουργήθηκε αυτόματα">
            <a:extLst>
              <a:ext uri="{FF2B5EF4-FFF2-40B4-BE49-F238E27FC236}">
                <a16:creationId xmlns:a16="http://schemas.microsoft.com/office/drawing/2014/main" id="{9B709754-7D52-4CFE-2BE3-74F8B61D11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859" y="628073"/>
            <a:ext cx="3913141" cy="5987414"/>
          </a:xfrm>
          <a:prstGeom prst="rect">
            <a:avLst/>
          </a:prstGeom>
          <a:noFill/>
          <a:ln>
            <a:noFill/>
          </a:ln>
        </p:spPr>
      </p:pic>
    </p:spTree>
    <p:extLst>
      <p:ext uri="{BB962C8B-B14F-4D97-AF65-F5344CB8AC3E}">
        <p14:creationId xmlns:p14="http://schemas.microsoft.com/office/powerpoint/2010/main" val="246249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οργανισμός, νερό, ύφαλος, υποβρύχια&#10;&#10;Περιγραφή που δημιουργήθηκε αυτόματα">
            <a:extLst>
              <a:ext uri="{FF2B5EF4-FFF2-40B4-BE49-F238E27FC236}">
                <a16:creationId xmlns:a16="http://schemas.microsoft.com/office/drawing/2014/main" id="{DA47EE42-E5A8-25C9-A5C5-7C2F7D91076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338" r="13818" b="1753"/>
          <a:stretch/>
        </p:blipFill>
        <p:spPr>
          <a:xfrm>
            <a:off x="3523488" y="10"/>
            <a:ext cx="8668512" cy="6857990"/>
          </a:xfrm>
          <a:prstGeom prst="rect">
            <a:avLst/>
          </a:prstGeom>
        </p:spPr>
      </p:pic>
      <p:sp>
        <p:nvSpPr>
          <p:cNvPr id="23"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12583" y="731931"/>
            <a:ext cx="560871"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9" name="Θέση περιεχομένου 2">
            <a:extLst>
              <a:ext uri="{FF2B5EF4-FFF2-40B4-BE49-F238E27FC236}">
                <a16:creationId xmlns:a16="http://schemas.microsoft.com/office/drawing/2014/main" id="{7BAC7DBC-DE33-DDE0-FA5A-EA79A7C42CFE}"/>
              </a:ext>
            </a:extLst>
          </p:cNvPr>
          <p:cNvGraphicFramePr>
            <a:graphicFrameLocks noGrp="1"/>
          </p:cNvGraphicFramePr>
          <p:nvPr>
            <p:ph idx="1"/>
            <p:extLst>
              <p:ext uri="{D42A27DB-BD31-4B8C-83A1-F6EECF244321}">
                <p14:modId xmlns:p14="http://schemas.microsoft.com/office/powerpoint/2010/main" val="3388831501"/>
              </p:ext>
            </p:extLst>
          </p:nvPr>
        </p:nvGraphicFramePr>
        <p:xfrm>
          <a:off x="371476" y="2717800"/>
          <a:ext cx="5558270" cy="374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Τίτλος 1">
            <a:extLst>
              <a:ext uri="{FF2B5EF4-FFF2-40B4-BE49-F238E27FC236}">
                <a16:creationId xmlns:a16="http://schemas.microsoft.com/office/drawing/2014/main" id="{0195D0AC-96B4-E9FE-3146-9B2D2BDC9600}"/>
              </a:ext>
            </a:extLst>
          </p:cNvPr>
          <p:cNvSpPr>
            <a:spLocks noGrp="1"/>
          </p:cNvSpPr>
          <p:nvPr>
            <p:ph type="title"/>
          </p:nvPr>
        </p:nvSpPr>
        <p:spPr>
          <a:xfrm>
            <a:off x="1046442" y="596927"/>
            <a:ext cx="6900996" cy="1123950"/>
          </a:xfrm>
        </p:spPr>
        <p:txBody>
          <a:bodyPr>
            <a:normAutofit fontScale="90000"/>
          </a:bodyPr>
          <a:lstStyle/>
          <a:p>
            <a:pPr algn="just">
              <a:lnSpc>
                <a:spcPct val="115000"/>
              </a:lnSpc>
              <a:spcAft>
                <a:spcPts val="800"/>
              </a:spcAft>
            </a:pPr>
            <a:r>
              <a:rPr lang="it-IT" sz="2800" b="1" dirty="0">
                <a:effectLst/>
                <a:latin typeface="Open Sans" panose="020B0606030504020204" pitchFamily="34" charset="0"/>
                <a:ea typeface="Calibri" panose="020F0502020204030204" pitchFamily="34" charset="0"/>
                <a:cs typeface="Times New Roman" panose="02020603050405020304" pitchFamily="18" charset="0"/>
              </a:rPr>
              <a:t>Unità 2: In che modo l'inquinamento da plastica influisce sulla vita marina?</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E0B4BE5-C53E-9D69-39EC-23FA0B23685F}"/>
              </a:ext>
            </a:extLst>
          </p:cNvPr>
          <p:cNvSpPr txBox="1"/>
          <p:nvPr/>
        </p:nvSpPr>
        <p:spPr>
          <a:xfrm>
            <a:off x="371475" y="1877614"/>
            <a:ext cx="6097424" cy="391902"/>
          </a:xfrm>
          <a:prstGeom prst="rect">
            <a:avLst/>
          </a:prstGeom>
          <a:noFill/>
        </p:spPr>
        <p:txBody>
          <a:bodyPr wrap="square">
            <a:spAutoFit/>
          </a:bodyPr>
          <a:lstStyle/>
          <a:p>
            <a:pPr marL="0" indent="0" algn="just">
              <a:lnSpc>
                <a:spcPct val="115000"/>
              </a:lnSpc>
              <a:spcAft>
                <a:spcPts val="800"/>
              </a:spcAft>
              <a:buNone/>
            </a:pPr>
            <a:r>
              <a:rPr lang="it-IT" sz="1800" b="1" i="1" dirty="0">
                <a:effectLst/>
                <a:latin typeface="Open Sans" panose="020B0606030504020204" pitchFamily="34" charset="0"/>
                <a:ea typeface="Calibri" panose="020F0502020204030204" pitchFamily="34" charset="0"/>
                <a:cs typeface="Times New Roman" panose="02020603050405020304" pitchFamily="18" charset="0"/>
              </a:rPr>
              <a:t>Qual è l'impatto sulla vita marina?</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EF4CDCE-6FB3-7C08-060D-543C6836DC74}"/>
              </a:ext>
            </a:extLst>
          </p:cNvPr>
          <p:cNvSpPr txBox="1"/>
          <p:nvPr/>
        </p:nvSpPr>
        <p:spPr>
          <a:xfrm>
            <a:off x="6096000" y="5357376"/>
            <a:ext cx="6003636" cy="1564083"/>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it-IT" sz="1400" i="1" dirty="0">
                <a:effectLst/>
                <a:latin typeface="Open Sans" panose="020B0606030504020204" pitchFamily="34" charset="0"/>
                <a:ea typeface="Calibri" panose="020F0502020204030204" pitchFamily="34" charset="0"/>
                <a:cs typeface="Times New Roman" panose="02020603050405020304" pitchFamily="18" charset="0"/>
              </a:rPr>
              <a:t>Un esempio delle conseguenze mortali del consumo di plastica da parte della fauna marina è costituito dalle colonie di ciceroni al largo delle coste dell'Australia e della Nuova Zelanda, particolarmente colpite in quanto consumano grandi quantità di plastica e la danno in pasto ai loro piccoli. Sorprendentemente, ad alcuni uccelli sono stati rimossi fino a 250 pezzi di plastica. </a:t>
            </a:r>
            <a:endParaRPr lang="el-G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68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φαγητό, καραμέλες, εξωτερικός χώρος/ύπαιθρος, σνακ&#10;&#10;Περιγραφή που δημιουργήθηκε αυτόματα">
            <a:extLst>
              <a:ext uri="{FF2B5EF4-FFF2-40B4-BE49-F238E27FC236}">
                <a16:creationId xmlns:a16="http://schemas.microsoft.com/office/drawing/2014/main" id="{76F8444A-454A-E08E-EDC7-19EC15BB6862}"/>
              </a:ext>
            </a:extLst>
          </p:cNvPr>
          <p:cNvPicPr>
            <a:picLocks noChangeAspect="1"/>
          </p:cNvPicPr>
          <p:nvPr/>
        </p:nvPicPr>
        <p:blipFill rotWithShape="1">
          <a:blip r:embed="rId2">
            <a:extLst>
              <a:ext uri="{28A0092B-C50C-407E-A947-70E740481C1C}">
                <a14:useLocalDpi xmlns:a14="http://schemas.microsoft.com/office/drawing/2010/main" val="0"/>
              </a:ext>
            </a:extLst>
          </a:blip>
          <a:srcRect l="2634" r="3602"/>
          <a:stretch/>
        </p:blipFill>
        <p:spPr>
          <a:xfrm>
            <a:off x="0" y="0"/>
            <a:ext cx="9669642" cy="68853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26225" y="27400"/>
            <a:ext cx="10136499" cy="1899912"/>
          </a:xfrm>
        </p:spPr>
        <p:txBody>
          <a:bodyPr vert="horz" lIns="91440" tIns="45720" rIns="91440" bIns="45720" rtlCol="0" anchor="ctr">
            <a:normAutofit/>
          </a:bodyPr>
          <a:lstStyle/>
          <a:p>
            <a:pPr>
              <a:spcAft>
                <a:spcPts val="800"/>
              </a:spcAft>
            </a:pPr>
            <a:r>
              <a:rPr lang="it-IT" sz="2800" b="1" dirty="0">
                <a:effectLst/>
                <a:latin typeface="Open Sans" panose="020B0606030504020204" pitchFamily="34" charset="0"/>
                <a:ea typeface="Open Sans" panose="020B0606030504020204" pitchFamily="34" charset="0"/>
                <a:cs typeface="Open Sans" panose="020B0606030504020204" pitchFamily="34" charset="0"/>
              </a:rPr>
              <a:t>Unità 2: In che modo l'inquinamento da plastica influisce sulla vita marina?</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017164" y="1247688"/>
            <a:ext cx="3879521" cy="56240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it-IT" sz="1500" b="1" i="1" dirty="0">
                <a:effectLst/>
                <a:latin typeface="Open Sans" panose="020B0606030504020204" pitchFamily="34" charset="0"/>
                <a:ea typeface="Open Sans" panose="020B0606030504020204" pitchFamily="34" charset="0"/>
                <a:cs typeface="Open Sans" panose="020B0606030504020204" pitchFamily="34" charset="0"/>
              </a:rPr>
              <a:t>La crescente preoccupazione delle microplastiche nella nostra catena alimentare</a:t>
            </a:r>
            <a:endParaRPr lang="en-US" sz="1500" dirty="0">
              <a:effectLst/>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it-IT" sz="1400" dirty="0">
                <a:effectLst/>
                <a:latin typeface="Open Sans" panose="020B0606030504020204" pitchFamily="34" charset="0"/>
                <a:ea typeface="Open Sans" panose="020B0606030504020204" pitchFamily="34" charset="0"/>
                <a:cs typeface="Open Sans" panose="020B0606030504020204" pitchFamily="34" charset="0"/>
              </a:rPr>
              <a:t>Si stima che i nostri oceani siano inquinati da milioni di tonnellate di microplastiche all'anno, le quali sono introdotte attraverso piccole plastiche come le microsfere e le fibre sintetiche degli indumenti oltre che dalla disgregazione di oggetti di plastica più grandi. Di conseguenza, le microplastiche sono diventate onnipresenti nei nostri oceani e la loro presenza non si limita più solamente alla vita marina, in quanto sono state rinvenute anche nella nostra catena alimentare.</a:t>
            </a:r>
          </a:p>
          <a:p>
            <a:pPr>
              <a:spcAft>
                <a:spcPts val="800"/>
              </a:spcAft>
            </a:pPr>
            <a:r>
              <a:rPr lang="it-IT" sz="1400" dirty="0">
                <a:latin typeface="Open Sans" panose="020B0606030504020204" pitchFamily="34" charset="0"/>
                <a:ea typeface="Open Sans" panose="020B0606030504020204" pitchFamily="34" charset="0"/>
                <a:cs typeface="Open Sans" panose="020B0606030504020204" pitchFamily="34" charset="0"/>
              </a:rPr>
              <a:t>Un recente studio condotto dall'Università di Plymouth ha dimostrato che un terzo dei 504 pesci catturati al largo delle coste dell'Inghilterra sud-occidentale conteneva microplastiche. </a:t>
            </a:r>
          </a:p>
          <a:p>
            <a:pPr>
              <a:spcAft>
                <a:spcPts val="800"/>
              </a:spcAft>
            </a:pPr>
            <a:r>
              <a:rPr lang="it-IT" sz="1400" dirty="0">
                <a:latin typeface="Open Sans" panose="020B0606030504020204" pitchFamily="34" charset="0"/>
                <a:ea typeface="Open Sans" panose="020B0606030504020204" pitchFamily="34" charset="0"/>
                <a:cs typeface="Open Sans" panose="020B0606030504020204" pitchFamily="34" charset="0"/>
              </a:rPr>
              <a:t>L</a:t>
            </a:r>
            <a:r>
              <a:rPr lang="it-IT" sz="1400" dirty="0">
                <a:effectLst/>
                <a:latin typeface="Open Sans" panose="020B0606030504020204" pitchFamily="34" charset="0"/>
                <a:ea typeface="Open Sans" panose="020B0606030504020204" pitchFamily="34" charset="0"/>
                <a:cs typeface="Open Sans" panose="020B0606030504020204" pitchFamily="34" charset="0"/>
              </a:rPr>
              <a:t>'impatto delle microplastiche sugli uccelli marini, con particolare riferimento all'alterazione dell'assorbimento del ferro nell'intestino tenue e all'aumento dello stress epatico. Ciò ha sollevato preoccupazioni circa gli effetti a lungo termine del consumo di microplastiche sulla salute umana.</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0BFF1A09-84C9-ED22-40CC-FC2D3790AB29}"/>
              </a:ext>
            </a:extLst>
          </p:cNvPr>
          <p:cNvSpPr txBox="1"/>
          <p:nvPr/>
        </p:nvSpPr>
        <p:spPr>
          <a:xfrm>
            <a:off x="109522" y="5697586"/>
            <a:ext cx="7907642" cy="1135439"/>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it-IT" sz="1400" b="1" dirty="0">
                <a:latin typeface="Open Sans" panose="020B0606030504020204" pitchFamily="34" charset="0"/>
                <a:ea typeface="Open Sans" panose="020B0606030504020204" pitchFamily="34" charset="0"/>
                <a:cs typeface="Open Sans" panose="020B0606030504020204" pitchFamily="34" charset="0"/>
              </a:rPr>
              <a:t>U</a:t>
            </a:r>
            <a:r>
              <a:rPr lang="it-IT" sz="1400" b="1" dirty="0">
                <a:effectLst/>
                <a:latin typeface="Open Sans" panose="020B0606030504020204" pitchFamily="34" charset="0"/>
                <a:ea typeface="Open Sans" panose="020B0606030504020204" pitchFamily="34" charset="0"/>
                <a:cs typeface="Open Sans" panose="020B0606030504020204" pitchFamily="34" charset="0"/>
              </a:rPr>
              <a:t>n post virale sui social media mostrava un involucro di una barretta Mars del 1986 ritrovato nella baia di Constantine, in Cornovaglia. Gli effetti a lungo termine della plastica sugli oceani sono gravi e di vasta portata, poiché rappresentano una minaccia sia per la vita marina che per l'intero ecosistema.</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5351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137034" y="431631"/>
            <a:ext cx="5531621" cy="1330840"/>
          </a:xfrm>
        </p:spPr>
        <p:txBody>
          <a:bodyPr>
            <a:normAutofit/>
          </a:bodyPr>
          <a:lstStyle/>
          <a:p>
            <a:r>
              <a:rPr lang="it-IT" sz="2800" b="1" dirty="0">
                <a:effectLst/>
                <a:latin typeface="Open Sans" panose="020B0606030504020204" pitchFamily="34" charset="0"/>
                <a:ea typeface="Calibri" panose="020F0502020204030204" pitchFamily="34" charset="0"/>
                <a:cs typeface="Times New Roman" panose="02020603050405020304" pitchFamily="18" charset="0"/>
              </a:rPr>
              <a:t>Unità 3: Cosa possiamo fare per contrastare l'inquinamento da plastica?</a:t>
            </a:r>
            <a:endParaRPr lang="el-GR" sz="2800" dirty="0"/>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137034" y="2194102"/>
            <a:ext cx="4438036" cy="4520734"/>
          </a:xfrm>
        </p:spPr>
        <p:txBody>
          <a:bodyPr>
            <a:normAutofit fontScale="92500" lnSpcReduction="20000"/>
          </a:bodyPr>
          <a:lstStyle/>
          <a:p>
            <a:pPr marL="0" indent="0">
              <a:buNone/>
            </a:pPr>
            <a:r>
              <a:rPr lang="it-IT" sz="2200" b="1" i="1" dirty="0">
                <a:latin typeface="Open Sans" panose="020B0606030504020204" pitchFamily="34" charset="0"/>
              </a:rPr>
              <a:t>Ridurre, riutilizzare, riciclare</a:t>
            </a:r>
          </a:p>
          <a:p>
            <a:pPr marL="0" indent="0">
              <a:buNone/>
            </a:pPr>
            <a:endParaRPr lang="el-GR" sz="1900" b="1" i="1" dirty="0">
              <a:latin typeface="Open Sans" panose="020B0606030504020204" pitchFamily="34" charset="0"/>
            </a:endParaRPr>
          </a:p>
          <a:p>
            <a:r>
              <a:rPr lang="it-IT" sz="1900" dirty="0">
                <a:latin typeface="Open Sans" panose="020B0606030504020204" pitchFamily="34" charset="0"/>
              </a:rPr>
              <a:t>Uno dei settori in cui si possono apportare miglioramenti è nella riduzione dell'uso di plastica monouso, che è presente e comune in diversi corsi d'acqua. </a:t>
            </a:r>
          </a:p>
          <a:p>
            <a:r>
              <a:rPr lang="it-IT" sz="1900" dirty="0">
                <a:latin typeface="Open Sans" panose="020B0606030504020204" pitchFamily="34" charset="0"/>
                <a:ea typeface="Calibri" panose="020F0502020204030204" pitchFamily="34" charset="0"/>
              </a:rPr>
              <a:t>Un metodo alternativo per ridurre al minimo l'uso di plastica monouso è quello di scegliere frutta e verdura non confezionate quando si fa la spesa al supermercato, piuttosto che acquistare quelle preconfezionate in sacchetti di plastica. </a:t>
            </a:r>
          </a:p>
          <a:p>
            <a:r>
              <a:rPr lang="it-IT" sz="1900" dirty="0">
                <a:latin typeface="Open Sans" panose="020B0606030504020204" pitchFamily="34" charset="0"/>
                <a:ea typeface="Calibri" panose="020F0502020204030204" pitchFamily="34" charset="0"/>
                <a:cs typeface="Times New Roman" panose="02020603050405020304" pitchFamily="18" charset="0"/>
              </a:rPr>
              <a:t>E’</a:t>
            </a:r>
            <a:r>
              <a:rPr lang="it-IT" sz="1900" dirty="0">
                <a:effectLst/>
                <a:latin typeface="Open Sans" panose="020B0606030504020204" pitchFamily="34" charset="0"/>
                <a:ea typeface="Calibri" panose="020F0502020204030204" pitchFamily="34" charset="0"/>
                <a:cs typeface="Times New Roman" panose="02020603050405020304" pitchFamily="18" charset="0"/>
              </a:rPr>
              <a:t> in aumento il numero di negozi a spreco zero che vendono alimenti e prodotti per la casa non imballati, consentendo così ai clienti di portare con sé i propri contenitori riutilizzabili.</a:t>
            </a:r>
            <a:endParaRPr lang="el-GR" sz="1900" dirty="0"/>
          </a:p>
        </p:txBody>
      </p:sp>
      <p:pic>
        <p:nvPicPr>
          <p:cNvPr id="9" name="Graphic 8" descr="Recycle Sign">
            <a:extLst>
              <a:ext uri="{FF2B5EF4-FFF2-40B4-BE49-F238E27FC236}">
                <a16:creationId xmlns:a16="http://schemas.microsoft.com/office/drawing/2014/main" id="{1AC215B8-5645-7671-4FDB-EA3D28238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610" y="1071282"/>
            <a:ext cx="4737650" cy="4737650"/>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03982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2793</Words>
  <Application>Microsoft Office PowerPoint</Application>
  <PresentationFormat>Widescreen</PresentationFormat>
  <Paragraphs>153</Paragraphs>
  <Slides>21</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Arial</vt:lpstr>
      <vt:lpstr>Ariel</vt:lpstr>
      <vt:lpstr>Calibri</vt:lpstr>
      <vt:lpstr>Calibri Light</vt:lpstr>
      <vt:lpstr>Open Sans</vt:lpstr>
      <vt:lpstr>Symbol</vt:lpstr>
      <vt:lpstr>Wingdings</vt:lpstr>
      <vt:lpstr>Θέμα του Office</vt:lpstr>
      <vt:lpstr>Modulo 3: Effetti dell'uso della plastica sulla vita marina</vt:lpstr>
      <vt:lpstr>Introduzione</vt:lpstr>
      <vt:lpstr>Argomento principale</vt:lpstr>
      <vt:lpstr>Unità 1: Inquinamento da plastica negli oceani: da dove viene?</vt:lpstr>
      <vt:lpstr>Unità 1: Inquinamento da plastica negli oceani: da dove viene?</vt:lpstr>
      <vt:lpstr>Unità 2: In che modo l'inquinamento da plastica influisce sulla vita marina?</vt:lpstr>
      <vt:lpstr>Unità 2: In che modo l'inquinamento da plastica influisce sulla vita marina?</vt:lpstr>
      <vt:lpstr>Unità 2: In che modo l'inquinamento da plastica influisce sulla vita marina?</vt:lpstr>
      <vt:lpstr>Unità 3: Cosa possiamo fare per contrastare l'inquinamento da plastica?</vt:lpstr>
      <vt:lpstr>Unità 3: Cosa possiamo fare per contrastare l'inquinamento da plastica?</vt:lpstr>
      <vt:lpstr>Unità 3: Cosa possiamo fare per contrastare l'inquinamento da plastica?</vt:lpstr>
      <vt:lpstr>A3.1 Attività – Pulizia della spiagga</vt:lpstr>
      <vt:lpstr>Presentazione standard di PowerPoint</vt:lpstr>
      <vt:lpstr>Istruzioni</vt:lpstr>
      <vt:lpstr>A3.2 Attività - Dire no alla plastica</vt:lpstr>
      <vt:lpstr>A3.2 Attività - Dire no alla plastica</vt:lpstr>
      <vt:lpstr>Istruzioni</vt:lpstr>
      <vt:lpstr>Risorse didattiche aggiuntive</vt:lpstr>
      <vt:lpstr>Referenze e Sitografia</vt:lpstr>
      <vt:lpstr>Referenze &amp; Sitografia</vt:lpstr>
      <vt:lpstr>www.rescue.erasmus.site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Karanasiou</dc:creator>
  <cp:lastModifiedBy>SUMMA VERONICA</cp:lastModifiedBy>
  <cp:revision>46</cp:revision>
  <dcterms:created xsi:type="dcterms:W3CDTF">2023-02-20T12:16:37Z</dcterms:created>
  <dcterms:modified xsi:type="dcterms:W3CDTF">2023-08-21T16:17:20Z</dcterms:modified>
</cp:coreProperties>
</file>