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3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7" r:id="rId2"/>
    <p:sldId id="259" r:id="rId3"/>
    <p:sldId id="260" r:id="rId4"/>
    <p:sldId id="261" r:id="rId5"/>
    <p:sldId id="265" r:id="rId6"/>
    <p:sldId id="266" r:id="rId7"/>
    <p:sldId id="262" r:id="rId8"/>
    <p:sldId id="270" r:id="rId9"/>
    <p:sldId id="264" r:id="rId10"/>
    <p:sldId id="269" r:id="rId11"/>
    <p:sldId id="271" r:id="rId12"/>
    <p:sldId id="277" r:id="rId13"/>
    <p:sldId id="284" r:id="rId14"/>
    <p:sldId id="282" r:id="rId15"/>
    <p:sldId id="283" r:id="rId16"/>
    <p:sldId id="281" r:id="rId17"/>
    <p:sldId id="285" r:id="rId18"/>
    <p:sldId id="286" r:id="rId19"/>
    <p:sldId id="280" r:id="rId20"/>
    <p:sldId id="290" r:id="rId21"/>
    <p:sldId id="257"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96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82"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D1BCA-5EAC-40AB-BC86-269B5FC80C1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27CB1C-7FA9-42BA-A946-7166899C9E19}">
      <dgm:prSet/>
      <dgm:spPr/>
      <dgm:t>
        <a:bodyPr/>
        <a:lstStyle/>
        <a:p>
          <a:r>
            <a:rPr lang="en-US" dirty="0"/>
            <a:t>Każdego roku do oceanów trafia około 12,7 miliona ton plastiku, co odpowiada jednej ciężarówce odpadów wyrzucanych do morza co minutę. Jeśli ten trend się utrzyma, naukowcy przewidują, że do 2050 roku w oceanach będzie więcej plastiku niż ryb. </a:t>
          </a:r>
        </a:p>
      </dgm:t>
    </dgm:pt>
    <dgm:pt modelId="{CC996108-72BF-4658-92D2-88B514D153FC}" type="parTrans" cxnId="{DA3827EA-5ADB-4424-B4F4-9BED1D073614}">
      <dgm:prSet/>
      <dgm:spPr/>
      <dgm:t>
        <a:bodyPr/>
        <a:lstStyle/>
        <a:p>
          <a:endParaRPr lang="en-US"/>
        </a:p>
      </dgm:t>
    </dgm:pt>
    <dgm:pt modelId="{834971A1-CB09-44F2-9BE8-03A6A3E5B9D7}" type="sibTrans" cxnId="{DA3827EA-5ADB-4424-B4F4-9BED1D073614}">
      <dgm:prSet/>
      <dgm:spPr/>
      <dgm:t>
        <a:bodyPr/>
        <a:lstStyle/>
        <a:p>
          <a:endParaRPr lang="en-US"/>
        </a:p>
      </dgm:t>
    </dgm:pt>
    <dgm:pt modelId="{092B5FBF-C851-44ED-9171-553C48414BA6}">
      <dgm:prSet/>
      <dgm:spPr/>
      <dgm:t>
        <a:bodyPr/>
        <a:lstStyle/>
        <a:p>
          <a:r>
            <a:rPr lang="en-US" dirty="0"/>
            <a:t>Jest to roczny szacunek emisji tworzyw sztucznych. Łączna wartość dla danego kraju nie obejmuje odpadów, które są eksportowane za granicę i mogą być bardziej narażone na przedostanie się do oceanu.</a:t>
          </a:r>
        </a:p>
      </dgm:t>
    </dgm:pt>
    <dgm:pt modelId="{FF1D42C4-DB59-4096-A0F5-9EBF44EE5516}" type="parTrans" cxnId="{AB194F9D-A5A1-43D0-A5EB-24EE904B6F5D}">
      <dgm:prSet/>
      <dgm:spPr/>
      <dgm:t>
        <a:bodyPr/>
        <a:lstStyle/>
        <a:p>
          <a:endParaRPr lang="en-US"/>
        </a:p>
      </dgm:t>
    </dgm:pt>
    <dgm:pt modelId="{77AA9397-018B-4162-9B34-AA6E030481E5}" type="sibTrans" cxnId="{AB194F9D-A5A1-43D0-A5EB-24EE904B6F5D}">
      <dgm:prSet/>
      <dgm:spPr/>
      <dgm:t>
        <a:bodyPr/>
        <a:lstStyle/>
        <a:p>
          <a:endParaRPr lang="en-US"/>
        </a:p>
      </dgm:t>
    </dgm:pt>
    <dgm:pt modelId="{27A4813A-02EB-4C1F-8E32-5E2BA7A91462}" type="pres">
      <dgm:prSet presAssocID="{52FD1BCA-5EAC-40AB-BC86-269B5FC80C14}" presName="hierChild1" presStyleCnt="0">
        <dgm:presLayoutVars>
          <dgm:chPref val="1"/>
          <dgm:dir/>
          <dgm:animOne val="branch"/>
          <dgm:animLvl val="lvl"/>
          <dgm:resizeHandles/>
        </dgm:presLayoutVars>
      </dgm:prSet>
      <dgm:spPr/>
    </dgm:pt>
    <dgm:pt modelId="{E81A2B58-B554-43D0-B187-0E007CD917A1}" type="pres">
      <dgm:prSet presAssocID="{1127CB1C-7FA9-42BA-A946-7166899C9E19}" presName="hierRoot1" presStyleCnt="0"/>
      <dgm:spPr/>
    </dgm:pt>
    <dgm:pt modelId="{F47A16A5-3647-45D8-98ED-379ED1D95C03}" type="pres">
      <dgm:prSet presAssocID="{1127CB1C-7FA9-42BA-A946-7166899C9E19}" presName="composite" presStyleCnt="0"/>
      <dgm:spPr/>
    </dgm:pt>
    <dgm:pt modelId="{E92F5389-9086-4CD6-9CBF-244CC0C01348}" type="pres">
      <dgm:prSet presAssocID="{1127CB1C-7FA9-42BA-A946-7166899C9E19}" presName="background" presStyleLbl="node0" presStyleIdx="0" presStyleCnt="2"/>
      <dgm:spPr/>
    </dgm:pt>
    <dgm:pt modelId="{0EB48D04-05DA-4949-82CE-A785F7E33987}" type="pres">
      <dgm:prSet presAssocID="{1127CB1C-7FA9-42BA-A946-7166899C9E19}" presName="text" presStyleLbl="fgAcc0" presStyleIdx="0" presStyleCnt="2" custLinFactNeighborX="-89265" custLinFactNeighborY="3101">
        <dgm:presLayoutVars>
          <dgm:chPref val="3"/>
        </dgm:presLayoutVars>
      </dgm:prSet>
      <dgm:spPr/>
    </dgm:pt>
    <dgm:pt modelId="{E98D9C87-982C-48B2-BB7B-1DB6EEFFA0F4}" type="pres">
      <dgm:prSet presAssocID="{1127CB1C-7FA9-42BA-A946-7166899C9E19}" presName="hierChild2" presStyleCnt="0"/>
      <dgm:spPr/>
    </dgm:pt>
    <dgm:pt modelId="{05EA18D2-065C-4E53-B3F8-EB839432D3D5}" type="pres">
      <dgm:prSet presAssocID="{092B5FBF-C851-44ED-9171-553C48414BA6}" presName="hierRoot1" presStyleCnt="0"/>
      <dgm:spPr/>
    </dgm:pt>
    <dgm:pt modelId="{9B4D014E-1C6E-49A3-9EE7-75B84ED628C7}" type="pres">
      <dgm:prSet presAssocID="{092B5FBF-C851-44ED-9171-553C48414BA6}" presName="composite" presStyleCnt="0"/>
      <dgm:spPr/>
    </dgm:pt>
    <dgm:pt modelId="{38688209-ABFE-46E1-9CEE-0094E251ECD9}" type="pres">
      <dgm:prSet presAssocID="{092B5FBF-C851-44ED-9171-553C48414BA6}" presName="background" presStyleLbl="node0" presStyleIdx="1" presStyleCnt="2"/>
      <dgm:spPr/>
    </dgm:pt>
    <dgm:pt modelId="{CB2F733F-5BC8-4636-9766-D6E1281EF690}" type="pres">
      <dgm:prSet presAssocID="{092B5FBF-C851-44ED-9171-553C48414BA6}" presName="text" presStyleLbl="fgAcc0" presStyleIdx="1" presStyleCnt="2" custLinFactNeighborX="77548" custLinFactNeighborY="1859">
        <dgm:presLayoutVars>
          <dgm:chPref val="3"/>
        </dgm:presLayoutVars>
      </dgm:prSet>
      <dgm:spPr/>
    </dgm:pt>
    <dgm:pt modelId="{9D5716D6-D3F2-449A-B55C-ECFBE4B7F548}" type="pres">
      <dgm:prSet presAssocID="{092B5FBF-C851-44ED-9171-553C48414BA6}" presName="hierChild2" presStyleCnt="0"/>
      <dgm:spPr/>
    </dgm:pt>
  </dgm:ptLst>
  <dgm:cxnLst>
    <dgm:cxn modelId="{253D3755-19D1-4642-9294-90210ABE8C58}" type="presOf" srcId="{52FD1BCA-5EAC-40AB-BC86-269B5FC80C14}" destId="{27A4813A-02EB-4C1F-8E32-5E2BA7A91462}" srcOrd="0" destOrd="0" presId="urn:microsoft.com/office/officeart/2005/8/layout/hierarchy1"/>
    <dgm:cxn modelId="{AB194F9D-A5A1-43D0-A5EB-24EE904B6F5D}" srcId="{52FD1BCA-5EAC-40AB-BC86-269B5FC80C14}" destId="{092B5FBF-C851-44ED-9171-553C48414BA6}" srcOrd="1" destOrd="0" parTransId="{FF1D42C4-DB59-4096-A0F5-9EBF44EE5516}" sibTransId="{77AA9397-018B-4162-9B34-AA6E030481E5}"/>
    <dgm:cxn modelId="{C8D91ABC-F42D-4E8D-AD90-5898F8119181}" type="presOf" srcId="{1127CB1C-7FA9-42BA-A946-7166899C9E19}" destId="{0EB48D04-05DA-4949-82CE-A785F7E33987}" srcOrd="0" destOrd="0" presId="urn:microsoft.com/office/officeart/2005/8/layout/hierarchy1"/>
    <dgm:cxn modelId="{5C5511D6-4FD1-4AA8-82BA-8B832C3D019E}" type="presOf" srcId="{092B5FBF-C851-44ED-9171-553C48414BA6}" destId="{CB2F733F-5BC8-4636-9766-D6E1281EF690}" srcOrd="0" destOrd="0" presId="urn:microsoft.com/office/officeart/2005/8/layout/hierarchy1"/>
    <dgm:cxn modelId="{DA3827EA-5ADB-4424-B4F4-9BED1D073614}" srcId="{52FD1BCA-5EAC-40AB-BC86-269B5FC80C14}" destId="{1127CB1C-7FA9-42BA-A946-7166899C9E19}" srcOrd="0" destOrd="0" parTransId="{CC996108-72BF-4658-92D2-88B514D153FC}" sibTransId="{834971A1-CB09-44F2-9BE8-03A6A3E5B9D7}"/>
    <dgm:cxn modelId="{42BC5AC3-09AC-4BA3-99E7-A005F2D71DB4}" type="presParOf" srcId="{27A4813A-02EB-4C1F-8E32-5E2BA7A91462}" destId="{E81A2B58-B554-43D0-B187-0E007CD917A1}" srcOrd="0" destOrd="0" presId="urn:microsoft.com/office/officeart/2005/8/layout/hierarchy1"/>
    <dgm:cxn modelId="{8ADE04A2-4F0C-414C-B52E-E8F32ACAC19A}" type="presParOf" srcId="{E81A2B58-B554-43D0-B187-0E007CD917A1}" destId="{F47A16A5-3647-45D8-98ED-379ED1D95C03}" srcOrd="0" destOrd="0" presId="urn:microsoft.com/office/officeart/2005/8/layout/hierarchy1"/>
    <dgm:cxn modelId="{76EB77D0-37AC-4DDC-A29F-DE4A66F6399B}" type="presParOf" srcId="{F47A16A5-3647-45D8-98ED-379ED1D95C03}" destId="{E92F5389-9086-4CD6-9CBF-244CC0C01348}" srcOrd="0" destOrd="0" presId="urn:microsoft.com/office/officeart/2005/8/layout/hierarchy1"/>
    <dgm:cxn modelId="{AB01A7EB-C266-4F17-9CDE-C8F297C0F771}" type="presParOf" srcId="{F47A16A5-3647-45D8-98ED-379ED1D95C03}" destId="{0EB48D04-05DA-4949-82CE-A785F7E33987}" srcOrd="1" destOrd="0" presId="urn:microsoft.com/office/officeart/2005/8/layout/hierarchy1"/>
    <dgm:cxn modelId="{FD0EFCB8-72B7-4951-B536-99F1DA31780C}" type="presParOf" srcId="{E81A2B58-B554-43D0-B187-0E007CD917A1}" destId="{E98D9C87-982C-48B2-BB7B-1DB6EEFFA0F4}" srcOrd="1" destOrd="0" presId="urn:microsoft.com/office/officeart/2005/8/layout/hierarchy1"/>
    <dgm:cxn modelId="{297C5898-AD88-4CA9-A893-34992D39F63F}" type="presParOf" srcId="{27A4813A-02EB-4C1F-8E32-5E2BA7A91462}" destId="{05EA18D2-065C-4E53-B3F8-EB839432D3D5}" srcOrd="1" destOrd="0" presId="urn:microsoft.com/office/officeart/2005/8/layout/hierarchy1"/>
    <dgm:cxn modelId="{7C9607C3-48D4-4F1F-9AF3-D27274DCD518}" type="presParOf" srcId="{05EA18D2-065C-4E53-B3F8-EB839432D3D5}" destId="{9B4D014E-1C6E-49A3-9EE7-75B84ED628C7}" srcOrd="0" destOrd="0" presId="urn:microsoft.com/office/officeart/2005/8/layout/hierarchy1"/>
    <dgm:cxn modelId="{0E9FCA9C-FD1A-4911-B085-25BB700EACFB}" type="presParOf" srcId="{9B4D014E-1C6E-49A3-9EE7-75B84ED628C7}" destId="{38688209-ABFE-46E1-9CEE-0094E251ECD9}" srcOrd="0" destOrd="0" presId="urn:microsoft.com/office/officeart/2005/8/layout/hierarchy1"/>
    <dgm:cxn modelId="{E89D3AF6-266A-4474-84B6-DDD52F18A7EB}" type="presParOf" srcId="{9B4D014E-1C6E-49A3-9EE7-75B84ED628C7}" destId="{CB2F733F-5BC8-4636-9766-D6E1281EF690}" srcOrd="1" destOrd="0" presId="urn:microsoft.com/office/officeart/2005/8/layout/hierarchy1"/>
    <dgm:cxn modelId="{5567649E-768E-49ED-A755-7810FD7B685A}" type="presParOf" srcId="{05EA18D2-065C-4E53-B3F8-EB839432D3D5}" destId="{9D5716D6-D3F2-449A-B55C-ECFBE4B7F54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330E7-E53C-4C4E-99BC-47DBB24BA785}"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02B0683F-C045-4294-9280-25490E5F1091}">
      <dgm:prSet/>
      <dgm:spPr/>
      <dgm:t>
        <a:bodyPr/>
        <a:lstStyle/>
        <a:p>
          <a:r>
            <a:rPr lang="en-US"/>
            <a:t>Ocean jest szczególnie dotknięty zanieczyszczeniem plastikiem, a większość z nich wynika z niewłaściwej utylizacji jednorazowych plastikowych przedmiotów, takich jak opakowania po żywności, torby, maszynki do golenia i butelki. </a:t>
          </a:r>
        </a:p>
      </dgm:t>
    </dgm:pt>
    <dgm:pt modelId="{C7B28459-E84F-47B2-B87D-4B1872D15D62}" type="parTrans" cxnId="{E9C0DAB2-6866-474B-979F-1EEBCB0D0CFE}">
      <dgm:prSet/>
      <dgm:spPr/>
      <dgm:t>
        <a:bodyPr/>
        <a:lstStyle/>
        <a:p>
          <a:endParaRPr lang="en-US"/>
        </a:p>
      </dgm:t>
    </dgm:pt>
    <dgm:pt modelId="{AE797478-448B-422A-8720-C067FEDF0C33}" type="sibTrans" cxnId="{E9C0DAB2-6866-474B-979F-1EEBCB0D0CFE}">
      <dgm:prSet/>
      <dgm:spPr/>
      <dgm:t>
        <a:bodyPr/>
        <a:lstStyle/>
        <a:p>
          <a:endParaRPr lang="en-US"/>
        </a:p>
      </dgm:t>
    </dgm:pt>
    <dgm:pt modelId="{F631388E-4611-4123-9A60-F6444FFFA637}">
      <dgm:prSet/>
      <dgm:spPr/>
      <dgm:t>
        <a:bodyPr/>
        <a:lstStyle/>
        <a:p>
          <a:r>
            <a:rPr lang="en-US"/>
            <a:t>niektóre tworzywa sztuczne i mikrodrobiny plastiku są wynikiem wadliwych procesów produkcyjnych</a:t>
          </a:r>
        </a:p>
      </dgm:t>
    </dgm:pt>
    <dgm:pt modelId="{8658D0FA-BF0C-4173-B5C3-937D73E24524}" type="parTrans" cxnId="{B7CA4E4B-C888-4A4F-849B-718BD029CE88}">
      <dgm:prSet/>
      <dgm:spPr/>
      <dgm:t>
        <a:bodyPr/>
        <a:lstStyle/>
        <a:p>
          <a:endParaRPr lang="en-US"/>
        </a:p>
      </dgm:t>
    </dgm:pt>
    <dgm:pt modelId="{47C1757D-3444-4BF0-AAA5-872423EA13C8}" type="sibTrans" cxnId="{B7CA4E4B-C888-4A4F-849B-718BD029CE88}">
      <dgm:prSet/>
      <dgm:spPr/>
      <dgm:t>
        <a:bodyPr/>
        <a:lstStyle/>
        <a:p>
          <a:endParaRPr lang="en-US"/>
        </a:p>
      </dgm:t>
    </dgm:pt>
    <dgm:pt modelId="{D2F7B997-E3BC-4F02-97EA-210324672522}">
      <dgm:prSet/>
      <dgm:spPr/>
      <dgm:t>
        <a:bodyPr/>
        <a:lstStyle/>
        <a:p>
          <a:r>
            <a:rPr lang="en-US"/>
            <a:t>Około 20% zanieczyszczeń plastikiem w oceanie jest spowodowanych przemysłowymi praktykami połowowymi.</a:t>
          </a:r>
        </a:p>
      </dgm:t>
    </dgm:pt>
    <dgm:pt modelId="{AD04D614-779D-4B79-85A5-055415FA467F}" type="parTrans" cxnId="{B0CBF58C-80C9-4A73-99B4-6D61C2E9CEC7}">
      <dgm:prSet/>
      <dgm:spPr/>
      <dgm:t>
        <a:bodyPr/>
        <a:lstStyle/>
        <a:p>
          <a:endParaRPr lang="en-US"/>
        </a:p>
      </dgm:t>
    </dgm:pt>
    <dgm:pt modelId="{7EF8F9B2-70EA-4C4F-B139-50DFD24E6E88}" type="sibTrans" cxnId="{B0CBF58C-80C9-4A73-99B4-6D61C2E9CEC7}">
      <dgm:prSet/>
      <dgm:spPr/>
      <dgm:t>
        <a:bodyPr/>
        <a:lstStyle/>
        <a:p>
          <a:endParaRPr lang="en-US"/>
        </a:p>
      </dgm:t>
    </dgm:pt>
    <dgm:pt modelId="{7B6190C1-284A-46FA-8A5C-6ED6B84FC70E}" type="pres">
      <dgm:prSet presAssocID="{6C3330E7-E53C-4C4E-99BC-47DBB24BA785}" presName="diagram" presStyleCnt="0">
        <dgm:presLayoutVars>
          <dgm:dir/>
          <dgm:resizeHandles val="exact"/>
        </dgm:presLayoutVars>
      </dgm:prSet>
      <dgm:spPr/>
    </dgm:pt>
    <dgm:pt modelId="{1292FC44-8840-443E-B9BD-33B4B03F62FC}" type="pres">
      <dgm:prSet presAssocID="{02B0683F-C045-4294-9280-25490E5F1091}" presName="node" presStyleLbl="node1" presStyleIdx="0" presStyleCnt="3">
        <dgm:presLayoutVars>
          <dgm:bulletEnabled val="1"/>
        </dgm:presLayoutVars>
      </dgm:prSet>
      <dgm:spPr/>
    </dgm:pt>
    <dgm:pt modelId="{CC913DCB-7CC1-4BAF-9329-A01481C22256}" type="pres">
      <dgm:prSet presAssocID="{AE797478-448B-422A-8720-C067FEDF0C33}" presName="sibTrans" presStyleLbl="sibTrans2D1" presStyleIdx="0" presStyleCnt="2"/>
      <dgm:spPr/>
    </dgm:pt>
    <dgm:pt modelId="{B684FA52-AD78-44F4-BEE6-AD9AADF3B940}" type="pres">
      <dgm:prSet presAssocID="{AE797478-448B-422A-8720-C067FEDF0C33}" presName="connectorText" presStyleLbl="sibTrans2D1" presStyleIdx="0" presStyleCnt="2"/>
      <dgm:spPr/>
    </dgm:pt>
    <dgm:pt modelId="{FDEDF22B-F8A6-42D7-B8BC-CDE9A4E3EECA}" type="pres">
      <dgm:prSet presAssocID="{F631388E-4611-4123-9A60-F6444FFFA637}" presName="node" presStyleLbl="node1" presStyleIdx="1" presStyleCnt="3">
        <dgm:presLayoutVars>
          <dgm:bulletEnabled val="1"/>
        </dgm:presLayoutVars>
      </dgm:prSet>
      <dgm:spPr/>
    </dgm:pt>
    <dgm:pt modelId="{E022D970-7B1D-40E9-AD12-14B682E82532}" type="pres">
      <dgm:prSet presAssocID="{47C1757D-3444-4BF0-AAA5-872423EA13C8}" presName="sibTrans" presStyleLbl="sibTrans2D1" presStyleIdx="1" presStyleCnt="2"/>
      <dgm:spPr/>
    </dgm:pt>
    <dgm:pt modelId="{BC0DC3B6-D43F-46B9-B952-3AAA5B2A3A91}" type="pres">
      <dgm:prSet presAssocID="{47C1757D-3444-4BF0-AAA5-872423EA13C8}" presName="connectorText" presStyleLbl="sibTrans2D1" presStyleIdx="1" presStyleCnt="2"/>
      <dgm:spPr/>
    </dgm:pt>
    <dgm:pt modelId="{FBD1B5BE-2883-4D0E-9B02-6B29061AA7C9}" type="pres">
      <dgm:prSet presAssocID="{D2F7B997-E3BC-4F02-97EA-210324672522}" presName="node" presStyleLbl="node1" presStyleIdx="2" presStyleCnt="3">
        <dgm:presLayoutVars>
          <dgm:bulletEnabled val="1"/>
        </dgm:presLayoutVars>
      </dgm:prSet>
      <dgm:spPr/>
    </dgm:pt>
  </dgm:ptLst>
  <dgm:cxnLst>
    <dgm:cxn modelId="{F6B96E0A-95EE-4194-935D-7DB7354FCBF2}" type="presOf" srcId="{47C1757D-3444-4BF0-AAA5-872423EA13C8}" destId="{BC0DC3B6-D43F-46B9-B952-3AAA5B2A3A91}" srcOrd="1" destOrd="0" presId="urn:microsoft.com/office/officeart/2005/8/layout/process5"/>
    <dgm:cxn modelId="{E633D539-9802-49FF-82B3-D40AD6E38156}" type="presOf" srcId="{D2F7B997-E3BC-4F02-97EA-210324672522}" destId="{FBD1B5BE-2883-4D0E-9B02-6B29061AA7C9}" srcOrd="0" destOrd="0" presId="urn:microsoft.com/office/officeart/2005/8/layout/process5"/>
    <dgm:cxn modelId="{9781995E-8924-4674-8125-A116E4F5EC49}" type="presOf" srcId="{AE797478-448B-422A-8720-C067FEDF0C33}" destId="{CC913DCB-7CC1-4BAF-9329-A01481C22256}" srcOrd="0" destOrd="0" presId="urn:microsoft.com/office/officeart/2005/8/layout/process5"/>
    <dgm:cxn modelId="{B7CA4E4B-C888-4A4F-849B-718BD029CE88}" srcId="{6C3330E7-E53C-4C4E-99BC-47DBB24BA785}" destId="{F631388E-4611-4123-9A60-F6444FFFA637}" srcOrd="1" destOrd="0" parTransId="{8658D0FA-BF0C-4173-B5C3-937D73E24524}" sibTransId="{47C1757D-3444-4BF0-AAA5-872423EA13C8}"/>
    <dgm:cxn modelId="{B42CE857-69B8-4AEF-A409-48C933749D04}" type="presOf" srcId="{02B0683F-C045-4294-9280-25490E5F1091}" destId="{1292FC44-8840-443E-B9BD-33B4B03F62FC}" srcOrd="0" destOrd="0" presId="urn:microsoft.com/office/officeart/2005/8/layout/process5"/>
    <dgm:cxn modelId="{DCEF927A-CA17-481C-A09F-ECB14881347B}" type="presOf" srcId="{47C1757D-3444-4BF0-AAA5-872423EA13C8}" destId="{E022D970-7B1D-40E9-AD12-14B682E82532}" srcOrd="0" destOrd="0" presId="urn:microsoft.com/office/officeart/2005/8/layout/process5"/>
    <dgm:cxn modelId="{B0CBF58C-80C9-4A73-99B4-6D61C2E9CEC7}" srcId="{6C3330E7-E53C-4C4E-99BC-47DBB24BA785}" destId="{D2F7B997-E3BC-4F02-97EA-210324672522}" srcOrd="2" destOrd="0" parTransId="{AD04D614-779D-4B79-85A5-055415FA467F}" sibTransId="{7EF8F9B2-70EA-4C4F-B139-50DFD24E6E88}"/>
    <dgm:cxn modelId="{4D2C1B94-6F26-4E00-A723-ED6C28BDAAF2}" type="presOf" srcId="{6C3330E7-E53C-4C4E-99BC-47DBB24BA785}" destId="{7B6190C1-284A-46FA-8A5C-6ED6B84FC70E}" srcOrd="0" destOrd="0" presId="urn:microsoft.com/office/officeart/2005/8/layout/process5"/>
    <dgm:cxn modelId="{61DAA99C-B0E7-4897-9DA5-3883C178C101}" type="presOf" srcId="{AE797478-448B-422A-8720-C067FEDF0C33}" destId="{B684FA52-AD78-44F4-BEE6-AD9AADF3B940}" srcOrd="1" destOrd="0" presId="urn:microsoft.com/office/officeart/2005/8/layout/process5"/>
    <dgm:cxn modelId="{E38D6DA5-DD11-44EB-8C90-DFA83BB8CD68}" type="presOf" srcId="{F631388E-4611-4123-9A60-F6444FFFA637}" destId="{FDEDF22B-F8A6-42D7-B8BC-CDE9A4E3EECA}" srcOrd="0" destOrd="0" presId="urn:microsoft.com/office/officeart/2005/8/layout/process5"/>
    <dgm:cxn modelId="{E9C0DAB2-6866-474B-979F-1EEBCB0D0CFE}" srcId="{6C3330E7-E53C-4C4E-99BC-47DBB24BA785}" destId="{02B0683F-C045-4294-9280-25490E5F1091}" srcOrd="0" destOrd="0" parTransId="{C7B28459-E84F-47B2-B87D-4B1872D15D62}" sibTransId="{AE797478-448B-422A-8720-C067FEDF0C33}"/>
    <dgm:cxn modelId="{FFDAEB4D-3D73-4204-B5D8-7DF0E392F071}" type="presParOf" srcId="{7B6190C1-284A-46FA-8A5C-6ED6B84FC70E}" destId="{1292FC44-8840-443E-B9BD-33B4B03F62FC}" srcOrd="0" destOrd="0" presId="urn:microsoft.com/office/officeart/2005/8/layout/process5"/>
    <dgm:cxn modelId="{75948F1A-C369-42D3-A8F0-35B174325FCC}" type="presParOf" srcId="{7B6190C1-284A-46FA-8A5C-6ED6B84FC70E}" destId="{CC913DCB-7CC1-4BAF-9329-A01481C22256}" srcOrd="1" destOrd="0" presId="urn:microsoft.com/office/officeart/2005/8/layout/process5"/>
    <dgm:cxn modelId="{EDADFF0B-D0D4-42B1-A2F6-C589DCD83264}" type="presParOf" srcId="{CC913DCB-7CC1-4BAF-9329-A01481C22256}" destId="{B684FA52-AD78-44F4-BEE6-AD9AADF3B940}" srcOrd="0" destOrd="0" presId="urn:microsoft.com/office/officeart/2005/8/layout/process5"/>
    <dgm:cxn modelId="{9C5784F8-FFD2-4F77-A178-71DB2D5B7BB9}" type="presParOf" srcId="{7B6190C1-284A-46FA-8A5C-6ED6B84FC70E}" destId="{FDEDF22B-F8A6-42D7-B8BC-CDE9A4E3EECA}" srcOrd="2" destOrd="0" presId="urn:microsoft.com/office/officeart/2005/8/layout/process5"/>
    <dgm:cxn modelId="{1CB4215F-3712-4923-BF52-7A17C5B03876}" type="presParOf" srcId="{7B6190C1-284A-46FA-8A5C-6ED6B84FC70E}" destId="{E022D970-7B1D-40E9-AD12-14B682E82532}" srcOrd="3" destOrd="0" presId="urn:microsoft.com/office/officeart/2005/8/layout/process5"/>
    <dgm:cxn modelId="{A0055062-FC0B-49BC-94AD-5160B420E5B7}" type="presParOf" srcId="{E022D970-7B1D-40E9-AD12-14B682E82532}" destId="{BC0DC3B6-D43F-46B9-B952-3AAA5B2A3A91}" srcOrd="0" destOrd="0" presId="urn:microsoft.com/office/officeart/2005/8/layout/process5"/>
    <dgm:cxn modelId="{BDF14812-AF72-4C9C-B487-7872EDBBA2E2}" type="presParOf" srcId="{7B6190C1-284A-46FA-8A5C-6ED6B84FC70E}" destId="{FBD1B5BE-2883-4D0E-9B02-6B29061AA7C9}"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4B657-E2FE-4C36-A434-8099D479BCD7}"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n-US"/>
        </a:p>
      </dgm:t>
    </dgm:pt>
    <dgm:pt modelId="{A9EE7C52-E413-4810-8B28-82188811C66E}">
      <dgm:prSet/>
      <dgm:spPr/>
      <dgm:t>
        <a:bodyPr/>
        <a:lstStyle/>
        <a:p>
          <a:r>
            <a:rPr lang="en-US" b="1" i="1"/>
            <a:t>Wpływ zanieczyszczenia plastikiem na dziką przyrodę morską jest poważny:</a:t>
          </a:r>
          <a:endParaRPr lang="en-US"/>
        </a:p>
      </dgm:t>
    </dgm:pt>
    <dgm:pt modelId="{2B6590C5-4A1F-4C6C-BF98-A2C3E29E9057}" type="parTrans" cxnId="{E3E1177A-12F8-424A-97F7-5A65424C088E}">
      <dgm:prSet/>
      <dgm:spPr/>
      <dgm:t>
        <a:bodyPr/>
        <a:lstStyle/>
        <a:p>
          <a:endParaRPr lang="en-US"/>
        </a:p>
      </dgm:t>
    </dgm:pt>
    <dgm:pt modelId="{2A084989-23CE-4164-BDE7-E003E17699DF}" type="sibTrans" cxnId="{E3E1177A-12F8-424A-97F7-5A65424C088E}">
      <dgm:prSet/>
      <dgm:spPr/>
      <dgm:t>
        <a:bodyPr/>
        <a:lstStyle/>
        <a:p>
          <a:endParaRPr lang="en-US"/>
        </a:p>
      </dgm:t>
    </dgm:pt>
    <dgm:pt modelId="{BFD72FEF-D23F-4673-BCBE-B0D535EF7B72}">
      <dgm:prSet/>
      <dgm:spPr/>
      <dgm:t>
        <a:bodyPr/>
        <a:lstStyle/>
        <a:p>
          <a:r>
            <a:rPr lang="en-US"/>
            <a:t>uwięzienie i rany fizyczne wynikające z plastiku</a:t>
          </a:r>
        </a:p>
      </dgm:t>
    </dgm:pt>
    <dgm:pt modelId="{C3FAA837-E79A-4F06-A3C7-1537A92755C4}" type="parTrans" cxnId="{4E044817-1D41-4DA7-AEB8-8E3E03014C57}">
      <dgm:prSet/>
      <dgm:spPr/>
      <dgm:t>
        <a:bodyPr/>
        <a:lstStyle/>
        <a:p>
          <a:endParaRPr lang="en-US"/>
        </a:p>
      </dgm:t>
    </dgm:pt>
    <dgm:pt modelId="{6C0B7AD9-5CA0-4A2A-832D-24162BAD0959}" type="sibTrans" cxnId="{4E044817-1D41-4DA7-AEB8-8E3E03014C57}">
      <dgm:prSet/>
      <dgm:spPr/>
      <dgm:t>
        <a:bodyPr/>
        <a:lstStyle/>
        <a:p>
          <a:endParaRPr lang="en-US"/>
        </a:p>
      </dgm:t>
    </dgm:pt>
    <dgm:pt modelId="{9B3D4F20-FE1A-43D8-9B40-29F5386D2923}">
      <dgm:prSet/>
      <dgm:spPr/>
      <dgm:t>
        <a:bodyPr/>
        <a:lstStyle/>
        <a:p>
          <a:r>
            <a:rPr lang="en-US"/>
            <a:t>Połknięcie plastiku jest również poważnym problemem, ponieważ ptaki morskie, żółwie, ryby i wieloryby zwykle mylą plastikowe odpady ze swoimi ofiarami ze względu na ich podobny kształt i kolor. </a:t>
          </a:r>
        </a:p>
      </dgm:t>
    </dgm:pt>
    <dgm:pt modelId="{0E275039-CAB3-4D2B-A793-FB2990D0320C}" type="parTrans" cxnId="{7B61BC6B-8A62-4C0D-BCB8-4E60EC5954C1}">
      <dgm:prSet/>
      <dgm:spPr/>
      <dgm:t>
        <a:bodyPr/>
        <a:lstStyle/>
        <a:p>
          <a:endParaRPr lang="en-US"/>
        </a:p>
      </dgm:t>
    </dgm:pt>
    <dgm:pt modelId="{B47F8A82-BCAD-47FB-9874-349A128E441B}" type="sibTrans" cxnId="{7B61BC6B-8A62-4C0D-BCB8-4E60EC5954C1}">
      <dgm:prSet/>
      <dgm:spPr/>
      <dgm:t>
        <a:bodyPr/>
        <a:lstStyle/>
        <a:p>
          <a:endParaRPr lang="en-US"/>
        </a:p>
      </dgm:t>
    </dgm:pt>
    <dgm:pt modelId="{F4A5504B-4A30-4CF6-8A43-AB9A4BE706FD}">
      <dgm:prSet/>
      <dgm:spPr/>
      <dgm:t>
        <a:bodyPr/>
        <a:lstStyle/>
        <a:p>
          <a:r>
            <a:rPr lang="en-US"/>
            <a:t>Plastik może gromadzić na swojej powierzchni mikroby i glony, co czyni go atrakcyjnym dla niektórych zwierząt morskich.</a:t>
          </a:r>
        </a:p>
      </dgm:t>
    </dgm:pt>
    <dgm:pt modelId="{08FFF9BA-4CCD-4AE6-AB15-47A609AE66EC}" type="parTrans" cxnId="{89DC1A30-2F98-4447-A527-4D458A94751B}">
      <dgm:prSet/>
      <dgm:spPr/>
      <dgm:t>
        <a:bodyPr/>
        <a:lstStyle/>
        <a:p>
          <a:endParaRPr lang="en-US"/>
        </a:p>
      </dgm:t>
    </dgm:pt>
    <dgm:pt modelId="{ABAF11EF-2008-4E0C-B75B-2B94FA679781}" type="sibTrans" cxnId="{89DC1A30-2F98-4447-A527-4D458A94751B}">
      <dgm:prSet/>
      <dgm:spPr/>
      <dgm:t>
        <a:bodyPr/>
        <a:lstStyle/>
        <a:p>
          <a:endParaRPr lang="en-US"/>
        </a:p>
      </dgm:t>
    </dgm:pt>
    <dgm:pt modelId="{9B0207FB-2578-471F-9DE5-DA7DCDF69325}">
      <dgm:prSet/>
      <dgm:spPr/>
      <dgm:t>
        <a:bodyPr/>
        <a:lstStyle/>
        <a:p>
          <a:r>
            <a:rPr lang="en-US" dirty="0"/>
            <a:t>Plastik przenika również do całych ekosystemów, ponieważ mikrodrobiny plastiku przypominają plankton, który jest głównym źródłem pożywienia dla setek gatunków u podstawy łańcucha pokarmowego.</a:t>
          </a:r>
        </a:p>
      </dgm:t>
    </dgm:pt>
    <dgm:pt modelId="{D5DF57F4-1509-43F6-86D6-0038F8A75B31}" type="parTrans" cxnId="{6A721D43-1381-43B0-8922-A281224B899B}">
      <dgm:prSet/>
      <dgm:spPr/>
      <dgm:t>
        <a:bodyPr/>
        <a:lstStyle/>
        <a:p>
          <a:endParaRPr lang="en-US"/>
        </a:p>
      </dgm:t>
    </dgm:pt>
    <dgm:pt modelId="{8E290A6B-0CE1-4AB4-ACA5-FE9C7CECD25D}" type="sibTrans" cxnId="{6A721D43-1381-43B0-8922-A281224B899B}">
      <dgm:prSet/>
      <dgm:spPr/>
      <dgm:t>
        <a:bodyPr/>
        <a:lstStyle/>
        <a:p>
          <a:endParaRPr lang="en-US"/>
        </a:p>
      </dgm:t>
    </dgm:pt>
    <dgm:pt modelId="{3C9EAB18-DA13-4C1F-B5D2-5767A3266FCF}">
      <dgm:prSet/>
      <dgm:spPr/>
      <dgm:t>
        <a:bodyPr/>
        <a:lstStyle/>
        <a:p>
          <a:r>
            <a:rPr lang="en-US"/>
            <a:t>zanieczyszczenie wybrzeża przez pływy </a:t>
          </a:r>
        </a:p>
      </dgm:t>
    </dgm:pt>
    <dgm:pt modelId="{7CE55C26-5B17-4817-8450-B5B27F1A8DA0}" type="parTrans" cxnId="{528D5F0D-6A32-4511-9C2F-D1C2826D9F0A}">
      <dgm:prSet/>
      <dgm:spPr/>
      <dgm:t>
        <a:bodyPr/>
        <a:lstStyle/>
        <a:p>
          <a:endParaRPr lang="en-US"/>
        </a:p>
      </dgm:t>
    </dgm:pt>
    <dgm:pt modelId="{DC614413-05A8-4018-B4A4-FB7FA4B0AEF4}" type="sibTrans" cxnId="{528D5F0D-6A32-4511-9C2F-D1C2826D9F0A}">
      <dgm:prSet/>
      <dgm:spPr/>
      <dgm:t>
        <a:bodyPr/>
        <a:lstStyle/>
        <a:p>
          <a:endParaRPr lang="en-US"/>
        </a:p>
      </dgm:t>
    </dgm:pt>
    <dgm:pt modelId="{CCB25BD3-2633-4B63-9A99-A70506DA4147}">
      <dgm:prSet/>
      <dgm:spPr/>
      <dgm:t>
        <a:bodyPr/>
        <a:lstStyle/>
        <a:p>
          <a:r>
            <a:rPr lang="en-US"/>
            <a:t>polipy koralowców regularnie spożywają mikroplastik</a:t>
          </a:r>
        </a:p>
      </dgm:t>
    </dgm:pt>
    <dgm:pt modelId="{21CDD859-8C4F-4995-9769-0F0B2C8CF9FF}" type="parTrans" cxnId="{2E01C3A9-EA9B-46EF-8B5C-09F841D7AE28}">
      <dgm:prSet/>
      <dgm:spPr/>
      <dgm:t>
        <a:bodyPr/>
        <a:lstStyle/>
        <a:p>
          <a:endParaRPr lang="en-US"/>
        </a:p>
      </dgm:t>
    </dgm:pt>
    <dgm:pt modelId="{3FFEC2DF-CADD-49FA-8728-BFE376F47142}" type="sibTrans" cxnId="{2E01C3A9-EA9B-46EF-8B5C-09F841D7AE28}">
      <dgm:prSet/>
      <dgm:spPr/>
      <dgm:t>
        <a:bodyPr/>
        <a:lstStyle/>
        <a:p>
          <a:endParaRPr lang="en-US"/>
        </a:p>
      </dgm:t>
    </dgm:pt>
    <dgm:pt modelId="{0E28F37A-528C-4F58-8D71-F4AB18111F10}" type="pres">
      <dgm:prSet presAssocID="{6ED4B657-E2FE-4C36-A434-8099D479BCD7}" presName="linearFlow" presStyleCnt="0">
        <dgm:presLayoutVars>
          <dgm:resizeHandles val="exact"/>
        </dgm:presLayoutVars>
      </dgm:prSet>
      <dgm:spPr/>
    </dgm:pt>
    <dgm:pt modelId="{12276E6F-6926-432E-8504-10343FD058AF}" type="pres">
      <dgm:prSet presAssocID="{A9EE7C52-E413-4810-8B28-82188811C66E}" presName="node" presStyleLbl="node1" presStyleIdx="0" presStyleCnt="1">
        <dgm:presLayoutVars>
          <dgm:bulletEnabled val="1"/>
        </dgm:presLayoutVars>
      </dgm:prSet>
      <dgm:spPr/>
    </dgm:pt>
  </dgm:ptLst>
  <dgm:cxnLst>
    <dgm:cxn modelId="{528D5F0D-6A32-4511-9C2F-D1C2826D9F0A}" srcId="{A9EE7C52-E413-4810-8B28-82188811C66E}" destId="{3C9EAB18-DA13-4C1F-B5D2-5767A3266FCF}" srcOrd="4" destOrd="0" parTransId="{7CE55C26-5B17-4817-8450-B5B27F1A8DA0}" sibTransId="{DC614413-05A8-4018-B4A4-FB7FA4B0AEF4}"/>
    <dgm:cxn modelId="{4E044817-1D41-4DA7-AEB8-8E3E03014C57}" srcId="{A9EE7C52-E413-4810-8B28-82188811C66E}" destId="{BFD72FEF-D23F-4673-BCBE-B0D535EF7B72}" srcOrd="0" destOrd="0" parTransId="{C3FAA837-E79A-4F06-A3C7-1537A92755C4}" sibTransId="{6C0B7AD9-5CA0-4A2A-832D-24162BAD0959}"/>
    <dgm:cxn modelId="{D2E3D617-1DE8-4A4E-BD8D-7CEA08FED2F8}" type="presOf" srcId="{CCB25BD3-2633-4B63-9A99-A70506DA4147}" destId="{12276E6F-6926-432E-8504-10343FD058AF}" srcOrd="0" destOrd="6" presId="urn:microsoft.com/office/officeart/2005/8/layout/process2"/>
    <dgm:cxn modelId="{89DC1A30-2F98-4447-A527-4D458A94751B}" srcId="{A9EE7C52-E413-4810-8B28-82188811C66E}" destId="{F4A5504B-4A30-4CF6-8A43-AB9A4BE706FD}" srcOrd="2" destOrd="0" parTransId="{08FFF9BA-4CCD-4AE6-AB15-47A609AE66EC}" sibTransId="{ABAF11EF-2008-4E0C-B75B-2B94FA679781}"/>
    <dgm:cxn modelId="{51CA4A62-4F55-4D53-9835-4FAE1DD1AC24}" type="presOf" srcId="{F4A5504B-4A30-4CF6-8A43-AB9A4BE706FD}" destId="{12276E6F-6926-432E-8504-10343FD058AF}" srcOrd="0" destOrd="3" presId="urn:microsoft.com/office/officeart/2005/8/layout/process2"/>
    <dgm:cxn modelId="{6A721D43-1381-43B0-8922-A281224B899B}" srcId="{A9EE7C52-E413-4810-8B28-82188811C66E}" destId="{9B0207FB-2578-471F-9DE5-DA7DCDF69325}" srcOrd="3" destOrd="0" parTransId="{D5DF57F4-1509-43F6-86D6-0038F8A75B31}" sibTransId="{8E290A6B-0CE1-4AB4-ACA5-FE9C7CECD25D}"/>
    <dgm:cxn modelId="{1B634944-B25C-460E-A48F-E9A13017D551}" type="presOf" srcId="{9B3D4F20-FE1A-43D8-9B40-29F5386D2923}" destId="{12276E6F-6926-432E-8504-10343FD058AF}" srcOrd="0" destOrd="2" presId="urn:microsoft.com/office/officeart/2005/8/layout/process2"/>
    <dgm:cxn modelId="{6C17FD44-A36D-4F09-8A12-E5EFE07893CA}" type="presOf" srcId="{3C9EAB18-DA13-4C1F-B5D2-5767A3266FCF}" destId="{12276E6F-6926-432E-8504-10343FD058AF}" srcOrd="0" destOrd="5" presId="urn:microsoft.com/office/officeart/2005/8/layout/process2"/>
    <dgm:cxn modelId="{7B61BC6B-8A62-4C0D-BCB8-4E60EC5954C1}" srcId="{A9EE7C52-E413-4810-8B28-82188811C66E}" destId="{9B3D4F20-FE1A-43D8-9B40-29F5386D2923}" srcOrd="1" destOrd="0" parTransId="{0E275039-CAB3-4D2B-A793-FB2990D0320C}" sibTransId="{B47F8A82-BCAD-47FB-9874-349A128E441B}"/>
    <dgm:cxn modelId="{E3E1177A-12F8-424A-97F7-5A65424C088E}" srcId="{6ED4B657-E2FE-4C36-A434-8099D479BCD7}" destId="{A9EE7C52-E413-4810-8B28-82188811C66E}" srcOrd="0" destOrd="0" parTransId="{2B6590C5-4A1F-4C6C-BF98-A2C3E29E9057}" sibTransId="{2A084989-23CE-4164-BDE7-E003E17699DF}"/>
    <dgm:cxn modelId="{2457D197-16B7-4AE6-8663-8E1119328847}" type="presOf" srcId="{A9EE7C52-E413-4810-8B28-82188811C66E}" destId="{12276E6F-6926-432E-8504-10343FD058AF}" srcOrd="0" destOrd="0" presId="urn:microsoft.com/office/officeart/2005/8/layout/process2"/>
    <dgm:cxn modelId="{2E01C3A9-EA9B-46EF-8B5C-09F841D7AE28}" srcId="{A9EE7C52-E413-4810-8B28-82188811C66E}" destId="{CCB25BD3-2633-4B63-9A99-A70506DA4147}" srcOrd="5" destOrd="0" parTransId="{21CDD859-8C4F-4995-9769-0F0B2C8CF9FF}" sibTransId="{3FFEC2DF-CADD-49FA-8728-BFE376F47142}"/>
    <dgm:cxn modelId="{52DE86C4-319F-4E5D-A9D0-D58CB3CB1FFE}" type="presOf" srcId="{9B0207FB-2578-471F-9DE5-DA7DCDF69325}" destId="{12276E6F-6926-432E-8504-10343FD058AF}" srcOrd="0" destOrd="4" presId="urn:microsoft.com/office/officeart/2005/8/layout/process2"/>
    <dgm:cxn modelId="{3B5666E0-085A-4BFF-BE42-9D13D3CB0C7C}" type="presOf" srcId="{BFD72FEF-D23F-4673-BCBE-B0D535EF7B72}" destId="{12276E6F-6926-432E-8504-10343FD058AF}" srcOrd="0" destOrd="1" presId="urn:microsoft.com/office/officeart/2005/8/layout/process2"/>
    <dgm:cxn modelId="{FA3ED1E5-848C-4AD3-A776-DC072864FA71}" type="presOf" srcId="{6ED4B657-E2FE-4C36-A434-8099D479BCD7}" destId="{0E28F37A-528C-4F58-8D71-F4AB18111F10}" srcOrd="0" destOrd="0" presId="urn:microsoft.com/office/officeart/2005/8/layout/process2"/>
    <dgm:cxn modelId="{A90A4BD8-350B-46EB-B9F3-4C63BAC80815}" type="presParOf" srcId="{0E28F37A-528C-4F58-8D71-F4AB18111F10}" destId="{12276E6F-6926-432E-8504-10343FD058AF}"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8E879-3079-4B99-96B5-2099B60884E9}" type="doc">
      <dgm:prSet loTypeId="urn:microsoft.com/office/officeart/2018/2/layout/Icon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552D4232-4EC9-44F3-B74E-00AB621FDEAE}">
      <dgm:prSet custT="1"/>
      <dgm:spPr/>
      <dgm:t>
        <a:bodyPr/>
        <a:lstStyle/>
        <a:p>
          <a:pPr>
            <a:lnSpc>
              <a:spcPct val="100000"/>
            </a:lnSpc>
          </a:pPr>
          <a:r>
            <a:rPr lang="en-US" sz="1200" dirty="0"/>
            <a:t>Nowe przepisy zostały wprowadzone przez UE w czerwcu 2019 r., ustanawiając cel 25% zawartości materiałów pochodzących z recyklingu w plastikowych butelkach do 2025 r. i 30% do 2030 r. Zgodnie z Zielonym Ładem, UE dąży do recyklingu 55% odpadów opakowaniowych z tworzyw sztucznych do 2030 </a:t>
          </a:r>
          <a:r>
            <a:rPr lang="en-US" sz="1400" dirty="0"/>
            <a:t>r.</a:t>
          </a:r>
        </a:p>
      </dgm:t>
    </dgm:pt>
    <dgm:pt modelId="{0A88D2BA-4F5D-4D13-B05D-2C25B869C144}" type="parTrans" cxnId="{7EFF3111-17A2-4827-A54F-691F2301F896}">
      <dgm:prSet/>
      <dgm:spPr/>
      <dgm:t>
        <a:bodyPr/>
        <a:lstStyle/>
        <a:p>
          <a:endParaRPr lang="en-US"/>
        </a:p>
      </dgm:t>
    </dgm:pt>
    <dgm:pt modelId="{F2E91244-5511-429A-9795-DCB91884FEFC}" type="sibTrans" cxnId="{7EFF3111-17A2-4827-A54F-691F2301F896}">
      <dgm:prSet/>
      <dgm:spPr/>
      <dgm:t>
        <a:bodyPr/>
        <a:lstStyle/>
        <a:p>
          <a:pPr>
            <a:lnSpc>
              <a:spcPct val="100000"/>
            </a:lnSpc>
          </a:pPr>
          <a:endParaRPr lang="en-US"/>
        </a:p>
      </dgm:t>
    </dgm:pt>
    <dgm:pt modelId="{F93BEC4F-9575-4159-AA0D-E0B22F5E5A60}">
      <dgm:prSet custT="1"/>
      <dgm:spPr/>
      <dgm:t>
        <a:bodyPr/>
        <a:lstStyle/>
        <a:p>
          <a:pPr>
            <a:lnSpc>
              <a:spcPct val="100000"/>
            </a:lnSpc>
          </a:pPr>
          <a:r>
            <a:rPr lang="en-US" sz="1400" dirty="0"/>
            <a:t>W 2015 r. Parlament Europejski poparł ograniczenie stosowania lekkich toreb plastikowych w UE i wezwał Komisję do podjęcia działań przeciwko </a:t>
          </a:r>
          <a:r>
            <a:rPr lang="en-US" sz="1400" b="1" dirty="0"/>
            <a:t>mikrodrobinom plastiku. </a:t>
          </a:r>
          <a:endParaRPr lang="en-US" sz="1400" dirty="0"/>
        </a:p>
      </dgm:t>
    </dgm:pt>
    <dgm:pt modelId="{5385C2AA-5E5B-4A2A-BF4C-C510932CCE74}" type="parTrans" cxnId="{7EFE069F-16C5-4796-AB96-0A69FF4D1A15}">
      <dgm:prSet/>
      <dgm:spPr/>
      <dgm:t>
        <a:bodyPr/>
        <a:lstStyle/>
        <a:p>
          <a:endParaRPr lang="en-US"/>
        </a:p>
      </dgm:t>
    </dgm:pt>
    <dgm:pt modelId="{E1C6478A-7ED7-412F-8CC4-16CA1FC8998A}" type="sibTrans" cxnId="{7EFE069F-16C5-4796-AB96-0A69FF4D1A15}">
      <dgm:prSet/>
      <dgm:spPr/>
      <dgm:t>
        <a:bodyPr/>
        <a:lstStyle/>
        <a:p>
          <a:pPr>
            <a:lnSpc>
              <a:spcPct val="100000"/>
            </a:lnSpc>
          </a:pPr>
          <a:endParaRPr lang="en-US"/>
        </a:p>
      </dgm:t>
    </dgm:pt>
    <dgm:pt modelId="{E1831B4B-5582-422D-97BE-BD46ECBC9E0A}">
      <dgm:prSet custT="1"/>
      <dgm:spPr/>
      <dgm:t>
        <a:bodyPr/>
        <a:lstStyle/>
        <a:p>
          <a:pPr>
            <a:lnSpc>
              <a:spcPct val="100000"/>
            </a:lnSpc>
          </a:pPr>
          <a:r>
            <a:rPr lang="en-US" sz="1200" dirty="0"/>
            <a:t>Niedawno, w styczniu 2023 r., Parlament głosował nad przepisami dotyczącymi przemieszczania odpadów, które mają na celu promowanie recyklingu i zmniejszenie zanieczyszczenia poprzez zakaz eksportu odpadów z tworzyw sztucznych do krajów spoza OECD i stopniowe wycofywanie wysyłek do krajów OECD w ciągu czterech lat</a:t>
          </a:r>
          <a:r>
            <a:rPr lang="en-US" sz="1400" dirty="0"/>
            <a:t>.</a:t>
          </a:r>
        </a:p>
      </dgm:t>
    </dgm:pt>
    <dgm:pt modelId="{D5B9BF94-A05D-4EF8-8264-8BD1D3093F0E}" type="parTrans" cxnId="{19AADF94-8A13-45AF-82BE-AA9005C8CFA6}">
      <dgm:prSet/>
      <dgm:spPr/>
      <dgm:t>
        <a:bodyPr/>
        <a:lstStyle/>
        <a:p>
          <a:endParaRPr lang="en-US"/>
        </a:p>
      </dgm:t>
    </dgm:pt>
    <dgm:pt modelId="{201A5476-CD40-43DA-8FC1-5DD2EF693189}" type="sibTrans" cxnId="{19AADF94-8A13-45AF-82BE-AA9005C8CFA6}">
      <dgm:prSet/>
      <dgm:spPr/>
      <dgm:t>
        <a:bodyPr/>
        <a:lstStyle/>
        <a:p>
          <a:endParaRPr lang="en-US"/>
        </a:p>
      </dgm:t>
    </dgm:pt>
    <dgm:pt modelId="{7B76F55F-806F-410D-80D1-42AE4CBD7B04}" type="pres">
      <dgm:prSet presAssocID="{B598E879-3079-4B99-96B5-2099B60884E9}" presName="root" presStyleCnt="0">
        <dgm:presLayoutVars>
          <dgm:dir/>
          <dgm:resizeHandles val="exact"/>
        </dgm:presLayoutVars>
      </dgm:prSet>
      <dgm:spPr/>
    </dgm:pt>
    <dgm:pt modelId="{B7DFE023-8DB3-4F73-871E-B7FBA5CAE467}" type="pres">
      <dgm:prSet presAssocID="{552D4232-4EC9-44F3-B74E-00AB621FDEAE}" presName="compNode" presStyleCnt="0"/>
      <dgm:spPr/>
    </dgm:pt>
    <dgm:pt modelId="{98E41E59-6C93-458A-9347-11263F221242}" type="pres">
      <dgm:prSet presAssocID="{552D4232-4EC9-44F3-B74E-00AB621FDE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Sign"/>
        </a:ext>
      </dgm:extLst>
    </dgm:pt>
    <dgm:pt modelId="{A7E62195-1AD3-4D0F-ABD7-DC207D12E7A2}" type="pres">
      <dgm:prSet presAssocID="{552D4232-4EC9-44F3-B74E-00AB621FDEAE}" presName="spaceRect" presStyleCnt="0"/>
      <dgm:spPr/>
    </dgm:pt>
    <dgm:pt modelId="{B040E27F-B4D5-46F5-8340-4A3759E6656A}" type="pres">
      <dgm:prSet presAssocID="{552D4232-4EC9-44F3-B74E-00AB621FDEAE}" presName="textRect" presStyleLbl="revTx" presStyleIdx="0" presStyleCnt="3">
        <dgm:presLayoutVars>
          <dgm:chMax val="1"/>
          <dgm:chPref val="1"/>
        </dgm:presLayoutVars>
      </dgm:prSet>
      <dgm:spPr/>
    </dgm:pt>
    <dgm:pt modelId="{145B2246-931C-4F7D-9F21-E61628193CC9}" type="pres">
      <dgm:prSet presAssocID="{F2E91244-5511-429A-9795-DCB91884FEFC}" presName="sibTrans" presStyleCnt="0"/>
      <dgm:spPr/>
    </dgm:pt>
    <dgm:pt modelId="{B3E7AFB1-99CE-4276-A4A9-A7031C0B65DF}" type="pres">
      <dgm:prSet presAssocID="{F93BEC4F-9575-4159-AA0D-E0B22F5E5A60}" presName="compNode" presStyleCnt="0"/>
      <dgm:spPr/>
    </dgm:pt>
    <dgm:pt modelId="{A59C5B95-579C-4F3D-B163-023B84E371B9}" type="pres">
      <dgm:prSet presAssocID="{F93BEC4F-9575-4159-AA0D-E0B22F5E5A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Ρούβλι"/>
        </a:ext>
      </dgm:extLst>
    </dgm:pt>
    <dgm:pt modelId="{8BF130F2-B7BD-44D6-B7A5-157179184CFD}" type="pres">
      <dgm:prSet presAssocID="{F93BEC4F-9575-4159-AA0D-E0B22F5E5A60}" presName="spaceRect" presStyleCnt="0"/>
      <dgm:spPr/>
    </dgm:pt>
    <dgm:pt modelId="{624CE8EB-72CF-4943-9F59-0F3BD2027097}" type="pres">
      <dgm:prSet presAssocID="{F93BEC4F-9575-4159-AA0D-E0B22F5E5A60}" presName="textRect" presStyleLbl="revTx" presStyleIdx="1" presStyleCnt="3">
        <dgm:presLayoutVars>
          <dgm:chMax val="1"/>
          <dgm:chPref val="1"/>
        </dgm:presLayoutVars>
      </dgm:prSet>
      <dgm:spPr/>
    </dgm:pt>
    <dgm:pt modelId="{032BE75A-002D-468A-87A8-4EAFECA667A5}" type="pres">
      <dgm:prSet presAssocID="{E1C6478A-7ED7-412F-8CC4-16CA1FC8998A}" presName="sibTrans" presStyleCnt="0"/>
      <dgm:spPr/>
    </dgm:pt>
    <dgm:pt modelId="{D9996D0F-9890-4683-928C-A289EBFA3107}" type="pres">
      <dgm:prSet presAssocID="{E1831B4B-5582-422D-97BE-BD46ECBC9E0A}" presName="compNode" presStyleCnt="0"/>
      <dgm:spPr/>
    </dgm:pt>
    <dgm:pt modelId="{5C6E10C8-F0FA-48EC-84C2-200F8B9DAF61}" type="pres">
      <dgm:prSet presAssocID="{E1831B4B-5582-422D-97BE-BD46ECBC9E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Ανακύκλωση"/>
        </a:ext>
      </dgm:extLst>
    </dgm:pt>
    <dgm:pt modelId="{AB01D626-5F4A-40CD-AA9C-31E3CB8E1F19}" type="pres">
      <dgm:prSet presAssocID="{E1831B4B-5582-422D-97BE-BD46ECBC9E0A}" presName="spaceRect" presStyleCnt="0"/>
      <dgm:spPr/>
    </dgm:pt>
    <dgm:pt modelId="{E3FBF00D-7FBD-43A1-BDD2-4FF84F6488B3}" type="pres">
      <dgm:prSet presAssocID="{E1831B4B-5582-422D-97BE-BD46ECBC9E0A}" presName="textRect" presStyleLbl="revTx" presStyleIdx="2" presStyleCnt="3">
        <dgm:presLayoutVars>
          <dgm:chMax val="1"/>
          <dgm:chPref val="1"/>
        </dgm:presLayoutVars>
      </dgm:prSet>
      <dgm:spPr/>
    </dgm:pt>
  </dgm:ptLst>
  <dgm:cxnLst>
    <dgm:cxn modelId="{7EFF3111-17A2-4827-A54F-691F2301F896}" srcId="{B598E879-3079-4B99-96B5-2099B60884E9}" destId="{552D4232-4EC9-44F3-B74E-00AB621FDEAE}" srcOrd="0" destOrd="0" parTransId="{0A88D2BA-4F5D-4D13-B05D-2C25B869C144}" sibTransId="{F2E91244-5511-429A-9795-DCB91884FEFC}"/>
    <dgm:cxn modelId="{983B9E42-4F7B-4CF0-9FD0-A08F3249369D}" type="presOf" srcId="{552D4232-4EC9-44F3-B74E-00AB621FDEAE}" destId="{B040E27F-B4D5-46F5-8340-4A3759E6656A}" srcOrd="0" destOrd="0" presId="urn:microsoft.com/office/officeart/2018/2/layout/IconLabelList"/>
    <dgm:cxn modelId="{324AC96E-18B4-40FC-8FFF-3112B2004CC4}" type="presOf" srcId="{F93BEC4F-9575-4159-AA0D-E0B22F5E5A60}" destId="{624CE8EB-72CF-4943-9F59-0F3BD2027097}" srcOrd="0" destOrd="0" presId="urn:microsoft.com/office/officeart/2018/2/layout/IconLabelList"/>
    <dgm:cxn modelId="{19AADF94-8A13-45AF-82BE-AA9005C8CFA6}" srcId="{B598E879-3079-4B99-96B5-2099B60884E9}" destId="{E1831B4B-5582-422D-97BE-BD46ECBC9E0A}" srcOrd="2" destOrd="0" parTransId="{D5B9BF94-A05D-4EF8-8264-8BD1D3093F0E}" sibTransId="{201A5476-CD40-43DA-8FC1-5DD2EF693189}"/>
    <dgm:cxn modelId="{17573E97-EB7C-435E-9EB6-9D3F679A4CFE}" type="presOf" srcId="{B598E879-3079-4B99-96B5-2099B60884E9}" destId="{7B76F55F-806F-410D-80D1-42AE4CBD7B04}" srcOrd="0" destOrd="0" presId="urn:microsoft.com/office/officeart/2018/2/layout/IconLabelList"/>
    <dgm:cxn modelId="{7EFE069F-16C5-4796-AB96-0A69FF4D1A15}" srcId="{B598E879-3079-4B99-96B5-2099B60884E9}" destId="{F93BEC4F-9575-4159-AA0D-E0B22F5E5A60}" srcOrd="1" destOrd="0" parTransId="{5385C2AA-5E5B-4A2A-BF4C-C510932CCE74}" sibTransId="{E1C6478A-7ED7-412F-8CC4-16CA1FC8998A}"/>
    <dgm:cxn modelId="{AEDF72D8-A680-4083-A0B8-BCFB9868CA09}" type="presOf" srcId="{E1831B4B-5582-422D-97BE-BD46ECBC9E0A}" destId="{E3FBF00D-7FBD-43A1-BDD2-4FF84F6488B3}" srcOrd="0" destOrd="0" presId="urn:microsoft.com/office/officeart/2018/2/layout/IconLabelList"/>
    <dgm:cxn modelId="{EFA8A3BB-39F7-4ED4-B55C-3858418F6CC2}" type="presParOf" srcId="{7B76F55F-806F-410D-80D1-42AE4CBD7B04}" destId="{B7DFE023-8DB3-4F73-871E-B7FBA5CAE467}" srcOrd="0" destOrd="0" presId="urn:microsoft.com/office/officeart/2018/2/layout/IconLabelList"/>
    <dgm:cxn modelId="{AA0FE3C7-019D-4B25-A039-16807F57F2D9}" type="presParOf" srcId="{B7DFE023-8DB3-4F73-871E-B7FBA5CAE467}" destId="{98E41E59-6C93-458A-9347-11263F221242}" srcOrd="0" destOrd="0" presId="urn:microsoft.com/office/officeart/2018/2/layout/IconLabelList"/>
    <dgm:cxn modelId="{0C8A0B39-9FF9-4EE4-A2BF-2F809B7460D8}" type="presParOf" srcId="{B7DFE023-8DB3-4F73-871E-B7FBA5CAE467}" destId="{A7E62195-1AD3-4D0F-ABD7-DC207D12E7A2}" srcOrd="1" destOrd="0" presId="urn:microsoft.com/office/officeart/2018/2/layout/IconLabelList"/>
    <dgm:cxn modelId="{4C804E77-C354-4ED7-ABE6-512CB201230F}" type="presParOf" srcId="{B7DFE023-8DB3-4F73-871E-B7FBA5CAE467}" destId="{B040E27F-B4D5-46F5-8340-4A3759E6656A}" srcOrd="2" destOrd="0" presId="urn:microsoft.com/office/officeart/2018/2/layout/IconLabelList"/>
    <dgm:cxn modelId="{F3582E7B-3A40-4E61-AFCB-DB8357E2D43C}" type="presParOf" srcId="{7B76F55F-806F-410D-80D1-42AE4CBD7B04}" destId="{145B2246-931C-4F7D-9F21-E61628193CC9}" srcOrd="1" destOrd="0" presId="urn:microsoft.com/office/officeart/2018/2/layout/IconLabelList"/>
    <dgm:cxn modelId="{E82B5A32-BB2F-4613-B6E3-90B553BEA8C3}" type="presParOf" srcId="{7B76F55F-806F-410D-80D1-42AE4CBD7B04}" destId="{B3E7AFB1-99CE-4276-A4A9-A7031C0B65DF}" srcOrd="2" destOrd="0" presId="urn:microsoft.com/office/officeart/2018/2/layout/IconLabelList"/>
    <dgm:cxn modelId="{1B429EE2-33FF-40D5-9EDF-5C94B5609625}" type="presParOf" srcId="{B3E7AFB1-99CE-4276-A4A9-A7031C0B65DF}" destId="{A59C5B95-579C-4F3D-B163-023B84E371B9}" srcOrd="0" destOrd="0" presId="urn:microsoft.com/office/officeart/2018/2/layout/IconLabelList"/>
    <dgm:cxn modelId="{0CBE26DD-F119-4B73-8D7F-B9B6C2B39544}" type="presParOf" srcId="{B3E7AFB1-99CE-4276-A4A9-A7031C0B65DF}" destId="{8BF130F2-B7BD-44D6-B7A5-157179184CFD}" srcOrd="1" destOrd="0" presId="urn:microsoft.com/office/officeart/2018/2/layout/IconLabelList"/>
    <dgm:cxn modelId="{26E907CD-CBE1-49E4-AB55-8865D8AF05C6}" type="presParOf" srcId="{B3E7AFB1-99CE-4276-A4A9-A7031C0B65DF}" destId="{624CE8EB-72CF-4943-9F59-0F3BD2027097}" srcOrd="2" destOrd="0" presId="urn:microsoft.com/office/officeart/2018/2/layout/IconLabelList"/>
    <dgm:cxn modelId="{3E698378-36BA-43EA-A525-619D4217FE83}" type="presParOf" srcId="{7B76F55F-806F-410D-80D1-42AE4CBD7B04}" destId="{032BE75A-002D-468A-87A8-4EAFECA667A5}" srcOrd="3" destOrd="0" presId="urn:microsoft.com/office/officeart/2018/2/layout/IconLabelList"/>
    <dgm:cxn modelId="{8EC37E2E-E256-460D-A009-CC29309C268B}" type="presParOf" srcId="{7B76F55F-806F-410D-80D1-42AE4CBD7B04}" destId="{D9996D0F-9890-4683-928C-A289EBFA3107}" srcOrd="4" destOrd="0" presId="urn:microsoft.com/office/officeart/2018/2/layout/IconLabelList"/>
    <dgm:cxn modelId="{7E81ED7E-20DA-4ADC-90B2-E316462D266B}" type="presParOf" srcId="{D9996D0F-9890-4683-928C-A289EBFA3107}" destId="{5C6E10C8-F0FA-48EC-84C2-200F8B9DAF61}" srcOrd="0" destOrd="0" presId="urn:microsoft.com/office/officeart/2018/2/layout/IconLabelList"/>
    <dgm:cxn modelId="{1494B995-78CA-405A-AF7F-1EE3E31DEA67}" type="presParOf" srcId="{D9996D0F-9890-4683-928C-A289EBFA3107}" destId="{AB01D626-5F4A-40CD-AA9C-31E3CB8E1F19}" srcOrd="1" destOrd="0" presId="urn:microsoft.com/office/officeart/2018/2/layout/IconLabelList"/>
    <dgm:cxn modelId="{94B4D48F-D2A6-48A4-B815-81D76B42481F}" type="presParOf" srcId="{D9996D0F-9890-4683-928C-A289EBFA3107}" destId="{E3FBF00D-7FBD-43A1-BDD2-4FF84F6488B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F5E581-704A-4257-B7D1-9B4A8C0B35E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1B2A657-930C-4883-8D76-9D469B133F35}">
      <dgm:prSet custT="1"/>
      <dgm:spPr/>
      <dgm:t>
        <a:bodyPr/>
        <a:lstStyle/>
        <a:p>
          <a:pPr>
            <a:lnSpc>
              <a:spcPct val="100000"/>
            </a:lnSpc>
          </a:pPr>
          <a:r>
            <a:rPr lang="el-GR" sz="1800" b="1" cap="none" dirty="0">
              <a:latin typeface="Open Sans" panose="020B0606030504020204" pitchFamily="34" charset="0"/>
              <a:ea typeface="Open Sans" panose="020B0606030504020204" pitchFamily="34" charset="0"/>
              <a:cs typeface="Open Sans" panose="020B0606030504020204" pitchFamily="34" charset="0"/>
            </a:rPr>
            <a:t>Materiały </a:t>
          </a:r>
          <a:r>
            <a:rPr lang="el-GR" sz="1800" b="1" cap="none" dirty="0" err="1">
              <a:latin typeface="Open Sans" panose="020B0606030504020204" pitchFamily="34" charset="0"/>
              <a:ea typeface="Open Sans" panose="020B0606030504020204" pitchFamily="34" charset="0"/>
              <a:cs typeface="Open Sans" panose="020B0606030504020204" pitchFamily="34" charset="0"/>
            </a:rPr>
            <a:t>wymagane </a:t>
          </a:r>
          <a:r>
            <a:rPr lang="en-US" sz="1800" b="1" cap="none" dirty="0">
              <a:latin typeface="Open Sans" panose="020B0606030504020204" pitchFamily="34" charset="0"/>
              <a:ea typeface="Open Sans" panose="020B0606030504020204" pitchFamily="34" charset="0"/>
              <a:cs typeface="Open Sans" panose="020B0606030504020204" pitchFamily="34" charset="0"/>
            </a:rPr>
            <a:t>do </a:t>
          </a:r>
          <a:r>
            <a:rPr lang="el-GR" sz="1800" b="1" cap="none" dirty="0">
              <a:latin typeface="Open Sans" panose="020B0606030504020204" pitchFamily="34" charset="0"/>
              <a:ea typeface="Open Sans" panose="020B0606030504020204" pitchFamily="34" charset="0"/>
              <a:cs typeface="Open Sans" panose="020B0606030504020204" pitchFamily="34" charset="0"/>
            </a:rPr>
            <a:t>działania </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7561AA66-7C30-461B-B3BE-F8B5706FB698}" type="parTrans" cxnId="{5C94E1C5-9351-4A73-A285-83430B3AB69F}">
      <dgm:prSet/>
      <dgm:spPr/>
      <dgm:t>
        <a:bodyPr/>
        <a:lstStyle/>
        <a:p>
          <a:endParaRPr lang="en-US"/>
        </a:p>
      </dgm:t>
    </dgm:pt>
    <dgm:pt modelId="{F2995897-8937-4D6C-A08F-4F06C7DF08E2}" type="sibTrans" cxnId="{5C94E1C5-9351-4A73-A285-83430B3AB69F}">
      <dgm:prSet/>
      <dgm:spPr/>
      <dgm:t>
        <a:bodyPr/>
        <a:lstStyle/>
        <a:p>
          <a:pPr>
            <a:lnSpc>
              <a:spcPct val="100000"/>
            </a:lnSpc>
          </a:pPr>
          <a:endParaRPr lang="en-US"/>
        </a:p>
      </dgm:t>
    </dgm:pt>
    <dgm:pt modelId="{C6B878CC-A1D9-4CB1-A7D2-DCE53B37B04C}">
      <dgm:prSet custT="1"/>
      <dgm:spPr/>
      <dgm:t>
        <a:bodyPr/>
        <a:lstStyle/>
        <a:p>
          <a:pPr>
            <a:lnSpc>
              <a:spcPct val="100000"/>
            </a:lnSpc>
          </a:pPr>
          <a:r>
            <a:rPr lang="en-US" sz="1800" dirty="0"/>
            <a:t>Rękawice</a:t>
          </a:r>
          <a:endParaRPr lang="el-GR" sz="1800" dirty="0"/>
        </a:p>
        <a:p>
          <a:pPr>
            <a:lnSpc>
              <a:spcPct val="100000"/>
            </a:lnSpc>
          </a:pPr>
          <a:r>
            <a:rPr lang="en-US" sz="1800" dirty="0"/>
            <a:t>Worki na śmieci</a:t>
          </a:r>
          <a:endParaRPr lang="el-GR" sz="1800" dirty="0"/>
        </a:p>
        <a:p>
          <a:pPr>
            <a:lnSpc>
              <a:spcPct val="100000"/>
            </a:lnSpc>
          </a:pPr>
          <a:r>
            <a:rPr lang="en-US" sz="1800" dirty="0"/>
            <a:t>Butelka na wodę wielokrotnego użytku</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9EC91AB5-F2B6-4DEE-94CB-3CE06348B1CC}" type="parTrans" cxnId="{4C05F33B-677B-4526-AF8A-4612893F11BE}">
      <dgm:prSet/>
      <dgm:spPr/>
      <dgm:t>
        <a:bodyPr/>
        <a:lstStyle/>
        <a:p>
          <a:endParaRPr lang="en-US"/>
        </a:p>
      </dgm:t>
    </dgm:pt>
    <dgm:pt modelId="{58A6F6A6-BD9D-42BA-8DC6-E95353E64C83}" type="sibTrans" cxnId="{4C05F33B-677B-4526-AF8A-4612893F11BE}">
      <dgm:prSet/>
      <dgm:spPr/>
      <dgm:t>
        <a:bodyPr/>
        <a:lstStyle/>
        <a:p>
          <a:endParaRPr lang="en-US"/>
        </a:p>
      </dgm:t>
    </dgm:pt>
    <dgm:pt modelId="{99C294A4-B686-4E42-8C87-79433072CA1A}" type="pres">
      <dgm:prSet presAssocID="{AFF5E581-704A-4257-B7D1-9B4A8C0B35E2}" presName="root" presStyleCnt="0">
        <dgm:presLayoutVars>
          <dgm:dir/>
          <dgm:resizeHandles val="exact"/>
        </dgm:presLayoutVars>
      </dgm:prSet>
      <dgm:spPr/>
    </dgm:pt>
    <dgm:pt modelId="{60DCC71B-E757-4DE2-BD00-A162D53731D3}" type="pres">
      <dgm:prSet presAssocID="{AFF5E581-704A-4257-B7D1-9B4A8C0B35E2}" presName="container" presStyleCnt="0">
        <dgm:presLayoutVars>
          <dgm:dir/>
          <dgm:resizeHandles val="exact"/>
        </dgm:presLayoutVars>
      </dgm:prSet>
      <dgm:spPr/>
    </dgm:pt>
    <dgm:pt modelId="{2464D756-A3B5-40B5-AB9D-E97CFB6C37EF}" type="pres">
      <dgm:prSet presAssocID="{31B2A657-930C-4883-8D76-9D469B133F35}" presName="compNode" presStyleCnt="0"/>
      <dgm:spPr/>
    </dgm:pt>
    <dgm:pt modelId="{C554F8DC-F9D8-4B1F-94F9-38CE0E239B86}" type="pres">
      <dgm:prSet presAssocID="{31B2A657-930C-4883-8D76-9D469B133F35}" presName="iconBgRect" presStyleLbl="bgShp" presStyleIdx="0" presStyleCnt="2" custLinFactY="-100000" custLinFactNeighborX="-47433" custLinFactNeighborY="-154497"/>
      <dgm:spPr/>
    </dgm:pt>
    <dgm:pt modelId="{DCF610D6-5809-4222-B6C1-348952F97313}" type="pres">
      <dgm:prSet presAssocID="{31B2A657-930C-4883-8D76-9D469B133F35}" presName="iconRect" presStyleLbl="node1" presStyleIdx="0" presStyleCnt="2" custLinFactY="-200000" custLinFactNeighborX="-81781" custLinFactNeighborY="-241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Σημάδι ελέγχου"/>
        </a:ext>
      </dgm:extLst>
    </dgm:pt>
    <dgm:pt modelId="{FDE4B85E-A534-4495-AC9C-1C1213D6D03A}" type="pres">
      <dgm:prSet presAssocID="{31B2A657-930C-4883-8D76-9D469B133F35}" presName="spaceRect" presStyleCnt="0"/>
      <dgm:spPr/>
    </dgm:pt>
    <dgm:pt modelId="{ADD0123C-A965-40B3-9B70-F7DF127E78C6}" type="pres">
      <dgm:prSet presAssocID="{31B2A657-930C-4883-8D76-9D469B133F35}" presName="textRect" presStyleLbl="revTx" presStyleIdx="0" presStyleCnt="2" custScaleX="367238" custScaleY="235783" custLinFactX="28170" custLinFactY="-100000" custLinFactNeighborX="100000" custLinFactNeighborY="-156470">
        <dgm:presLayoutVars>
          <dgm:chMax val="1"/>
          <dgm:chPref val="1"/>
        </dgm:presLayoutVars>
      </dgm:prSet>
      <dgm:spPr/>
    </dgm:pt>
    <dgm:pt modelId="{016647AB-7D3C-4C16-9AA2-13585FDDB376}" type="pres">
      <dgm:prSet presAssocID="{F2995897-8937-4D6C-A08F-4F06C7DF08E2}" presName="sibTrans" presStyleLbl="sibTrans2D1" presStyleIdx="0" presStyleCnt="0"/>
      <dgm:spPr/>
    </dgm:pt>
    <dgm:pt modelId="{6AE8D861-6AB4-41C6-A421-08EBFF483763}" type="pres">
      <dgm:prSet presAssocID="{C6B878CC-A1D9-4CB1-A7D2-DCE53B37B04C}" presName="compNode" presStyleCnt="0"/>
      <dgm:spPr/>
    </dgm:pt>
    <dgm:pt modelId="{32D843BD-75C3-45BF-B983-FBCA7063C1A6}" type="pres">
      <dgm:prSet presAssocID="{C6B878CC-A1D9-4CB1-A7D2-DCE53B37B04C}" presName="iconBgRect" presStyleLbl="bgShp" presStyleIdx="1" presStyleCnt="2" custLinFactX="-368287" custLinFactY="38564" custLinFactNeighborX="-400000" custLinFactNeighborY="100000"/>
      <dgm:spPr/>
    </dgm:pt>
    <dgm:pt modelId="{90499279-C68D-4A8E-938A-60DC6CA432A0}" type="pres">
      <dgm:prSet presAssocID="{C6B878CC-A1D9-4CB1-A7D2-DCE53B37B04C}" presName="iconRect" presStyleLbl="node1" presStyleIdx="1" presStyleCnt="2" custLinFactX="-624633" custLinFactY="100000" custLinFactNeighborX="-700000" custLinFactNeighborY="13890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ορητός υπολογιστής"/>
        </a:ext>
      </dgm:extLst>
    </dgm:pt>
    <dgm:pt modelId="{A75BB72A-0273-4BDF-A9E3-205F75106A51}" type="pres">
      <dgm:prSet presAssocID="{C6B878CC-A1D9-4CB1-A7D2-DCE53B37B04C}" presName="spaceRect" presStyleCnt="0"/>
      <dgm:spPr/>
    </dgm:pt>
    <dgm:pt modelId="{F8A6EF0E-6D28-43CD-92F6-8A01E7A3B3FD}" type="pres">
      <dgm:prSet presAssocID="{C6B878CC-A1D9-4CB1-A7D2-DCE53B37B04C}" presName="textRect" presStyleLbl="revTx" presStyleIdx="1" presStyleCnt="2" custScaleX="210584" custScaleY="216075" custLinFactX="-100000" custLinFactY="59403" custLinFactNeighborX="-150171" custLinFactNeighborY="100000">
        <dgm:presLayoutVars>
          <dgm:chMax val="1"/>
          <dgm:chPref val="1"/>
        </dgm:presLayoutVars>
      </dgm:prSet>
      <dgm:spPr/>
    </dgm:pt>
  </dgm:ptLst>
  <dgm:cxnLst>
    <dgm:cxn modelId="{84612B21-9C52-4D13-9C99-66F2AFC811A6}" type="presOf" srcId="{31B2A657-930C-4883-8D76-9D469B133F35}" destId="{ADD0123C-A965-40B3-9B70-F7DF127E78C6}" srcOrd="0" destOrd="0" presId="urn:microsoft.com/office/officeart/2018/2/layout/IconCircleList"/>
    <dgm:cxn modelId="{5C91152C-F18B-4DC1-A859-8000B1143C80}" type="presOf" srcId="{C6B878CC-A1D9-4CB1-A7D2-DCE53B37B04C}" destId="{F8A6EF0E-6D28-43CD-92F6-8A01E7A3B3FD}" srcOrd="0" destOrd="0" presId="urn:microsoft.com/office/officeart/2018/2/layout/IconCircleList"/>
    <dgm:cxn modelId="{4C05F33B-677B-4526-AF8A-4612893F11BE}" srcId="{AFF5E581-704A-4257-B7D1-9B4A8C0B35E2}" destId="{C6B878CC-A1D9-4CB1-A7D2-DCE53B37B04C}" srcOrd="1" destOrd="0" parTransId="{9EC91AB5-F2B6-4DEE-94CB-3CE06348B1CC}" sibTransId="{58A6F6A6-BD9D-42BA-8DC6-E95353E64C83}"/>
    <dgm:cxn modelId="{3D587FA3-E469-496D-AD79-55EA18B51170}" type="presOf" srcId="{AFF5E581-704A-4257-B7D1-9B4A8C0B35E2}" destId="{99C294A4-B686-4E42-8C87-79433072CA1A}" srcOrd="0" destOrd="0" presId="urn:microsoft.com/office/officeart/2018/2/layout/IconCircleList"/>
    <dgm:cxn modelId="{5C94E1C5-9351-4A73-A285-83430B3AB69F}" srcId="{AFF5E581-704A-4257-B7D1-9B4A8C0B35E2}" destId="{31B2A657-930C-4883-8D76-9D469B133F35}" srcOrd="0" destOrd="0" parTransId="{7561AA66-7C30-461B-B3BE-F8B5706FB698}" sibTransId="{F2995897-8937-4D6C-A08F-4F06C7DF08E2}"/>
    <dgm:cxn modelId="{C8E5AED7-7956-4608-947A-6A9C53F442D3}" type="presOf" srcId="{F2995897-8937-4D6C-A08F-4F06C7DF08E2}" destId="{016647AB-7D3C-4C16-9AA2-13585FDDB376}" srcOrd="0" destOrd="0" presId="urn:microsoft.com/office/officeart/2018/2/layout/IconCircleList"/>
    <dgm:cxn modelId="{2DA36D6E-E05A-4768-A860-EF87A936F973}" type="presParOf" srcId="{99C294A4-B686-4E42-8C87-79433072CA1A}" destId="{60DCC71B-E757-4DE2-BD00-A162D53731D3}" srcOrd="0" destOrd="0" presId="urn:microsoft.com/office/officeart/2018/2/layout/IconCircleList"/>
    <dgm:cxn modelId="{C45444BA-EE52-4874-AA50-A56836D22F09}" type="presParOf" srcId="{60DCC71B-E757-4DE2-BD00-A162D53731D3}" destId="{2464D756-A3B5-40B5-AB9D-E97CFB6C37EF}" srcOrd="0" destOrd="0" presId="urn:microsoft.com/office/officeart/2018/2/layout/IconCircleList"/>
    <dgm:cxn modelId="{12EB225B-DDB4-4911-9252-69D38AFC32B9}" type="presParOf" srcId="{2464D756-A3B5-40B5-AB9D-E97CFB6C37EF}" destId="{C554F8DC-F9D8-4B1F-94F9-38CE0E239B86}" srcOrd="0" destOrd="0" presId="urn:microsoft.com/office/officeart/2018/2/layout/IconCircleList"/>
    <dgm:cxn modelId="{9D3E4C95-CB07-43CE-AE38-BC0F03684EFB}" type="presParOf" srcId="{2464D756-A3B5-40B5-AB9D-E97CFB6C37EF}" destId="{DCF610D6-5809-4222-B6C1-348952F97313}" srcOrd="1" destOrd="0" presId="urn:microsoft.com/office/officeart/2018/2/layout/IconCircleList"/>
    <dgm:cxn modelId="{8D6A3662-4383-4C76-9B37-129FE61D8D14}" type="presParOf" srcId="{2464D756-A3B5-40B5-AB9D-E97CFB6C37EF}" destId="{FDE4B85E-A534-4495-AC9C-1C1213D6D03A}" srcOrd="2" destOrd="0" presId="urn:microsoft.com/office/officeart/2018/2/layout/IconCircleList"/>
    <dgm:cxn modelId="{507CFD19-B5C7-4A91-A35D-4262F0D459D2}" type="presParOf" srcId="{2464D756-A3B5-40B5-AB9D-E97CFB6C37EF}" destId="{ADD0123C-A965-40B3-9B70-F7DF127E78C6}" srcOrd="3" destOrd="0" presId="urn:microsoft.com/office/officeart/2018/2/layout/IconCircleList"/>
    <dgm:cxn modelId="{F2CF2B4E-2786-41EC-95E5-28B03C449E74}" type="presParOf" srcId="{60DCC71B-E757-4DE2-BD00-A162D53731D3}" destId="{016647AB-7D3C-4C16-9AA2-13585FDDB376}" srcOrd="1" destOrd="0" presId="urn:microsoft.com/office/officeart/2018/2/layout/IconCircleList"/>
    <dgm:cxn modelId="{CF1326F4-6A0C-413D-94DB-25947E2A642D}" type="presParOf" srcId="{60DCC71B-E757-4DE2-BD00-A162D53731D3}" destId="{6AE8D861-6AB4-41C6-A421-08EBFF483763}" srcOrd="2" destOrd="0" presId="urn:microsoft.com/office/officeart/2018/2/layout/IconCircleList"/>
    <dgm:cxn modelId="{200B3B0C-D6C6-4625-9902-57DC54A646C4}" type="presParOf" srcId="{6AE8D861-6AB4-41C6-A421-08EBFF483763}" destId="{32D843BD-75C3-45BF-B983-FBCA7063C1A6}" srcOrd="0" destOrd="0" presId="urn:microsoft.com/office/officeart/2018/2/layout/IconCircleList"/>
    <dgm:cxn modelId="{3AAB0048-3733-49A8-8790-4C904155DE3F}" type="presParOf" srcId="{6AE8D861-6AB4-41C6-A421-08EBFF483763}" destId="{90499279-C68D-4A8E-938A-60DC6CA432A0}" srcOrd="1" destOrd="0" presId="urn:microsoft.com/office/officeart/2018/2/layout/IconCircleList"/>
    <dgm:cxn modelId="{4CF5C543-7CD6-450F-BE7C-CCA927D4B5AE}" type="presParOf" srcId="{6AE8D861-6AB4-41C6-A421-08EBFF483763}" destId="{A75BB72A-0273-4BDF-A9E3-205F75106A51}" srcOrd="2" destOrd="0" presId="urn:microsoft.com/office/officeart/2018/2/layout/IconCircleList"/>
    <dgm:cxn modelId="{2B0F28D4-6EE0-4244-A28A-AA6F2A801EFB}" type="presParOf" srcId="{6AE8D861-6AB4-41C6-A421-08EBFF483763}" destId="{F8A6EF0E-6D28-43CD-92F6-8A01E7A3B3F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6F6638-EADC-4586-9F00-5C0A02569297}" type="doc">
      <dgm:prSet loTypeId="urn:microsoft.com/office/officeart/2016/7/layout/RepeatingBendingProcessNew" loCatId="process" qsTypeId="urn:microsoft.com/office/officeart/2005/8/quickstyle/simple1" qsCatId="simple" csTypeId="urn:microsoft.com/office/officeart/2005/8/colors/accent1_4" csCatId="accent1" phldr="1"/>
      <dgm:spPr/>
      <dgm:t>
        <a:bodyPr/>
        <a:lstStyle/>
        <a:p>
          <a:endParaRPr lang="en-US"/>
        </a:p>
      </dgm:t>
    </dgm:pt>
    <dgm:pt modelId="{99D12828-1596-42B5-9DBD-7713FFA8FFD4}">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Wybierz lokalną plażę, rzekę lub jezioro, które wymaga oczyszczenia.</a:t>
          </a:r>
        </a:p>
      </dgm:t>
    </dgm:pt>
    <dgm:pt modelId="{D6CC1588-ACDD-41E2-8352-C8E7E869DB23}" type="parTrans" cxnId="{ED8D6AF2-189C-413C-81EF-DE7B95F2C2CE}">
      <dgm:prSet/>
      <dgm:spPr/>
      <dgm:t>
        <a:bodyPr/>
        <a:lstStyle/>
        <a:p>
          <a:endParaRPr lang="en-US"/>
        </a:p>
      </dgm:t>
    </dgm:pt>
    <dgm:pt modelId="{5531DFF3-F42C-405C-90B1-4B6688A3CE1C}" type="sibTrans" cxnId="{ED8D6AF2-189C-413C-81EF-DE7B95F2C2CE}">
      <dgm:prSet/>
      <dgm:spPr/>
      <dgm:t>
        <a:bodyPr/>
        <a:lstStyle/>
        <a:p>
          <a:endParaRPr lang="en-US"/>
        </a:p>
      </dgm:t>
    </dgm:pt>
    <dgm:pt modelId="{D0A6CE38-132E-4A4F-A9E3-83F4E8B73471}">
      <dgm:prSet/>
      <dgm:spPr/>
      <dgm:t>
        <a:bodyPr/>
        <a:lstStyle/>
        <a:p>
          <a:r>
            <a:rPr lang="en-US" kern="1200" dirty="0">
              <a:latin typeface="Open Sans" panose="020B0606030504020204" pitchFamily="34" charset="0"/>
              <a:ea typeface="Open Sans" panose="020B0606030504020204" pitchFamily="34" charset="0"/>
              <a:cs typeface="Open Sans" panose="020B0606030504020204" pitchFamily="34" charset="0"/>
            </a:rPr>
            <a:t>Zbierz grupę młodych ludzi, którzy wezmą udział w sprzątaniu.</a:t>
          </a:r>
        </a:p>
      </dgm:t>
    </dgm:pt>
    <dgm:pt modelId="{8404721F-18EA-413C-9296-BB30D458A733}" type="parTrans" cxnId="{359F2C53-7034-4125-B2F0-C90692DBC941}">
      <dgm:prSet/>
      <dgm:spPr/>
      <dgm:t>
        <a:bodyPr/>
        <a:lstStyle/>
        <a:p>
          <a:endParaRPr lang="en-US"/>
        </a:p>
      </dgm:t>
    </dgm:pt>
    <dgm:pt modelId="{00D58BCB-6334-4C15-A0F6-5C5C7EE8FB66}" type="sibTrans" cxnId="{359F2C53-7034-4125-B2F0-C90692DBC941}">
      <dgm:prSet/>
      <dgm:spPr/>
      <dgm:t>
        <a:bodyPr/>
        <a:lstStyle/>
        <a:p>
          <a:endParaRPr lang="en-US"/>
        </a:p>
      </dgm:t>
    </dgm:pt>
    <dgm:pt modelId="{C9F31834-35F3-4958-8285-24113C69C4DA}">
      <dgm:prSet/>
      <dgm:spPr/>
      <dgm:t>
        <a:bodyPr/>
        <a:lstStyle/>
        <a:p>
          <a:r>
            <a:rPr lang="en-US" kern="1200" dirty="0">
              <a:latin typeface="Open Sans" panose="020B0606030504020204" pitchFamily="34" charset="0"/>
              <a:ea typeface="Open Sans" panose="020B0606030504020204" pitchFamily="34" charset="0"/>
              <a:cs typeface="Open Sans" panose="020B0606030504020204" pitchFamily="34" charset="0"/>
            </a:rPr>
            <a:t>Zapewnij każdemu uczestnikowi rękawice i worki na śmieci.</a:t>
          </a:r>
        </a:p>
      </dgm:t>
    </dgm:pt>
    <dgm:pt modelId="{CF9609BB-A2C1-440C-BFDE-0FDC031CF3AC}" type="parTrans" cxnId="{7C6F0A9E-6A99-4455-AD5F-6E494187C54D}">
      <dgm:prSet/>
      <dgm:spPr/>
      <dgm:t>
        <a:bodyPr/>
        <a:lstStyle/>
        <a:p>
          <a:endParaRPr lang="en-US"/>
        </a:p>
      </dgm:t>
    </dgm:pt>
    <dgm:pt modelId="{126DAB0D-9708-473C-B3AC-5441F98A4587}" type="sibTrans" cxnId="{7C6F0A9E-6A99-4455-AD5F-6E494187C54D}">
      <dgm:prSet/>
      <dgm:spPr/>
      <dgm:t>
        <a:bodyPr/>
        <a:lstStyle/>
        <a:p>
          <a:endParaRPr lang="en-US"/>
        </a:p>
      </dgm:t>
    </dgm:pt>
    <dgm:pt modelId="{0B846289-47E3-4006-B160-3378B23846F6}">
      <dgm:prSet/>
      <dgm:spPr/>
      <dgm:t>
        <a:bodyPr/>
        <a:lstStyle/>
        <a:p>
          <a:r>
            <a:rPr lang="en-US" dirty="0"/>
            <a:t>Wyjaśnij znaczenie właściwej utylizacji odpadów z tworzyw sztucznych i ich wpływu na organizmy morskie, korzystając z informacji zawartych w tym module.</a:t>
          </a:r>
        </a:p>
      </dgm:t>
    </dgm:pt>
    <dgm:pt modelId="{82900ABC-36A6-4F00-A120-302BC5670649}" type="parTrans" cxnId="{5DF8D3FE-4694-487C-B574-178A3C953E7D}">
      <dgm:prSet/>
      <dgm:spPr/>
      <dgm:t>
        <a:bodyPr/>
        <a:lstStyle/>
        <a:p>
          <a:endParaRPr lang="en-US"/>
        </a:p>
      </dgm:t>
    </dgm:pt>
    <dgm:pt modelId="{3632701A-1C65-4D78-B42D-0A88B4AC7E32}" type="sibTrans" cxnId="{5DF8D3FE-4694-487C-B574-178A3C953E7D}">
      <dgm:prSet/>
      <dgm:spPr/>
      <dgm:t>
        <a:bodyPr/>
        <a:lstStyle/>
        <a:p>
          <a:endParaRPr lang="en-US"/>
        </a:p>
      </dgm:t>
    </dgm:pt>
    <dgm:pt modelId="{A35CA522-16C5-45B1-AB1C-482350120381}">
      <dgm:prSet/>
      <dgm:spPr/>
      <dgm:t>
        <a:bodyPr/>
        <a:lstStyle/>
        <a:p>
          <a:r>
            <a:rPr lang="en-US"/>
            <a:t>Zbieranie i prawidłowe usuwanie wszelkich śmieci znalezionych na plaży przez wszystkich uczestników.</a:t>
          </a:r>
        </a:p>
      </dgm:t>
    </dgm:pt>
    <dgm:pt modelId="{9F87DCC6-43D7-4348-85F6-7ED4B9812A3F}" type="parTrans" cxnId="{F1F5FA57-E0DD-4F65-85E8-1B22095EF17C}">
      <dgm:prSet/>
      <dgm:spPr/>
      <dgm:t>
        <a:bodyPr/>
        <a:lstStyle/>
        <a:p>
          <a:endParaRPr lang="en-US"/>
        </a:p>
      </dgm:t>
    </dgm:pt>
    <dgm:pt modelId="{D662B157-2D73-422C-8BCE-8035E9C2CFC8}" type="sibTrans" cxnId="{F1F5FA57-E0DD-4F65-85E8-1B22095EF17C}">
      <dgm:prSet/>
      <dgm:spPr/>
      <dgm:t>
        <a:bodyPr/>
        <a:lstStyle/>
        <a:p>
          <a:endParaRPr lang="en-US"/>
        </a:p>
      </dgm:t>
    </dgm:pt>
    <dgm:pt modelId="{93335701-E984-459C-AE8F-EF189E5B5907}">
      <dgm:prSet/>
      <dgm:spPr/>
      <dgm:t>
        <a:bodyPr/>
        <a:lstStyle/>
        <a:p>
          <a:r>
            <a:rPr lang="en-US" dirty="0"/>
            <a:t>Po zakończeniu sprzątania można zrobić zdjęcie grupowe i udostępnić je w mediach społecznościowych z hashtagiem #beachcleanupchallenge #rivercleanupchallenge #lakecleanupchallenge. </a:t>
          </a:r>
        </a:p>
        <a:p>
          <a:r>
            <a:rPr lang="en-US" dirty="0"/>
            <a:t>w celu podniesienia świadomości na ten temat, a inicjatywa </a:t>
          </a:r>
          <a:r>
            <a:rPr lang="el-GR" dirty="0"/>
            <a:t>ta </a:t>
          </a:r>
          <a:r>
            <a:rPr lang="el-GR" dirty="0" err="1"/>
            <a:t>wymaga oczyszczenia</a:t>
          </a:r>
          <a:endParaRPr lang="en-US" dirty="0"/>
        </a:p>
      </dgm:t>
    </dgm:pt>
    <dgm:pt modelId="{233617DC-987D-4799-A512-B46AFEC23658}" type="parTrans" cxnId="{72FE3A10-AAD4-4AB9-8C08-19A7CD288918}">
      <dgm:prSet/>
      <dgm:spPr/>
      <dgm:t>
        <a:bodyPr/>
        <a:lstStyle/>
        <a:p>
          <a:endParaRPr lang="en-US"/>
        </a:p>
      </dgm:t>
    </dgm:pt>
    <dgm:pt modelId="{4D4A0FB1-2407-42B5-A123-00059730BF83}" type="sibTrans" cxnId="{72FE3A10-AAD4-4AB9-8C08-19A7CD288918}">
      <dgm:prSet/>
      <dgm:spPr/>
      <dgm:t>
        <a:bodyPr/>
        <a:lstStyle/>
        <a:p>
          <a:endParaRPr lang="en-US"/>
        </a:p>
      </dgm:t>
    </dgm:pt>
    <dgm:pt modelId="{9BD296D1-552F-4C8F-8474-81D7C44BE752}" type="pres">
      <dgm:prSet presAssocID="{A46F6638-EADC-4586-9F00-5C0A02569297}" presName="Name0" presStyleCnt="0">
        <dgm:presLayoutVars>
          <dgm:dir/>
          <dgm:resizeHandles val="exact"/>
        </dgm:presLayoutVars>
      </dgm:prSet>
      <dgm:spPr/>
    </dgm:pt>
    <dgm:pt modelId="{B1405019-A601-4232-BC47-BCB425B43966}" type="pres">
      <dgm:prSet presAssocID="{99D12828-1596-42B5-9DBD-7713FFA8FFD4}" presName="node" presStyleLbl="node1" presStyleIdx="0" presStyleCnt="6">
        <dgm:presLayoutVars>
          <dgm:bulletEnabled val="1"/>
        </dgm:presLayoutVars>
      </dgm:prSet>
      <dgm:spPr/>
    </dgm:pt>
    <dgm:pt modelId="{136B825B-F9DF-4B6D-A857-A086CCA7F1D6}" type="pres">
      <dgm:prSet presAssocID="{5531DFF3-F42C-405C-90B1-4B6688A3CE1C}" presName="sibTrans" presStyleLbl="sibTrans1D1" presStyleIdx="0" presStyleCnt="5"/>
      <dgm:spPr/>
    </dgm:pt>
    <dgm:pt modelId="{ACC7FD9B-D495-4894-A88D-49494ADF3826}" type="pres">
      <dgm:prSet presAssocID="{5531DFF3-F42C-405C-90B1-4B6688A3CE1C}" presName="connectorText" presStyleLbl="sibTrans1D1" presStyleIdx="0" presStyleCnt="5"/>
      <dgm:spPr/>
    </dgm:pt>
    <dgm:pt modelId="{267C6B83-2FD1-4624-8F68-76D2FDCA58C6}" type="pres">
      <dgm:prSet presAssocID="{D0A6CE38-132E-4A4F-A9E3-83F4E8B73471}" presName="node" presStyleLbl="node1" presStyleIdx="1" presStyleCnt="6">
        <dgm:presLayoutVars>
          <dgm:bulletEnabled val="1"/>
        </dgm:presLayoutVars>
      </dgm:prSet>
      <dgm:spPr/>
    </dgm:pt>
    <dgm:pt modelId="{AF9ED7F5-A231-4A2E-817E-B8C098F2842D}" type="pres">
      <dgm:prSet presAssocID="{00D58BCB-6334-4C15-A0F6-5C5C7EE8FB66}" presName="sibTrans" presStyleLbl="sibTrans1D1" presStyleIdx="1" presStyleCnt="5"/>
      <dgm:spPr/>
    </dgm:pt>
    <dgm:pt modelId="{432A9397-FA45-46E8-8033-68B6346570BA}" type="pres">
      <dgm:prSet presAssocID="{00D58BCB-6334-4C15-A0F6-5C5C7EE8FB66}" presName="connectorText" presStyleLbl="sibTrans1D1" presStyleIdx="1" presStyleCnt="5"/>
      <dgm:spPr/>
    </dgm:pt>
    <dgm:pt modelId="{E5BC2245-F878-4A9E-9DBD-7E85EFCB64BB}" type="pres">
      <dgm:prSet presAssocID="{C9F31834-35F3-4958-8285-24113C69C4DA}" presName="node" presStyleLbl="node1" presStyleIdx="2" presStyleCnt="6">
        <dgm:presLayoutVars>
          <dgm:bulletEnabled val="1"/>
        </dgm:presLayoutVars>
      </dgm:prSet>
      <dgm:spPr/>
    </dgm:pt>
    <dgm:pt modelId="{D61799C8-2212-42A7-A2AF-98C9A92AD2FC}" type="pres">
      <dgm:prSet presAssocID="{126DAB0D-9708-473C-B3AC-5441F98A4587}" presName="sibTrans" presStyleLbl="sibTrans1D1" presStyleIdx="2" presStyleCnt="5"/>
      <dgm:spPr/>
    </dgm:pt>
    <dgm:pt modelId="{E0C64D1C-6A9D-40CC-AB0D-58C4319F551E}" type="pres">
      <dgm:prSet presAssocID="{126DAB0D-9708-473C-B3AC-5441F98A4587}" presName="connectorText" presStyleLbl="sibTrans1D1" presStyleIdx="2" presStyleCnt="5"/>
      <dgm:spPr/>
    </dgm:pt>
    <dgm:pt modelId="{9275DDB1-D309-46E8-9420-AE93C810639D}" type="pres">
      <dgm:prSet presAssocID="{0B846289-47E3-4006-B160-3378B23846F6}" presName="node" presStyleLbl="node1" presStyleIdx="3" presStyleCnt="6">
        <dgm:presLayoutVars>
          <dgm:bulletEnabled val="1"/>
        </dgm:presLayoutVars>
      </dgm:prSet>
      <dgm:spPr/>
    </dgm:pt>
    <dgm:pt modelId="{974ACCFB-A44A-4958-9C0F-8DE9A6967C31}" type="pres">
      <dgm:prSet presAssocID="{3632701A-1C65-4D78-B42D-0A88B4AC7E32}" presName="sibTrans" presStyleLbl="sibTrans1D1" presStyleIdx="3" presStyleCnt="5"/>
      <dgm:spPr/>
    </dgm:pt>
    <dgm:pt modelId="{51587F5D-2992-42A9-94C9-4B865B13E5C5}" type="pres">
      <dgm:prSet presAssocID="{3632701A-1C65-4D78-B42D-0A88B4AC7E32}" presName="connectorText" presStyleLbl="sibTrans1D1" presStyleIdx="3" presStyleCnt="5"/>
      <dgm:spPr/>
    </dgm:pt>
    <dgm:pt modelId="{2B35C634-D9B7-4F0F-9FB0-92099B877D41}" type="pres">
      <dgm:prSet presAssocID="{A35CA522-16C5-45B1-AB1C-482350120381}" presName="node" presStyleLbl="node1" presStyleIdx="4" presStyleCnt="6">
        <dgm:presLayoutVars>
          <dgm:bulletEnabled val="1"/>
        </dgm:presLayoutVars>
      </dgm:prSet>
      <dgm:spPr/>
    </dgm:pt>
    <dgm:pt modelId="{379B172F-3060-42E9-ACCD-EFF2AA01E315}" type="pres">
      <dgm:prSet presAssocID="{D662B157-2D73-422C-8BCE-8035E9C2CFC8}" presName="sibTrans" presStyleLbl="sibTrans1D1" presStyleIdx="4" presStyleCnt="5"/>
      <dgm:spPr/>
    </dgm:pt>
    <dgm:pt modelId="{795E05CF-9EEB-4342-9419-F3B32A2D6CD0}" type="pres">
      <dgm:prSet presAssocID="{D662B157-2D73-422C-8BCE-8035E9C2CFC8}" presName="connectorText" presStyleLbl="sibTrans1D1" presStyleIdx="4" presStyleCnt="5"/>
      <dgm:spPr/>
    </dgm:pt>
    <dgm:pt modelId="{9B5838B2-C824-4F56-B347-40C6B1C45BC4}" type="pres">
      <dgm:prSet presAssocID="{93335701-E984-459C-AE8F-EF189E5B5907}" presName="node" presStyleLbl="node1" presStyleIdx="5" presStyleCnt="6">
        <dgm:presLayoutVars>
          <dgm:bulletEnabled val="1"/>
        </dgm:presLayoutVars>
      </dgm:prSet>
      <dgm:spPr/>
    </dgm:pt>
  </dgm:ptLst>
  <dgm:cxnLst>
    <dgm:cxn modelId="{16330F06-5F3D-4371-9E01-A86317BFD16C}" type="presOf" srcId="{3632701A-1C65-4D78-B42D-0A88B4AC7E32}" destId="{974ACCFB-A44A-4958-9C0F-8DE9A6967C31}" srcOrd="0" destOrd="0" presId="urn:microsoft.com/office/officeart/2016/7/layout/RepeatingBendingProcessNew"/>
    <dgm:cxn modelId="{72FE3A10-AAD4-4AB9-8C08-19A7CD288918}" srcId="{A46F6638-EADC-4586-9F00-5C0A02569297}" destId="{93335701-E984-459C-AE8F-EF189E5B5907}" srcOrd="5" destOrd="0" parTransId="{233617DC-987D-4799-A512-B46AFEC23658}" sibTransId="{4D4A0FB1-2407-42B5-A123-00059730BF83}"/>
    <dgm:cxn modelId="{0BB92417-B49D-4F5F-9AAF-5D82509365B9}" type="presOf" srcId="{3632701A-1C65-4D78-B42D-0A88B4AC7E32}" destId="{51587F5D-2992-42A9-94C9-4B865B13E5C5}" srcOrd="1" destOrd="0" presId="urn:microsoft.com/office/officeart/2016/7/layout/RepeatingBendingProcessNew"/>
    <dgm:cxn modelId="{DC1E191F-5C7C-443C-B3F5-13068C76139F}" type="presOf" srcId="{00D58BCB-6334-4C15-A0F6-5C5C7EE8FB66}" destId="{AF9ED7F5-A231-4A2E-817E-B8C098F2842D}" srcOrd="0" destOrd="0" presId="urn:microsoft.com/office/officeart/2016/7/layout/RepeatingBendingProcessNew"/>
    <dgm:cxn modelId="{1A555923-CC4D-4FC8-B57C-1F698BCDCEBB}" type="presOf" srcId="{D662B157-2D73-422C-8BCE-8035E9C2CFC8}" destId="{795E05CF-9EEB-4342-9419-F3B32A2D6CD0}" srcOrd="1" destOrd="0" presId="urn:microsoft.com/office/officeart/2016/7/layout/RepeatingBendingProcessNew"/>
    <dgm:cxn modelId="{DDAB8124-C5A2-4421-B225-BF6818AD6E37}" type="presOf" srcId="{C9F31834-35F3-4958-8285-24113C69C4DA}" destId="{E5BC2245-F878-4A9E-9DBD-7E85EFCB64BB}" srcOrd="0" destOrd="0" presId="urn:microsoft.com/office/officeart/2016/7/layout/RepeatingBendingProcessNew"/>
    <dgm:cxn modelId="{5E031027-778E-4F30-B2BE-0C936305C7D9}" type="presOf" srcId="{5531DFF3-F42C-405C-90B1-4B6688A3CE1C}" destId="{ACC7FD9B-D495-4894-A88D-49494ADF3826}" srcOrd="1" destOrd="0" presId="urn:microsoft.com/office/officeart/2016/7/layout/RepeatingBendingProcessNew"/>
    <dgm:cxn modelId="{50ECF73B-30FE-4D31-9A86-D0C65934EE55}" type="presOf" srcId="{A35CA522-16C5-45B1-AB1C-482350120381}" destId="{2B35C634-D9B7-4F0F-9FB0-92099B877D41}" srcOrd="0" destOrd="0" presId="urn:microsoft.com/office/officeart/2016/7/layout/RepeatingBendingProcessNew"/>
    <dgm:cxn modelId="{DB6D825C-7973-4CF8-82E9-F79B43B71EAA}" type="presOf" srcId="{00D58BCB-6334-4C15-A0F6-5C5C7EE8FB66}" destId="{432A9397-FA45-46E8-8033-68B6346570BA}" srcOrd="1" destOrd="0" presId="urn:microsoft.com/office/officeart/2016/7/layout/RepeatingBendingProcessNew"/>
    <dgm:cxn modelId="{359F2C53-7034-4125-B2F0-C90692DBC941}" srcId="{A46F6638-EADC-4586-9F00-5C0A02569297}" destId="{D0A6CE38-132E-4A4F-A9E3-83F4E8B73471}" srcOrd="1" destOrd="0" parTransId="{8404721F-18EA-413C-9296-BB30D458A733}" sibTransId="{00D58BCB-6334-4C15-A0F6-5C5C7EE8FB66}"/>
    <dgm:cxn modelId="{9FEC1756-379E-4E5A-896D-95906AA01631}" type="presOf" srcId="{99D12828-1596-42B5-9DBD-7713FFA8FFD4}" destId="{B1405019-A601-4232-BC47-BCB425B43966}" srcOrd="0" destOrd="0" presId="urn:microsoft.com/office/officeart/2016/7/layout/RepeatingBendingProcessNew"/>
    <dgm:cxn modelId="{14E74757-EB6B-4D70-978C-5F7CF9CB9843}" type="presOf" srcId="{93335701-E984-459C-AE8F-EF189E5B5907}" destId="{9B5838B2-C824-4F56-B347-40C6B1C45BC4}" srcOrd="0" destOrd="0" presId="urn:microsoft.com/office/officeart/2016/7/layout/RepeatingBendingProcessNew"/>
    <dgm:cxn modelId="{19876C57-A1AF-42D5-B25D-BE74F10B4078}" type="presOf" srcId="{0B846289-47E3-4006-B160-3378B23846F6}" destId="{9275DDB1-D309-46E8-9420-AE93C810639D}" srcOrd="0" destOrd="0" presId="urn:microsoft.com/office/officeart/2016/7/layout/RepeatingBendingProcessNew"/>
    <dgm:cxn modelId="{F1F5FA57-E0DD-4F65-85E8-1B22095EF17C}" srcId="{A46F6638-EADC-4586-9F00-5C0A02569297}" destId="{A35CA522-16C5-45B1-AB1C-482350120381}" srcOrd="4" destOrd="0" parTransId="{9F87DCC6-43D7-4348-85F6-7ED4B9812A3F}" sibTransId="{D662B157-2D73-422C-8BCE-8035E9C2CFC8}"/>
    <dgm:cxn modelId="{C3AB137E-4F49-43E9-AADB-D7827239CAB7}" type="presOf" srcId="{126DAB0D-9708-473C-B3AC-5441F98A4587}" destId="{D61799C8-2212-42A7-A2AF-98C9A92AD2FC}" srcOrd="0" destOrd="0" presId="urn:microsoft.com/office/officeart/2016/7/layout/RepeatingBendingProcessNew"/>
    <dgm:cxn modelId="{AED12086-9603-4DC5-8FBB-5E17D1421A75}" type="presOf" srcId="{126DAB0D-9708-473C-B3AC-5441F98A4587}" destId="{E0C64D1C-6A9D-40CC-AB0D-58C4319F551E}" srcOrd="1" destOrd="0" presId="urn:microsoft.com/office/officeart/2016/7/layout/RepeatingBendingProcessNew"/>
    <dgm:cxn modelId="{7C6F0A9E-6A99-4455-AD5F-6E494187C54D}" srcId="{A46F6638-EADC-4586-9F00-5C0A02569297}" destId="{C9F31834-35F3-4958-8285-24113C69C4DA}" srcOrd="2" destOrd="0" parTransId="{CF9609BB-A2C1-440C-BFDE-0FDC031CF3AC}" sibTransId="{126DAB0D-9708-473C-B3AC-5441F98A4587}"/>
    <dgm:cxn modelId="{6C72DFA3-7492-440D-86A2-E706526F2201}" type="presOf" srcId="{D0A6CE38-132E-4A4F-A9E3-83F4E8B73471}" destId="{267C6B83-2FD1-4624-8F68-76D2FDCA58C6}" srcOrd="0" destOrd="0" presId="urn:microsoft.com/office/officeart/2016/7/layout/RepeatingBendingProcessNew"/>
    <dgm:cxn modelId="{C70150C1-B2EC-4421-8AFE-793611C0ACFE}" type="presOf" srcId="{5531DFF3-F42C-405C-90B1-4B6688A3CE1C}" destId="{136B825B-F9DF-4B6D-A857-A086CCA7F1D6}" srcOrd="0" destOrd="0" presId="urn:microsoft.com/office/officeart/2016/7/layout/RepeatingBendingProcessNew"/>
    <dgm:cxn modelId="{60233DD8-578D-43E0-A7AB-542929CA3BBE}" type="presOf" srcId="{D662B157-2D73-422C-8BCE-8035E9C2CFC8}" destId="{379B172F-3060-42E9-ACCD-EFF2AA01E315}" srcOrd="0" destOrd="0" presId="urn:microsoft.com/office/officeart/2016/7/layout/RepeatingBendingProcessNew"/>
    <dgm:cxn modelId="{AFC557E7-DFF6-413E-AD7F-E93444B59CFA}" type="presOf" srcId="{A46F6638-EADC-4586-9F00-5C0A02569297}" destId="{9BD296D1-552F-4C8F-8474-81D7C44BE752}" srcOrd="0" destOrd="0" presId="urn:microsoft.com/office/officeart/2016/7/layout/RepeatingBendingProcessNew"/>
    <dgm:cxn modelId="{ED8D6AF2-189C-413C-81EF-DE7B95F2C2CE}" srcId="{A46F6638-EADC-4586-9F00-5C0A02569297}" destId="{99D12828-1596-42B5-9DBD-7713FFA8FFD4}" srcOrd="0" destOrd="0" parTransId="{D6CC1588-ACDD-41E2-8352-C8E7E869DB23}" sibTransId="{5531DFF3-F42C-405C-90B1-4B6688A3CE1C}"/>
    <dgm:cxn modelId="{5DF8D3FE-4694-487C-B574-178A3C953E7D}" srcId="{A46F6638-EADC-4586-9F00-5C0A02569297}" destId="{0B846289-47E3-4006-B160-3378B23846F6}" srcOrd="3" destOrd="0" parTransId="{82900ABC-36A6-4F00-A120-302BC5670649}" sibTransId="{3632701A-1C65-4D78-B42D-0A88B4AC7E32}"/>
    <dgm:cxn modelId="{15CBA986-2FE3-4B29-9656-1F14550A0F1F}" type="presParOf" srcId="{9BD296D1-552F-4C8F-8474-81D7C44BE752}" destId="{B1405019-A601-4232-BC47-BCB425B43966}" srcOrd="0" destOrd="0" presId="urn:microsoft.com/office/officeart/2016/7/layout/RepeatingBendingProcessNew"/>
    <dgm:cxn modelId="{D7355887-AB6B-4949-9AC6-2E72B443966A}" type="presParOf" srcId="{9BD296D1-552F-4C8F-8474-81D7C44BE752}" destId="{136B825B-F9DF-4B6D-A857-A086CCA7F1D6}" srcOrd="1" destOrd="0" presId="urn:microsoft.com/office/officeart/2016/7/layout/RepeatingBendingProcessNew"/>
    <dgm:cxn modelId="{75354AAE-2FB4-4281-9CA8-95766F79D320}" type="presParOf" srcId="{136B825B-F9DF-4B6D-A857-A086CCA7F1D6}" destId="{ACC7FD9B-D495-4894-A88D-49494ADF3826}" srcOrd="0" destOrd="0" presId="urn:microsoft.com/office/officeart/2016/7/layout/RepeatingBendingProcessNew"/>
    <dgm:cxn modelId="{F39ECAD0-3CCA-4E5C-9C8C-496DE24B28DE}" type="presParOf" srcId="{9BD296D1-552F-4C8F-8474-81D7C44BE752}" destId="{267C6B83-2FD1-4624-8F68-76D2FDCA58C6}" srcOrd="2" destOrd="0" presId="urn:microsoft.com/office/officeart/2016/7/layout/RepeatingBendingProcessNew"/>
    <dgm:cxn modelId="{A60D37B8-E299-4C7D-9CBC-81ADA9F6B907}" type="presParOf" srcId="{9BD296D1-552F-4C8F-8474-81D7C44BE752}" destId="{AF9ED7F5-A231-4A2E-817E-B8C098F2842D}" srcOrd="3" destOrd="0" presId="urn:microsoft.com/office/officeart/2016/7/layout/RepeatingBendingProcessNew"/>
    <dgm:cxn modelId="{63FD7379-AC39-497A-A6EE-8DA4203BECFD}" type="presParOf" srcId="{AF9ED7F5-A231-4A2E-817E-B8C098F2842D}" destId="{432A9397-FA45-46E8-8033-68B6346570BA}" srcOrd="0" destOrd="0" presId="urn:microsoft.com/office/officeart/2016/7/layout/RepeatingBendingProcessNew"/>
    <dgm:cxn modelId="{DFEDBBE6-649E-419A-8F3E-BA5A766A1870}" type="presParOf" srcId="{9BD296D1-552F-4C8F-8474-81D7C44BE752}" destId="{E5BC2245-F878-4A9E-9DBD-7E85EFCB64BB}" srcOrd="4" destOrd="0" presId="urn:microsoft.com/office/officeart/2016/7/layout/RepeatingBendingProcessNew"/>
    <dgm:cxn modelId="{36F35A10-2361-4A11-BDFC-6A6719EF30A1}" type="presParOf" srcId="{9BD296D1-552F-4C8F-8474-81D7C44BE752}" destId="{D61799C8-2212-42A7-A2AF-98C9A92AD2FC}" srcOrd="5" destOrd="0" presId="urn:microsoft.com/office/officeart/2016/7/layout/RepeatingBendingProcessNew"/>
    <dgm:cxn modelId="{13BA250D-F969-4EF8-B931-4A5144539F8B}" type="presParOf" srcId="{D61799C8-2212-42A7-A2AF-98C9A92AD2FC}" destId="{E0C64D1C-6A9D-40CC-AB0D-58C4319F551E}" srcOrd="0" destOrd="0" presId="urn:microsoft.com/office/officeart/2016/7/layout/RepeatingBendingProcessNew"/>
    <dgm:cxn modelId="{6A7A1E48-2A33-4EA1-95B5-57265D579832}" type="presParOf" srcId="{9BD296D1-552F-4C8F-8474-81D7C44BE752}" destId="{9275DDB1-D309-46E8-9420-AE93C810639D}" srcOrd="6" destOrd="0" presId="urn:microsoft.com/office/officeart/2016/7/layout/RepeatingBendingProcessNew"/>
    <dgm:cxn modelId="{E593808C-2B68-413C-BAE6-46A189CD5EDF}" type="presParOf" srcId="{9BD296D1-552F-4C8F-8474-81D7C44BE752}" destId="{974ACCFB-A44A-4958-9C0F-8DE9A6967C31}" srcOrd="7" destOrd="0" presId="urn:microsoft.com/office/officeart/2016/7/layout/RepeatingBendingProcessNew"/>
    <dgm:cxn modelId="{48B010E9-2B30-46D6-9CC5-D1770431BFA0}" type="presParOf" srcId="{974ACCFB-A44A-4958-9C0F-8DE9A6967C31}" destId="{51587F5D-2992-42A9-94C9-4B865B13E5C5}" srcOrd="0" destOrd="0" presId="urn:microsoft.com/office/officeart/2016/7/layout/RepeatingBendingProcessNew"/>
    <dgm:cxn modelId="{43C7A98A-F42B-46C5-A698-FAE6280F9BD0}" type="presParOf" srcId="{9BD296D1-552F-4C8F-8474-81D7C44BE752}" destId="{2B35C634-D9B7-4F0F-9FB0-92099B877D41}" srcOrd="8" destOrd="0" presId="urn:microsoft.com/office/officeart/2016/7/layout/RepeatingBendingProcessNew"/>
    <dgm:cxn modelId="{640019D8-682E-49AF-90BC-21D2E72C71C0}" type="presParOf" srcId="{9BD296D1-552F-4C8F-8474-81D7C44BE752}" destId="{379B172F-3060-42E9-ACCD-EFF2AA01E315}" srcOrd="9" destOrd="0" presId="urn:microsoft.com/office/officeart/2016/7/layout/RepeatingBendingProcessNew"/>
    <dgm:cxn modelId="{EC2F7580-FD15-4A6B-BE60-CCD435EC498A}" type="presParOf" srcId="{379B172F-3060-42E9-ACCD-EFF2AA01E315}" destId="{795E05CF-9EEB-4342-9419-F3B32A2D6CD0}" srcOrd="0" destOrd="0" presId="urn:microsoft.com/office/officeart/2016/7/layout/RepeatingBendingProcessNew"/>
    <dgm:cxn modelId="{14A2ACEE-0AAA-4AD2-BD36-BA6208DF2091}" type="presParOf" srcId="{9BD296D1-552F-4C8F-8474-81D7C44BE752}" destId="{9B5838B2-C824-4F56-B347-40C6B1C45BC4}" srcOrd="10" destOrd="0" presId="urn:microsoft.com/office/officeart/2016/7/layout/RepeatingBending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F5E581-704A-4257-B7D1-9B4A8C0B35E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1B2A657-930C-4883-8D76-9D469B133F35}">
      <dgm:prSet custT="1"/>
      <dgm:spPr/>
      <dgm:t>
        <a:bodyPr/>
        <a:lstStyle/>
        <a:p>
          <a:pPr>
            <a:lnSpc>
              <a:spcPct val="100000"/>
            </a:lnSpc>
          </a:pPr>
          <a:r>
            <a:rPr lang="el-GR" sz="1800" b="1" cap="none" dirty="0">
              <a:latin typeface="Open Sans" panose="020B0606030504020204" pitchFamily="34" charset="0"/>
              <a:ea typeface="Open Sans" panose="020B0606030504020204" pitchFamily="34" charset="0"/>
              <a:cs typeface="Open Sans" panose="020B0606030504020204" pitchFamily="34" charset="0"/>
            </a:rPr>
            <a:t>Materiały </a:t>
          </a:r>
          <a:r>
            <a:rPr lang="el-GR" sz="1800" b="1" cap="none" dirty="0" err="1">
              <a:latin typeface="Open Sans" panose="020B0606030504020204" pitchFamily="34" charset="0"/>
              <a:ea typeface="Open Sans" panose="020B0606030504020204" pitchFamily="34" charset="0"/>
              <a:cs typeface="Open Sans" panose="020B0606030504020204" pitchFamily="34" charset="0"/>
            </a:rPr>
            <a:t>wymagane </a:t>
          </a:r>
          <a:r>
            <a:rPr lang="en-US" sz="1800" b="1" cap="none" dirty="0">
              <a:latin typeface="Open Sans" panose="020B0606030504020204" pitchFamily="34" charset="0"/>
              <a:ea typeface="Open Sans" panose="020B0606030504020204" pitchFamily="34" charset="0"/>
              <a:cs typeface="Open Sans" panose="020B0606030504020204" pitchFamily="34" charset="0"/>
            </a:rPr>
            <a:t>do </a:t>
          </a:r>
          <a:r>
            <a:rPr lang="el-GR" sz="1800" b="1" cap="none" dirty="0">
              <a:latin typeface="Open Sans" panose="020B0606030504020204" pitchFamily="34" charset="0"/>
              <a:ea typeface="Open Sans" panose="020B0606030504020204" pitchFamily="34" charset="0"/>
              <a:cs typeface="Open Sans" panose="020B0606030504020204" pitchFamily="34" charset="0"/>
            </a:rPr>
            <a:t>działania </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7561AA66-7C30-461B-B3BE-F8B5706FB698}" type="parTrans" cxnId="{5C94E1C5-9351-4A73-A285-83430B3AB69F}">
      <dgm:prSet/>
      <dgm:spPr/>
      <dgm:t>
        <a:bodyPr/>
        <a:lstStyle/>
        <a:p>
          <a:endParaRPr lang="en-US"/>
        </a:p>
      </dgm:t>
    </dgm:pt>
    <dgm:pt modelId="{F2995897-8937-4D6C-A08F-4F06C7DF08E2}" type="sibTrans" cxnId="{5C94E1C5-9351-4A73-A285-83430B3AB69F}">
      <dgm:prSet/>
      <dgm:spPr/>
      <dgm:t>
        <a:bodyPr/>
        <a:lstStyle/>
        <a:p>
          <a:pPr>
            <a:lnSpc>
              <a:spcPct val="100000"/>
            </a:lnSpc>
          </a:pPr>
          <a:endParaRPr lang="en-US"/>
        </a:p>
      </dgm:t>
    </dgm:pt>
    <dgm:pt modelId="{C6B878CC-A1D9-4CB1-A7D2-DCE53B37B04C}">
      <dgm:prSet custT="1"/>
      <dgm:spPr/>
      <dgm:t>
        <a:bodyPr/>
        <a:lstStyle/>
        <a:p>
          <a:pPr>
            <a:lnSpc>
              <a:spcPct val="100000"/>
            </a:lnSpc>
          </a:pPr>
          <a:r>
            <a:rPr lang="en-US" sz="1800" dirty="0"/>
            <a:t>Arkusz </a:t>
          </a:r>
          <a:r>
            <a:rPr lang="en-US" sz="1800" dirty="0" err="1"/>
            <a:t>roboczy</a:t>
          </a:r>
          <a:r>
            <a:rPr lang="en-US" sz="1800" dirty="0"/>
            <a:t> </a:t>
          </a:r>
          <a:r>
            <a:rPr lang="pl-PL" sz="1800" dirty="0"/>
            <a:t>„</a:t>
          </a:r>
          <a:r>
            <a:rPr lang="en-US" sz="1800" dirty="0" err="1"/>
            <a:t>Śledź</a:t>
          </a:r>
          <a:r>
            <a:rPr lang="en-US" sz="1800" dirty="0"/>
            <a:t> </a:t>
          </a:r>
          <a:r>
            <a:rPr lang="en-US" sz="1800" dirty="0" err="1"/>
            <a:t>zużycie</a:t>
          </a:r>
          <a:r>
            <a:rPr lang="en-US" sz="1800" dirty="0"/>
            <a:t> </a:t>
          </a:r>
          <a:r>
            <a:rPr lang="en-US" sz="1800" dirty="0" err="1"/>
            <a:t>plastiku</a:t>
          </a:r>
          <a:r>
            <a:rPr lang="pl-PL" sz="1800" dirty="0"/>
            <a:t>”</a:t>
          </a:r>
          <a:endParaRPr lang="el-GR" sz="1800" dirty="0"/>
        </a:p>
        <a:p>
          <a:pPr>
            <a:lnSpc>
              <a:spcPct val="100000"/>
            </a:lnSpc>
            <a:buFont typeface="Symbol" panose="05050102010706020507" pitchFamily="18" charset="2"/>
            <a:buChar char=""/>
          </a:pPr>
          <a:r>
            <a:rPr lang="en-US" sz="1800" dirty="0"/>
            <a:t>Tworzywa sztuczne jednorazowego użytku (słomki, pojemniki na żywność, balony, torby plastikowe </a:t>
          </a:r>
          <a:r>
            <a:rPr lang="en-US" sz="1800" dirty="0" err="1"/>
            <a:t>itp.)</a:t>
          </a:r>
          <a:endParaRPr lang="el-GR" sz="1800" dirty="0"/>
        </a:p>
        <a:p>
          <a:pPr>
            <a:lnSpc>
              <a:spcPct val="100000"/>
            </a:lnSpc>
            <a:buFont typeface="Symbol" panose="05050102010706020507" pitchFamily="18" charset="2"/>
            <a:buChar char=""/>
          </a:pPr>
          <a:r>
            <a:rPr lang="en-US" sz="1800" dirty="0"/>
            <a:t>2 pojemniki wypełnione wodą</a:t>
          </a:r>
          <a:endParaRPr lang="el-GR" sz="1800" dirty="0"/>
        </a:p>
        <a:p>
          <a:pPr>
            <a:lnSpc>
              <a:spcPct val="100000"/>
            </a:lnSpc>
            <a:buFont typeface="Symbol" panose="05050102010706020507" pitchFamily="18" charset="2"/>
            <a:buChar char=""/>
          </a:pPr>
          <a:r>
            <a:rPr lang="en-US" sz="1800" dirty="0"/>
            <a:t>Arkusze papieru</a:t>
          </a:r>
          <a:endParaRPr lang="el-GR" sz="1800" dirty="0"/>
        </a:p>
        <a:p>
          <a:pPr>
            <a:lnSpc>
              <a:spcPct val="100000"/>
            </a:lnSpc>
          </a:pPr>
          <a:r>
            <a:rPr lang="en-US" sz="1800" dirty="0"/>
            <a:t>Kolorowe długopisy</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9EC91AB5-F2B6-4DEE-94CB-3CE06348B1CC}" type="parTrans" cxnId="{4C05F33B-677B-4526-AF8A-4612893F11BE}">
      <dgm:prSet/>
      <dgm:spPr/>
      <dgm:t>
        <a:bodyPr/>
        <a:lstStyle/>
        <a:p>
          <a:endParaRPr lang="en-US"/>
        </a:p>
      </dgm:t>
    </dgm:pt>
    <dgm:pt modelId="{58A6F6A6-BD9D-42BA-8DC6-E95353E64C83}" type="sibTrans" cxnId="{4C05F33B-677B-4526-AF8A-4612893F11BE}">
      <dgm:prSet/>
      <dgm:spPr/>
      <dgm:t>
        <a:bodyPr/>
        <a:lstStyle/>
        <a:p>
          <a:endParaRPr lang="en-US"/>
        </a:p>
      </dgm:t>
    </dgm:pt>
    <dgm:pt modelId="{99C294A4-B686-4E42-8C87-79433072CA1A}" type="pres">
      <dgm:prSet presAssocID="{AFF5E581-704A-4257-B7D1-9B4A8C0B35E2}" presName="root" presStyleCnt="0">
        <dgm:presLayoutVars>
          <dgm:dir/>
          <dgm:resizeHandles val="exact"/>
        </dgm:presLayoutVars>
      </dgm:prSet>
      <dgm:spPr/>
    </dgm:pt>
    <dgm:pt modelId="{60DCC71B-E757-4DE2-BD00-A162D53731D3}" type="pres">
      <dgm:prSet presAssocID="{AFF5E581-704A-4257-B7D1-9B4A8C0B35E2}" presName="container" presStyleCnt="0">
        <dgm:presLayoutVars>
          <dgm:dir/>
          <dgm:resizeHandles val="exact"/>
        </dgm:presLayoutVars>
      </dgm:prSet>
      <dgm:spPr/>
    </dgm:pt>
    <dgm:pt modelId="{2464D756-A3B5-40B5-AB9D-E97CFB6C37EF}" type="pres">
      <dgm:prSet presAssocID="{31B2A657-930C-4883-8D76-9D469B133F35}" presName="compNode" presStyleCnt="0"/>
      <dgm:spPr/>
    </dgm:pt>
    <dgm:pt modelId="{C554F8DC-F9D8-4B1F-94F9-38CE0E239B86}" type="pres">
      <dgm:prSet presAssocID="{31B2A657-930C-4883-8D76-9D469B133F35}" presName="iconBgRect" presStyleLbl="bgShp" presStyleIdx="0" presStyleCnt="2" custLinFactY="-100000" custLinFactNeighborX="-47433" custLinFactNeighborY="-154497"/>
      <dgm:spPr/>
    </dgm:pt>
    <dgm:pt modelId="{DCF610D6-5809-4222-B6C1-348952F97313}" type="pres">
      <dgm:prSet presAssocID="{31B2A657-930C-4883-8D76-9D469B133F35}" presName="iconRect" presStyleLbl="node1" presStyleIdx="0" presStyleCnt="2" custLinFactY="-200000" custLinFactNeighborX="-81781" custLinFactNeighborY="-241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Σημάδι ελέγχου"/>
        </a:ext>
      </dgm:extLst>
    </dgm:pt>
    <dgm:pt modelId="{FDE4B85E-A534-4495-AC9C-1C1213D6D03A}" type="pres">
      <dgm:prSet presAssocID="{31B2A657-930C-4883-8D76-9D469B133F35}" presName="spaceRect" presStyleCnt="0"/>
      <dgm:spPr/>
    </dgm:pt>
    <dgm:pt modelId="{ADD0123C-A965-40B3-9B70-F7DF127E78C6}" type="pres">
      <dgm:prSet presAssocID="{31B2A657-930C-4883-8D76-9D469B133F35}" presName="textRect" presStyleLbl="revTx" presStyleIdx="0" presStyleCnt="2" custScaleX="367238" custScaleY="235783" custLinFactX="28170" custLinFactY="-100000" custLinFactNeighborX="100000" custLinFactNeighborY="-156470">
        <dgm:presLayoutVars>
          <dgm:chMax val="1"/>
          <dgm:chPref val="1"/>
        </dgm:presLayoutVars>
      </dgm:prSet>
      <dgm:spPr/>
    </dgm:pt>
    <dgm:pt modelId="{016647AB-7D3C-4C16-9AA2-13585FDDB376}" type="pres">
      <dgm:prSet presAssocID="{F2995897-8937-4D6C-A08F-4F06C7DF08E2}" presName="sibTrans" presStyleLbl="sibTrans2D1" presStyleIdx="0" presStyleCnt="0"/>
      <dgm:spPr/>
    </dgm:pt>
    <dgm:pt modelId="{6AE8D861-6AB4-41C6-A421-08EBFF483763}" type="pres">
      <dgm:prSet presAssocID="{C6B878CC-A1D9-4CB1-A7D2-DCE53B37B04C}" presName="compNode" presStyleCnt="0"/>
      <dgm:spPr/>
    </dgm:pt>
    <dgm:pt modelId="{32D843BD-75C3-45BF-B983-FBCA7063C1A6}" type="pres">
      <dgm:prSet presAssocID="{C6B878CC-A1D9-4CB1-A7D2-DCE53B37B04C}" presName="iconBgRect" presStyleLbl="bgShp" presStyleIdx="1" presStyleCnt="2" custLinFactX="-368287" custLinFactY="38564" custLinFactNeighborX="-400000" custLinFactNeighborY="100000"/>
      <dgm:spPr/>
    </dgm:pt>
    <dgm:pt modelId="{90499279-C68D-4A8E-938A-60DC6CA432A0}" type="pres">
      <dgm:prSet presAssocID="{C6B878CC-A1D9-4CB1-A7D2-DCE53B37B04C}" presName="iconRect" presStyleLbl="node1" presStyleIdx="1" presStyleCnt="2" custLinFactX="-624633" custLinFactY="100000" custLinFactNeighborX="-700000" custLinFactNeighborY="13890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ορητός υπολογιστής"/>
        </a:ext>
      </dgm:extLst>
    </dgm:pt>
    <dgm:pt modelId="{A75BB72A-0273-4BDF-A9E3-205F75106A51}" type="pres">
      <dgm:prSet presAssocID="{C6B878CC-A1D9-4CB1-A7D2-DCE53B37B04C}" presName="spaceRect" presStyleCnt="0"/>
      <dgm:spPr/>
    </dgm:pt>
    <dgm:pt modelId="{F8A6EF0E-6D28-43CD-92F6-8A01E7A3B3FD}" type="pres">
      <dgm:prSet presAssocID="{C6B878CC-A1D9-4CB1-A7D2-DCE53B37B04C}" presName="textRect" presStyleLbl="revTx" presStyleIdx="1" presStyleCnt="2" custScaleX="210584" custScaleY="216075" custLinFactX="-100000" custLinFactY="59403" custLinFactNeighborX="-150171" custLinFactNeighborY="100000">
        <dgm:presLayoutVars>
          <dgm:chMax val="1"/>
          <dgm:chPref val="1"/>
        </dgm:presLayoutVars>
      </dgm:prSet>
      <dgm:spPr/>
    </dgm:pt>
  </dgm:ptLst>
  <dgm:cxnLst>
    <dgm:cxn modelId="{84612B21-9C52-4D13-9C99-66F2AFC811A6}" type="presOf" srcId="{31B2A657-930C-4883-8D76-9D469B133F35}" destId="{ADD0123C-A965-40B3-9B70-F7DF127E78C6}" srcOrd="0" destOrd="0" presId="urn:microsoft.com/office/officeart/2018/2/layout/IconCircleList"/>
    <dgm:cxn modelId="{5C91152C-F18B-4DC1-A859-8000B1143C80}" type="presOf" srcId="{C6B878CC-A1D9-4CB1-A7D2-DCE53B37B04C}" destId="{F8A6EF0E-6D28-43CD-92F6-8A01E7A3B3FD}" srcOrd="0" destOrd="0" presId="urn:microsoft.com/office/officeart/2018/2/layout/IconCircleList"/>
    <dgm:cxn modelId="{4C05F33B-677B-4526-AF8A-4612893F11BE}" srcId="{AFF5E581-704A-4257-B7D1-9B4A8C0B35E2}" destId="{C6B878CC-A1D9-4CB1-A7D2-DCE53B37B04C}" srcOrd="1" destOrd="0" parTransId="{9EC91AB5-F2B6-4DEE-94CB-3CE06348B1CC}" sibTransId="{58A6F6A6-BD9D-42BA-8DC6-E95353E64C83}"/>
    <dgm:cxn modelId="{3D587FA3-E469-496D-AD79-55EA18B51170}" type="presOf" srcId="{AFF5E581-704A-4257-B7D1-9B4A8C0B35E2}" destId="{99C294A4-B686-4E42-8C87-79433072CA1A}" srcOrd="0" destOrd="0" presId="urn:microsoft.com/office/officeart/2018/2/layout/IconCircleList"/>
    <dgm:cxn modelId="{5C94E1C5-9351-4A73-A285-83430B3AB69F}" srcId="{AFF5E581-704A-4257-B7D1-9B4A8C0B35E2}" destId="{31B2A657-930C-4883-8D76-9D469B133F35}" srcOrd="0" destOrd="0" parTransId="{7561AA66-7C30-461B-B3BE-F8B5706FB698}" sibTransId="{F2995897-8937-4D6C-A08F-4F06C7DF08E2}"/>
    <dgm:cxn modelId="{C8E5AED7-7956-4608-947A-6A9C53F442D3}" type="presOf" srcId="{F2995897-8937-4D6C-A08F-4F06C7DF08E2}" destId="{016647AB-7D3C-4C16-9AA2-13585FDDB376}" srcOrd="0" destOrd="0" presId="urn:microsoft.com/office/officeart/2018/2/layout/IconCircleList"/>
    <dgm:cxn modelId="{2DA36D6E-E05A-4768-A860-EF87A936F973}" type="presParOf" srcId="{99C294A4-B686-4E42-8C87-79433072CA1A}" destId="{60DCC71B-E757-4DE2-BD00-A162D53731D3}" srcOrd="0" destOrd="0" presId="urn:microsoft.com/office/officeart/2018/2/layout/IconCircleList"/>
    <dgm:cxn modelId="{C45444BA-EE52-4874-AA50-A56836D22F09}" type="presParOf" srcId="{60DCC71B-E757-4DE2-BD00-A162D53731D3}" destId="{2464D756-A3B5-40B5-AB9D-E97CFB6C37EF}" srcOrd="0" destOrd="0" presId="urn:microsoft.com/office/officeart/2018/2/layout/IconCircleList"/>
    <dgm:cxn modelId="{12EB225B-DDB4-4911-9252-69D38AFC32B9}" type="presParOf" srcId="{2464D756-A3B5-40B5-AB9D-E97CFB6C37EF}" destId="{C554F8DC-F9D8-4B1F-94F9-38CE0E239B86}" srcOrd="0" destOrd="0" presId="urn:microsoft.com/office/officeart/2018/2/layout/IconCircleList"/>
    <dgm:cxn modelId="{9D3E4C95-CB07-43CE-AE38-BC0F03684EFB}" type="presParOf" srcId="{2464D756-A3B5-40B5-AB9D-E97CFB6C37EF}" destId="{DCF610D6-5809-4222-B6C1-348952F97313}" srcOrd="1" destOrd="0" presId="urn:microsoft.com/office/officeart/2018/2/layout/IconCircleList"/>
    <dgm:cxn modelId="{8D6A3662-4383-4C76-9B37-129FE61D8D14}" type="presParOf" srcId="{2464D756-A3B5-40B5-AB9D-E97CFB6C37EF}" destId="{FDE4B85E-A534-4495-AC9C-1C1213D6D03A}" srcOrd="2" destOrd="0" presId="urn:microsoft.com/office/officeart/2018/2/layout/IconCircleList"/>
    <dgm:cxn modelId="{507CFD19-B5C7-4A91-A35D-4262F0D459D2}" type="presParOf" srcId="{2464D756-A3B5-40B5-AB9D-E97CFB6C37EF}" destId="{ADD0123C-A965-40B3-9B70-F7DF127E78C6}" srcOrd="3" destOrd="0" presId="urn:microsoft.com/office/officeart/2018/2/layout/IconCircleList"/>
    <dgm:cxn modelId="{F2CF2B4E-2786-41EC-95E5-28B03C449E74}" type="presParOf" srcId="{60DCC71B-E757-4DE2-BD00-A162D53731D3}" destId="{016647AB-7D3C-4C16-9AA2-13585FDDB376}" srcOrd="1" destOrd="0" presId="urn:microsoft.com/office/officeart/2018/2/layout/IconCircleList"/>
    <dgm:cxn modelId="{CF1326F4-6A0C-413D-94DB-25947E2A642D}" type="presParOf" srcId="{60DCC71B-E757-4DE2-BD00-A162D53731D3}" destId="{6AE8D861-6AB4-41C6-A421-08EBFF483763}" srcOrd="2" destOrd="0" presId="urn:microsoft.com/office/officeart/2018/2/layout/IconCircleList"/>
    <dgm:cxn modelId="{200B3B0C-D6C6-4625-9902-57DC54A646C4}" type="presParOf" srcId="{6AE8D861-6AB4-41C6-A421-08EBFF483763}" destId="{32D843BD-75C3-45BF-B983-FBCA7063C1A6}" srcOrd="0" destOrd="0" presId="urn:microsoft.com/office/officeart/2018/2/layout/IconCircleList"/>
    <dgm:cxn modelId="{3AAB0048-3733-49A8-8790-4C904155DE3F}" type="presParOf" srcId="{6AE8D861-6AB4-41C6-A421-08EBFF483763}" destId="{90499279-C68D-4A8E-938A-60DC6CA432A0}" srcOrd="1" destOrd="0" presId="urn:microsoft.com/office/officeart/2018/2/layout/IconCircleList"/>
    <dgm:cxn modelId="{4CF5C543-7CD6-450F-BE7C-CCA927D4B5AE}" type="presParOf" srcId="{6AE8D861-6AB4-41C6-A421-08EBFF483763}" destId="{A75BB72A-0273-4BDF-A9E3-205F75106A51}" srcOrd="2" destOrd="0" presId="urn:microsoft.com/office/officeart/2018/2/layout/IconCircleList"/>
    <dgm:cxn modelId="{2B0F28D4-6EE0-4244-A28A-AA6F2A801EFB}" type="presParOf" srcId="{6AE8D861-6AB4-41C6-A421-08EBFF483763}" destId="{F8A6EF0E-6D28-43CD-92F6-8A01E7A3B3F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3D9208-D973-40AE-A548-92A77AEEC7C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DE7CC9A-EADA-4E9D-96F2-22D0BB569060}">
      <dgm:prSet/>
      <dgm:spPr/>
      <dgm:t>
        <a:bodyPr/>
        <a:lstStyle/>
        <a:p>
          <a:r>
            <a:rPr lang="en-US"/>
            <a:t>Utwórz małe grupy (3-4 uczestników w każdej grupie).</a:t>
          </a:r>
        </a:p>
      </dgm:t>
    </dgm:pt>
    <dgm:pt modelId="{D5B3EBB4-921E-4BA9-B86E-895D90EBB1DF}" type="parTrans" cxnId="{293AF767-272B-4526-A0DD-4AFCD7B55051}">
      <dgm:prSet/>
      <dgm:spPr/>
      <dgm:t>
        <a:bodyPr/>
        <a:lstStyle/>
        <a:p>
          <a:endParaRPr lang="en-US"/>
        </a:p>
      </dgm:t>
    </dgm:pt>
    <dgm:pt modelId="{EC94D213-137D-479D-B67C-D28B57899A7F}" type="sibTrans" cxnId="{293AF767-272B-4526-A0DD-4AFCD7B55051}">
      <dgm:prSet/>
      <dgm:spPr/>
      <dgm:t>
        <a:bodyPr/>
        <a:lstStyle/>
        <a:p>
          <a:endParaRPr lang="en-US"/>
        </a:p>
      </dgm:t>
    </dgm:pt>
    <dgm:pt modelId="{38597449-74FD-4CA4-B239-CD7D118E521E}">
      <dgm:prSet/>
      <dgm:spPr/>
      <dgm:t>
        <a:bodyPr/>
        <a:lstStyle/>
        <a:p>
          <a:r>
            <a:rPr lang="en-US"/>
            <a:t>Daj im duży arkusz papieru i poproś o przeprowadzenie burzy mózgów na temat roli, jaką plastik odgrywa w ich życiu.</a:t>
          </a:r>
        </a:p>
      </dgm:t>
    </dgm:pt>
    <dgm:pt modelId="{9E85ACF6-118F-461A-B966-6A0ADF6BD351}" type="parTrans" cxnId="{AECFD8C1-29D2-42A2-B80A-95F7EA66241F}">
      <dgm:prSet/>
      <dgm:spPr/>
      <dgm:t>
        <a:bodyPr/>
        <a:lstStyle/>
        <a:p>
          <a:endParaRPr lang="en-US"/>
        </a:p>
      </dgm:t>
    </dgm:pt>
    <dgm:pt modelId="{94B63429-3219-4ABE-9E58-84C0D7FF8EA5}" type="sibTrans" cxnId="{AECFD8C1-29D2-42A2-B80A-95F7EA66241F}">
      <dgm:prSet/>
      <dgm:spPr/>
      <dgm:t>
        <a:bodyPr/>
        <a:lstStyle/>
        <a:p>
          <a:endParaRPr lang="en-US"/>
        </a:p>
      </dgm:t>
    </dgm:pt>
    <dgm:pt modelId="{1FAA0FE4-9462-4311-900F-A847CF9AF312}">
      <dgm:prSet/>
      <dgm:spPr/>
      <dgm:t>
        <a:bodyPr/>
        <a:lstStyle/>
        <a:p>
          <a:r>
            <a:rPr lang="en-US" dirty="0"/>
            <a:t>Przez tydzień powinni śledzić zużycie plastiku, wypełniając arkusz </a:t>
          </a:r>
          <a:r>
            <a:rPr lang="en-US" dirty="0" err="1"/>
            <a:t>roboczy</a:t>
          </a:r>
          <a:r>
            <a:rPr lang="en-US" dirty="0"/>
            <a:t> </a:t>
          </a:r>
          <a:r>
            <a:rPr lang="pl-PL" dirty="0"/>
            <a:t>„</a:t>
          </a:r>
          <a:r>
            <a:rPr lang="en-US" dirty="0" err="1"/>
            <a:t>Śledź</a:t>
          </a:r>
          <a:r>
            <a:rPr lang="en-US" dirty="0"/>
            <a:t> </a:t>
          </a:r>
          <a:r>
            <a:rPr lang="en-US" dirty="0" err="1"/>
            <a:t>swój</a:t>
          </a:r>
          <a:r>
            <a:rPr lang="en-US" dirty="0"/>
            <a:t> </a:t>
          </a:r>
          <a:r>
            <a:rPr lang="en-US" dirty="0" err="1"/>
            <a:t>plastik</a:t>
          </a:r>
          <a:r>
            <a:rPr lang="pl-PL" dirty="0"/>
            <a:t>”</a:t>
          </a:r>
          <a:r>
            <a:rPr lang="en-US" dirty="0"/>
            <a:t>.</a:t>
          </a:r>
        </a:p>
      </dgm:t>
    </dgm:pt>
    <dgm:pt modelId="{5F08399C-3C3C-4DD1-9029-6CC543393E64}" type="parTrans" cxnId="{47DBC0F6-3ECD-4D17-9EC6-4C0A6C867526}">
      <dgm:prSet/>
      <dgm:spPr/>
      <dgm:t>
        <a:bodyPr/>
        <a:lstStyle/>
        <a:p>
          <a:endParaRPr lang="en-US"/>
        </a:p>
      </dgm:t>
    </dgm:pt>
    <dgm:pt modelId="{CC307DAA-FD69-4053-A27D-FE7B62F6AE8F}" type="sibTrans" cxnId="{47DBC0F6-3ECD-4D17-9EC6-4C0A6C867526}">
      <dgm:prSet/>
      <dgm:spPr/>
      <dgm:t>
        <a:bodyPr/>
        <a:lstStyle/>
        <a:p>
          <a:endParaRPr lang="en-US"/>
        </a:p>
      </dgm:t>
    </dgm:pt>
    <dgm:pt modelId="{98F91718-B103-4220-A665-5523BCED6A42}">
      <dgm:prSet/>
      <dgm:spPr/>
      <dgm:t>
        <a:bodyPr/>
        <a:lstStyle/>
        <a:p>
          <a:r>
            <a:rPr lang="en-US"/>
            <a:t>Zastanów się nad wzorcami konsumpcji i przedyskutuj, dlaczego niektóre tworzywa sztuczne jednorazowego użytku są używane i zbadaj przyjazne dla środowiska alternatywy, aby je zastąpić. (Możesz robić notatki podczas dyskusji).</a:t>
          </a:r>
        </a:p>
      </dgm:t>
    </dgm:pt>
    <dgm:pt modelId="{1E6669AD-B272-4AAA-B15E-EAC68E5BA4FC}" type="parTrans" cxnId="{C1C4A892-5532-4483-A3E5-8D7F44E97A4A}">
      <dgm:prSet/>
      <dgm:spPr/>
      <dgm:t>
        <a:bodyPr/>
        <a:lstStyle/>
        <a:p>
          <a:endParaRPr lang="en-US"/>
        </a:p>
      </dgm:t>
    </dgm:pt>
    <dgm:pt modelId="{103A606A-C6C2-4BB6-A342-C0F407741EC6}" type="sibTrans" cxnId="{C1C4A892-5532-4483-A3E5-8D7F44E97A4A}">
      <dgm:prSet/>
      <dgm:spPr/>
      <dgm:t>
        <a:bodyPr/>
        <a:lstStyle/>
        <a:p>
          <a:endParaRPr lang="en-US"/>
        </a:p>
      </dgm:t>
    </dgm:pt>
    <dgm:pt modelId="{A2E3A7D6-9203-487F-AE40-57383466EA74}">
      <dgm:prSet/>
      <dgm:spPr/>
      <dgm:t>
        <a:bodyPr/>
        <a:lstStyle/>
        <a:p>
          <a:r>
            <a:rPr lang="en-US"/>
            <a:t>Napełnij duży pojemnik wodą i umieść w nim plastikowe przedmioty jednorazowego użytku. Omów czas ich utylizacji, wyjaśnij wpływ mikrodrobin plastiku na organizmy morskie i skorzystaj z informacji zawartych w tym module. </a:t>
          </a:r>
        </a:p>
      </dgm:t>
    </dgm:pt>
    <dgm:pt modelId="{6B55BFB7-E42F-424F-AB33-C1E5C34A112C}" type="parTrans" cxnId="{EE138D1F-55B4-4069-A815-9FA8DC513EE1}">
      <dgm:prSet/>
      <dgm:spPr/>
      <dgm:t>
        <a:bodyPr/>
        <a:lstStyle/>
        <a:p>
          <a:endParaRPr lang="en-US"/>
        </a:p>
      </dgm:t>
    </dgm:pt>
    <dgm:pt modelId="{C7F1A827-20E5-45AE-AC2E-BB0EECA614D0}" type="sibTrans" cxnId="{EE138D1F-55B4-4069-A815-9FA8DC513EE1}">
      <dgm:prSet/>
      <dgm:spPr/>
      <dgm:t>
        <a:bodyPr/>
        <a:lstStyle/>
        <a:p>
          <a:endParaRPr lang="en-US"/>
        </a:p>
      </dgm:t>
    </dgm:pt>
    <dgm:pt modelId="{8C53E148-ACF4-4412-BCA3-4E9838F13AA0}">
      <dgm:prSet/>
      <dgm:spPr/>
      <dgm:t>
        <a:bodyPr/>
        <a:lstStyle/>
        <a:p>
          <a:r>
            <a:rPr lang="en-US"/>
            <a:t>Napełnij drugi pojemnik wodą i dodaj arkusz papieru.</a:t>
          </a:r>
        </a:p>
      </dgm:t>
    </dgm:pt>
    <dgm:pt modelId="{192EF51A-3967-4612-83EC-CC540EE8603D}" type="parTrans" cxnId="{B7C21208-8FB1-4FB6-9BF4-44C87318DAB1}">
      <dgm:prSet/>
      <dgm:spPr/>
      <dgm:t>
        <a:bodyPr/>
        <a:lstStyle/>
        <a:p>
          <a:endParaRPr lang="en-US"/>
        </a:p>
      </dgm:t>
    </dgm:pt>
    <dgm:pt modelId="{5845DB1F-E7D1-4078-84A1-754747BFADB6}" type="sibTrans" cxnId="{B7C21208-8FB1-4FB6-9BF4-44C87318DAB1}">
      <dgm:prSet/>
      <dgm:spPr/>
      <dgm:t>
        <a:bodyPr/>
        <a:lstStyle/>
        <a:p>
          <a:endParaRPr lang="en-US"/>
        </a:p>
      </dgm:t>
    </dgm:pt>
    <dgm:pt modelId="{80FE5A07-011D-4ACB-A627-D98F9C3BD5BC}">
      <dgm:prSet/>
      <dgm:spPr/>
      <dgm:t>
        <a:bodyPr/>
        <a:lstStyle/>
        <a:p>
          <a:r>
            <a:rPr lang="en-US"/>
            <a:t>Odłóż oba pojemniki na bok i zachęć grupy do zastanowienia się, jak długo trwa rozkład przedmiotów w morzu.</a:t>
          </a:r>
        </a:p>
      </dgm:t>
    </dgm:pt>
    <dgm:pt modelId="{BD0E990B-CC01-4B83-8D97-0C793F83D339}" type="parTrans" cxnId="{F42B20D5-C96A-4198-8340-4F7B532D919D}">
      <dgm:prSet/>
      <dgm:spPr/>
      <dgm:t>
        <a:bodyPr/>
        <a:lstStyle/>
        <a:p>
          <a:endParaRPr lang="en-US"/>
        </a:p>
      </dgm:t>
    </dgm:pt>
    <dgm:pt modelId="{3366D265-B4DF-4016-8C9B-A210F6048684}" type="sibTrans" cxnId="{F42B20D5-C96A-4198-8340-4F7B532D919D}">
      <dgm:prSet/>
      <dgm:spPr/>
      <dgm:t>
        <a:bodyPr/>
        <a:lstStyle/>
        <a:p>
          <a:endParaRPr lang="en-US"/>
        </a:p>
      </dgm:t>
    </dgm:pt>
    <dgm:pt modelId="{4D69E4DC-5B79-4AD9-B09B-39EE417961D7}">
      <dgm:prSet/>
      <dgm:spPr/>
      <dgm:t>
        <a:bodyPr/>
        <a:lstStyle/>
        <a:p>
          <a:r>
            <a:rPr lang="en-US"/>
            <a:t>Zapewnij grupom ponownie duży arkusz papieru i kilka kolorowych papierów.</a:t>
          </a:r>
        </a:p>
      </dgm:t>
    </dgm:pt>
    <dgm:pt modelId="{74BC52B2-8D87-4466-B228-A0EFCF2DCA84}" type="parTrans" cxnId="{430905FF-1A5E-4DEE-B3E5-62907BD5096F}">
      <dgm:prSet/>
      <dgm:spPr/>
      <dgm:t>
        <a:bodyPr/>
        <a:lstStyle/>
        <a:p>
          <a:endParaRPr lang="en-US"/>
        </a:p>
      </dgm:t>
    </dgm:pt>
    <dgm:pt modelId="{4228AD31-4F11-41CD-AC7B-CF0675ABB697}" type="sibTrans" cxnId="{430905FF-1A5E-4DEE-B3E5-62907BD5096F}">
      <dgm:prSet/>
      <dgm:spPr/>
      <dgm:t>
        <a:bodyPr/>
        <a:lstStyle/>
        <a:p>
          <a:endParaRPr lang="en-US"/>
        </a:p>
      </dgm:t>
    </dgm:pt>
    <dgm:pt modelId="{D01FA0A9-63C7-4242-B6E4-8E4208B3DCAC}">
      <dgm:prSet/>
      <dgm:spPr/>
      <dgm:t>
        <a:bodyPr/>
        <a:lstStyle/>
        <a:p>
          <a:r>
            <a:rPr lang="en-US"/>
            <a:t>Uczestnicy powinni zaprojektować plakat promujący redukcję plastiku w ich lokalnej społeczności.</a:t>
          </a:r>
        </a:p>
      </dgm:t>
    </dgm:pt>
    <dgm:pt modelId="{52B5D11E-712B-4D3B-B7C9-D4D6E09DE0B8}" type="parTrans" cxnId="{36597AA7-95C7-4F02-BE70-02CFB02B0372}">
      <dgm:prSet/>
      <dgm:spPr/>
      <dgm:t>
        <a:bodyPr/>
        <a:lstStyle/>
        <a:p>
          <a:endParaRPr lang="en-US"/>
        </a:p>
      </dgm:t>
    </dgm:pt>
    <dgm:pt modelId="{C0003A73-5A66-4C99-8F78-4440E012924B}" type="sibTrans" cxnId="{36597AA7-95C7-4F02-BE70-02CFB02B0372}">
      <dgm:prSet/>
      <dgm:spPr/>
      <dgm:t>
        <a:bodyPr/>
        <a:lstStyle/>
        <a:p>
          <a:endParaRPr lang="en-US"/>
        </a:p>
      </dgm:t>
    </dgm:pt>
    <dgm:pt modelId="{A986E298-1DDC-45E0-A5EB-7B0CF3CED7D8}">
      <dgm:prSet/>
      <dgm:spPr/>
      <dgm:t>
        <a:bodyPr/>
        <a:lstStyle/>
        <a:p>
          <a:r>
            <a:rPr lang="en-US"/>
            <a:t>Zaprezentuj plakaty całej grupie i wyjaśnij ich znaczenie.</a:t>
          </a:r>
        </a:p>
      </dgm:t>
    </dgm:pt>
    <dgm:pt modelId="{60170397-8EA8-4982-BDD7-5B0962F082BB}" type="parTrans" cxnId="{9E7DD131-58F6-4C85-B8CE-B39CF0F0FDD0}">
      <dgm:prSet/>
      <dgm:spPr/>
      <dgm:t>
        <a:bodyPr/>
        <a:lstStyle/>
        <a:p>
          <a:endParaRPr lang="en-US"/>
        </a:p>
      </dgm:t>
    </dgm:pt>
    <dgm:pt modelId="{65A8C0D6-8828-4A1F-9F28-4A882C78BEA6}" type="sibTrans" cxnId="{9E7DD131-58F6-4C85-B8CE-B39CF0F0FDD0}">
      <dgm:prSet/>
      <dgm:spPr/>
      <dgm:t>
        <a:bodyPr/>
        <a:lstStyle/>
        <a:p>
          <a:endParaRPr lang="en-US"/>
        </a:p>
      </dgm:t>
    </dgm:pt>
    <dgm:pt modelId="{A43C277C-11BD-4213-BE1C-2975116D4870}">
      <dgm:prSet/>
      <dgm:spPr/>
      <dgm:t>
        <a:bodyPr/>
        <a:lstStyle/>
        <a:p>
          <a:r>
            <a:rPr lang="en-US"/>
            <a:t>Możesz zrobić zdjęcie plakatów i umieścić je w mediach społecznościowych z odpowiednimi hashtagami (#reduceplastic #trackyourplastic #saveoceans #rescueproject itp.) i zachęcić uczestników do dzielenia się wiadomością!</a:t>
          </a:r>
          <a:r>
            <a:rPr lang="el-GR"/>
            <a:t>  </a:t>
          </a:r>
          <a:endParaRPr lang="en-US"/>
        </a:p>
      </dgm:t>
    </dgm:pt>
    <dgm:pt modelId="{17C9BE37-BEFF-4D9A-9632-5CE792E8D366}" type="parTrans" cxnId="{8B119C9A-1CE3-45AC-9881-14205205145B}">
      <dgm:prSet/>
      <dgm:spPr/>
      <dgm:t>
        <a:bodyPr/>
        <a:lstStyle/>
        <a:p>
          <a:endParaRPr lang="en-US"/>
        </a:p>
      </dgm:t>
    </dgm:pt>
    <dgm:pt modelId="{BED9258B-3C75-4F05-8D98-9170173865FE}" type="sibTrans" cxnId="{8B119C9A-1CE3-45AC-9881-14205205145B}">
      <dgm:prSet/>
      <dgm:spPr/>
      <dgm:t>
        <a:bodyPr/>
        <a:lstStyle/>
        <a:p>
          <a:endParaRPr lang="en-US"/>
        </a:p>
      </dgm:t>
    </dgm:pt>
    <dgm:pt modelId="{599B0292-A6A4-4531-87F7-5A676CFA44E1}" type="pres">
      <dgm:prSet presAssocID="{0D3D9208-D973-40AE-A548-92A77AEEC7C0}" presName="Name0" presStyleCnt="0">
        <dgm:presLayoutVars>
          <dgm:dir/>
          <dgm:resizeHandles val="exact"/>
        </dgm:presLayoutVars>
      </dgm:prSet>
      <dgm:spPr/>
    </dgm:pt>
    <dgm:pt modelId="{BCC6A666-FE2B-4B2F-B5C2-C954AF8708D5}" type="pres">
      <dgm:prSet presAssocID="{EDE7CC9A-EADA-4E9D-96F2-22D0BB569060}" presName="node" presStyleLbl="node1" presStyleIdx="0" presStyleCnt="11">
        <dgm:presLayoutVars>
          <dgm:bulletEnabled val="1"/>
        </dgm:presLayoutVars>
      </dgm:prSet>
      <dgm:spPr/>
    </dgm:pt>
    <dgm:pt modelId="{E88B5E41-C513-473E-9E4A-315E75558AB4}" type="pres">
      <dgm:prSet presAssocID="{EC94D213-137D-479D-B67C-D28B57899A7F}" presName="sibTrans" presStyleLbl="sibTrans1D1" presStyleIdx="0" presStyleCnt="10"/>
      <dgm:spPr/>
    </dgm:pt>
    <dgm:pt modelId="{B6866576-19B8-4F40-9DA9-6E61625FCF02}" type="pres">
      <dgm:prSet presAssocID="{EC94D213-137D-479D-B67C-D28B57899A7F}" presName="connectorText" presStyleLbl="sibTrans1D1" presStyleIdx="0" presStyleCnt="10"/>
      <dgm:spPr/>
    </dgm:pt>
    <dgm:pt modelId="{10B7DD15-6CF5-45F0-B71A-062428ED06B4}" type="pres">
      <dgm:prSet presAssocID="{38597449-74FD-4CA4-B239-CD7D118E521E}" presName="node" presStyleLbl="node1" presStyleIdx="1" presStyleCnt="11">
        <dgm:presLayoutVars>
          <dgm:bulletEnabled val="1"/>
        </dgm:presLayoutVars>
      </dgm:prSet>
      <dgm:spPr/>
    </dgm:pt>
    <dgm:pt modelId="{6EDC37E4-3571-4290-8005-885E4A10E24F}" type="pres">
      <dgm:prSet presAssocID="{94B63429-3219-4ABE-9E58-84C0D7FF8EA5}" presName="sibTrans" presStyleLbl="sibTrans1D1" presStyleIdx="1" presStyleCnt="10"/>
      <dgm:spPr/>
    </dgm:pt>
    <dgm:pt modelId="{64053DE1-A498-4FB4-A5F2-CC55D326B4EC}" type="pres">
      <dgm:prSet presAssocID="{94B63429-3219-4ABE-9E58-84C0D7FF8EA5}" presName="connectorText" presStyleLbl="sibTrans1D1" presStyleIdx="1" presStyleCnt="10"/>
      <dgm:spPr/>
    </dgm:pt>
    <dgm:pt modelId="{E9186F06-3F74-4BC7-B5BB-0AC02E5C796D}" type="pres">
      <dgm:prSet presAssocID="{1FAA0FE4-9462-4311-900F-A847CF9AF312}" presName="node" presStyleLbl="node1" presStyleIdx="2" presStyleCnt="11">
        <dgm:presLayoutVars>
          <dgm:bulletEnabled val="1"/>
        </dgm:presLayoutVars>
      </dgm:prSet>
      <dgm:spPr/>
    </dgm:pt>
    <dgm:pt modelId="{D0FB9B88-E030-4CB0-AD9F-3AD355563A20}" type="pres">
      <dgm:prSet presAssocID="{CC307DAA-FD69-4053-A27D-FE7B62F6AE8F}" presName="sibTrans" presStyleLbl="sibTrans1D1" presStyleIdx="2" presStyleCnt="10"/>
      <dgm:spPr/>
    </dgm:pt>
    <dgm:pt modelId="{0D8B2410-82B6-41C1-AD28-B0652174538A}" type="pres">
      <dgm:prSet presAssocID="{CC307DAA-FD69-4053-A27D-FE7B62F6AE8F}" presName="connectorText" presStyleLbl="sibTrans1D1" presStyleIdx="2" presStyleCnt="10"/>
      <dgm:spPr/>
    </dgm:pt>
    <dgm:pt modelId="{3EBB4900-D51B-4015-8617-96BB48A8054B}" type="pres">
      <dgm:prSet presAssocID="{98F91718-B103-4220-A665-5523BCED6A42}" presName="node" presStyleLbl="node1" presStyleIdx="3" presStyleCnt="11">
        <dgm:presLayoutVars>
          <dgm:bulletEnabled val="1"/>
        </dgm:presLayoutVars>
      </dgm:prSet>
      <dgm:spPr/>
    </dgm:pt>
    <dgm:pt modelId="{70530454-CC1B-4977-92E4-6F8E3DE95AD0}" type="pres">
      <dgm:prSet presAssocID="{103A606A-C6C2-4BB6-A342-C0F407741EC6}" presName="sibTrans" presStyleLbl="sibTrans1D1" presStyleIdx="3" presStyleCnt="10"/>
      <dgm:spPr/>
    </dgm:pt>
    <dgm:pt modelId="{3CA172CE-73FD-4D56-B91F-C9E5C4AA43E8}" type="pres">
      <dgm:prSet presAssocID="{103A606A-C6C2-4BB6-A342-C0F407741EC6}" presName="connectorText" presStyleLbl="sibTrans1D1" presStyleIdx="3" presStyleCnt="10"/>
      <dgm:spPr/>
    </dgm:pt>
    <dgm:pt modelId="{A108BC61-0AA3-4311-8DD6-85FE5D6B2E65}" type="pres">
      <dgm:prSet presAssocID="{A2E3A7D6-9203-487F-AE40-57383466EA74}" presName="node" presStyleLbl="node1" presStyleIdx="4" presStyleCnt="11">
        <dgm:presLayoutVars>
          <dgm:bulletEnabled val="1"/>
        </dgm:presLayoutVars>
      </dgm:prSet>
      <dgm:spPr/>
    </dgm:pt>
    <dgm:pt modelId="{7589B5A4-274F-4BDE-A881-C609BB0DEF42}" type="pres">
      <dgm:prSet presAssocID="{C7F1A827-20E5-45AE-AC2E-BB0EECA614D0}" presName="sibTrans" presStyleLbl="sibTrans1D1" presStyleIdx="4" presStyleCnt="10"/>
      <dgm:spPr/>
    </dgm:pt>
    <dgm:pt modelId="{C07CDF18-002E-4531-BC46-189F3EFE91E8}" type="pres">
      <dgm:prSet presAssocID="{C7F1A827-20E5-45AE-AC2E-BB0EECA614D0}" presName="connectorText" presStyleLbl="sibTrans1D1" presStyleIdx="4" presStyleCnt="10"/>
      <dgm:spPr/>
    </dgm:pt>
    <dgm:pt modelId="{C789B6A2-E9EB-4857-8396-F87100E1D584}" type="pres">
      <dgm:prSet presAssocID="{8C53E148-ACF4-4412-BCA3-4E9838F13AA0}" presName="node" presStyleLbl="node1" presStyleIdx="5" presStyleCnt="11">
        <dgm:presLayoutVars>
          <dgm:bulletEnabled val="1"/>
        </dgm:presLayoutVars>
      </dgm:prSet>
      <dgm:spPr/>
    </dgm:pt>
    <dgm:pt modelId="{4619C007-2B86-4F3E-917E-C54D5317CD76}" type="pres">
      <dgm:prSet presAssocID="{5845DB1F-E7D1-4078-84A1-754747BFADB6}" presName="sibTrans" presStyleLbl="sibTrans1D1" presStyleIdx="5" presStyleCnt="10"/>
      <dgm:spPr/>
    </dgm:pt>
    <dgm:pt modelId="{1A5C3608-A3DD-4150-8C47-A7816ED9018B}" type="pres">
      <dgm:prSet presAssocID="{5845DB1F-E7D1-4078-84A1-754747BFADB6}" presName="connectorText" presStyleLbl="sibTrans1D1" presStyleIdx="5" presStyleCnt="10"/>
      <dgm:spPr/>
    </dgm:pt>
    <dgm:pt modelId="{4355FAF8-13BA-45DB-9E5E-4DB83ABECF92}" type="pres">
      <dgm:prSet presAssocID="{80FE5A07-011D-4ACB-A627-D98F9C3BD5BC}" presName="node" presStyleLbl="node1" presStyleIdx="6" presStyleCnt="11">
        <dgm:presLayoutVars>
          <dgm:bulletEnabled val="1"/>
        </dgm:presLayoutVars>
      </dgm:prSet>
      <dgm:spPr/>
    </dgm:pt>
    <dgm:pt modelId="{DDC8A6C6-C160-49F2-9985-05FAF5724C94}" type="pres">
      <dgm:prSet presAssocID="{3366D265-B4DF-4016-8C9B-A210F6048684}" presName="sibTrans" presStyleLbl="sibTrans1D1" presStyleIdx="6" presStyleCnt="10"/>
      <dgm:spPr/>
    </dgm:pt>
    <dgm:pt modelId="{127EF17F-3480-4E07-AE1F-644379F07093}" type="pres">
      <dgm:prSet presAssocID="{3366D265-B4DF-4016-8C9B-A210F6048684}" presName="connectorText" presStyleLbl="sibTrans1D1" presStyleIdx="6" presStyleCnt="10"/>
      <dgm:spPr/>
    </dgm:pt>
    <dgm:pt modelId="{DE244AC7-1D96-4F4A-8523-0B0E7D35D09F}" type="pres">
      <dgm:prSet presAssocID="{4D69E4DC-5B79-4AD9-B09B-39EE417961D7}" presName="node" presStyleLbl="node1" presStyleIdx="7" presStyleCnt="11">
        <dgm:presLayoutVars>
          <dgm:bulletEnabled val="1"/>
        </dgm:presLayoutVars>
      </dgm:prSet>
      <dgm:spPr/>
    </dgm:pt>
    <dgm:pt modelId="{15F527FD-B714-4BD5-9D67-B286EF61F99D}" type="pres">
      <dgm:prSet presAssocID="{4228AD31-4F11-41CD-AC7B-CF0675ABB697}" presName="sibTrans" presStyleLbl="sibTrans1D1" presStyleIdx="7" presStyleCnt="10"/>
      <dgm:spPr/>
    </dgm:pt>
    <dgm:pt modelId="{44B96C8A-4B6E-41BC-ACEE-DE5469A2357D}" type="pres">
      <dgm:prSet presAssocID="{4228AD31-4F11-41CD-AC7B-CF0675ABB697}" presName="connectorText" presStyleLbl="sibTrans1D1" presStyleIdx="7" presStyleCnt="10"/>
      <dgm:spPr/>
    </dgm:pt>
    <dgm:pt modelId="{072F02BD-3CDC-46D6-B21A-BF838C71C753}" type="pres">
      <dgm:prSet presAssocID="{D01FA0A9-63C7-4242-B6E4-8E4208B3DCAC}" presName="node" presStyleLbl="node1" presStyleIdx="8" presStyleCnt="11">
        <dgm:presLayoutVars>
          <dgm:bulletEnabled val="1"/>
        </dgm:presLayoutVars>
      </dgm:prSet>
      <dgm:spPr/>
    </dgm:pt>
    <dgm:pt modelId="{CDC0A661-E1B2-4190-AF05-E00F05291163}" type="pres">
      <dgm:prSet presAssocID="{C0003A73-5A66-4C99-8F78-4440E012924B}" presName="sibTrans" presStyleLbl="sibTrans1D1" presStyleIdx="8" presStyleCnt="10"/>
      <dgm:spPr/>
    </dgm:pt>
    <dgm:pt modelId="{EB917420-193C-48BD-A3C0-BC3950BD52B2}" type="pres">
      <dgm:prSet presAssocID="{C0003A73-5A66-4C99-8F78-4440E012924B}" presName="connectorText" presStyleLbl="sibTrans1D1" presStyleIdx="8" presStyleCnt="10"/>
      <dgm:spPr/>
    </dgm:pt>
    <dgm:pt modelId="{7F31A8CE-8AB2-43D9-AA77-22CECB626985}" type="pres">
      <dgm:prSet presAssocID="{A986E298-1DDC-45E0-A5EB-7B0CF3CED7D8}" presName="node" presStyleLbl="node1" presStyleIdx="9" presStyleCnt="11">
        <dgm:presLayoutVars>
          <dgm:bulletEnabled val="1"/>
        </dgm:presLayoutVars>
      </dgm:prSet>
      <dgm:spPr/>
    </dgm:pt>
    <dgm:pt modelId="{DEB93B23-007A-4FD2-BD77-A179171D0637}" type="pres">
      <dgm:prSet presAssocID="{65A8C0D6-8828-4A1F-9F28-4A882C78BEA6}" presName="sibTrans" presStyleLbl="sibTrans1D1" presStyleIdx="9" presStyleCnt="10"/>
      <dgm:spPr/>
    </dgm:pt>
    <dgm:pt modelId="{07E0DC66-FAD8-4A43-8B38-F26F185CF585}" type="pres">
      <dgm:prSet presAssocID="{65A8C0D6-8828-4A1F-9F28-4A882C78BEA6}" presName="connectorText" presStyleLbl="sibTrans1D1" presStyleIdx="9" presStyleCnt="10"/>
      <dgm:spPr/>
    </dgm:pt>
    <dgm:pt modelId="{D5934E22-0687-445C-AD01-430EBD635738}" type="pres">
      <dgm:prSet presAssocID="{A43C277C-11BD-4213-BE1C-2975116D4870}" presName="node" presStyleLbl="node1" presStyleIdx="10" presStyleCnt="11">
        <dgm:presLayoutVars>
          <dgm:bulletEnabled val="1"/>
        </dgm:presLayoutVars>
      </dgm:prSet>
      <dgm:spPr/>
    </dgm:pt>
  </dgm:ptLst>
  <dgm:cxnLst>
    <dgm:cxn modelId="{B7C21208-8FB1-4FB6-9BF4-44C87318DAB1}" srcId="{0D3D9208-D973-40AE-A548-92A77AEEC7C0}" destId="{8C53E148-ACF4-4412-BCA3-4E9838F13AA0}" srcOrd="5" destOrd="0" parTransId="{192EF51A-3967-4612-83EC-CC540EE8603D}" sibTransId="{5845DB1F-E7D1-4078-84A1-754747BFADB6}"/>
    <dgm:cxn modelId="{550DF209-DEFD-4D2D-A0C7-98115067FF82}" type="presOf" srcId="{5845DB1F-E7D1-4078-84A1-754747BFADB6}" destId="{1A5C3608-A3DD-4150-8C47-A7816ED9018B}" srcOrd="1" destOrd="0" presId="urn:microsoft.com/office/officeart/2016/7/layout/RepeatingBendingProcessNew"/>
    <dgm:cxn modelId="{29BE5E19-CB40-469C-93C3-9A1B435F87C1}" type="presOf" srcId="{98F91718-B103-4220-A665-5523BCED6A42}" destId="{3EBB4900-D51B-4015-8617-96BB48A8054B}" srcOrd="0" destOrd="0" presId="urn:microsoft.com/office/officeart/2016/7/layout/RepeatingBendingProcessNew"/>
    <dgm:cxn modelId="{0BF7401D-6692-4329-8F68-E57E74256298}" type="presOf" srcId="{4D69E4DC-5B79-4AD9-B09B-39EE417961D7}" destId="{DE244AC7-1D96-4F4A-8523-0B0E7D35D09F}" srcOrd="0" destOrd="0" presId="urn:microsoft.com/office/officeart/2016/7/layout/RepeatingBendingProcessNew"/>
    <dgm:cxn modelId="{EE138D1F-55B4-4069-A815-9FA8DC513EE1}" srcId="{0D3D9208-D973-40AE-A548-92A77AEEC7C0}" destId="{A2E3A7D6-9203-487F-AE40-57383466EA74}" srcOrd="4" destOrd="0" parTransId="{6B55BFB7-E42F-424F-AB33-C1E5C34A112C}" sibTransId="{C7F1A827-20E5-45AE-AC2E-BB0EECA614D0}"/>
    <dgm:cxn modelId="{30A25522-31F3-4D9D-9515-CE02EC7E2715}" type="presOf" srcId="{94B63429-3219-4ABE-9E58-84C0D7FF8EA5}" destId="{64053DE1-A498-4FB4-A5F2-CC55D326B4EC}" srcOrd="1" destOrd="0" presId="urn:microsoft.com/office/officeart/2016/7/layout/RepeatingBendingProcessNew"/>
    <dgm:cxn modelId="{24846123-5E88-4D65-852B-89B7086B52A5}" type="presOf" srcId="{4228AD31-4F11-41CD-AC7B-CF0675ABB697}" destId="{15F527FD-B714-4BD5-9D67-B286EF61F99D}" srcOrd="0" destOrd="0" presId="urn:microsoft.com/office/officeart/2016/7/layout/RepeatingBendingProcessNew"/>
    <dgm:cxn modelId="{9E7DD131-58F6-4C85-B8CE-B39CF0F0FDD0}" srcId="{0D3D9208-D973-40AE-A548-92A77AEEC7C0}" destId="{A986E298-1DDC-45E0-A5EB-7B0CF3CED7D8}" srcOrd="9" destOrd="0" parTransId="{60170397-8EA8-4982-BDD7-5B0962F082BB}" sibTransId="{65A8C0D6-8828-4A1F-9F28-4A882C78BEA6}"/>
    <dgm:cxn modelId="{B398D431-1F59-4DCD-B4CA-5B5A9B87061A}" type="presOf" srcId="{80FE5A07-011D-4ACB-A627-D98F9C3BD5BC}" destId="{4355FAF8-13BA-45DB-9E5E-4DB83ABECF92}" srcOrd="0" destOrd="0" presId="urn:microsoft.com/office/officeart/2016/7/layout/RepeatingBendingProcessNew"/>
    <dgm:cxn modelId="{6C08BA3A-3F81-4398-9685-63C549186F22}" type="presOf" srcId="{D01FA0A9-63C7-4242-B6E4-8E4208B3DCAC}" destId="{072F02BD-3CDC-46D6-B21A-BF838C71C753}" srcOrd="0" destOrd="0" presId="urn:microsoft.com/office/officeart/2016/7/layout/RepeatingBendingProcessNew"/>
    <dgm:cxn modelId="{A5AD165B-3C4F-4CCD-9870-DA4697ED60A1}" type="presOf" srcId="{65A8C0D6-8828-4A1F-9F28-4A882C78BEA6}" destId="{07E0DC66-FAD8-4A43-8B38-F26F185CF585}" srcOrd="1" destOrd="0" presId="urn:microsoft.com/office/officeart/2016/7/layout/RepeatingBendingProcessNew"/>
    <dgm:cxn modelId="{7F603360-E5AA-4854-8A0E-3454F89C4A0F}" type="presOf" srcId="{CC307DAA-FD69-4053-A27D-FE7B62F6AE8F}" destId="{D0FB9B88-E030-4CB0-AD9F-3AD355563A20}" srcOrd="0" destOrd="0" presId="urn:microsoft.com/office/officeart/2016/7/layout/RepeatingBendingProcessNew"/>
    <dgm:cxn modelId="{C41CD942-5304-47D0-A01D-CBD97BF55825}" type="presOf" srcId="{EC94D213-137D-479D-B67C-D28B57899A7F}" destId="{E88B5E41-C513-473E-9E4A-315E75558AB4}" srcOrd="0" destOrd="0" presId="urn:microsoft.com/office/officeart/2016/7/layout/RepeatingBendingProcessNew"/>
    <dgm:cxn modelId="{51F89943-6D6A-4FE1-95A6-C10752F5DEAC}" type="presOf" srcId="{8C53E148-ACF4-4412-BCA3-4E9838F13AA0}" destId="{C789B6A2-E9EB-4857-8396-F87100E1D584}" srcOrd="0" destOrd="0" presId="urn:microsoft.com/office/officeart/2016/7/layout/RepeatingBendingProcessNew"/>
    <dgm:cxn modelId="{72218864-8B90-4A76-8F99-1AD87BABDF38}" type="presOf" srcId="{103A606A-C6C2-4BB6-A342-C0F407741EC6}" destId="{3CA172CE-73FD-4D56-B91F-C9E5C4AA43E8}" srcOrd="1" destOrd="0" presId="urn:microsoft.com/office/officeart/2016/7/layout/RepeatingBendingProcessNew"/>
    <dgm:cxn modelId="{293AF767-272B-4526-A0DD-4AFCD7B55051}" srcId="{0D3D9208-D973-40AE-A548-92A77AEEC7C0}" destId="{EDE7CC9A-EADA-4E9D-96F2-22D0BB569060}" srcOrd="0" destOrd="0" parTransId="{D5B3EBB4-921E-4BA9-B86E-895D90EBB1DF}" sibTransId="{EC94D213-137D-479D-B67C-D28B57899A7F}"/>
    <dgm:cxn modelId="{CE77AC4C-CBED-4040-B26F-062650886F18}" type="presOf" srcId="{38597449-74FD-4CA4-B239-CD7D118E521E}" destId="{10B7DD15-6CF5-45F0-B71A-062428ED06B4}" srcOrd="0" destOrd="0" presId="urn:microsoft.com/office/officeart/2016/7/layout/RepeatingBendingProcessNew"/>
    <dgm:cxn modelId="{CD04F078-601F-4B5A-B3BE-F611DE1D4494}" type="presOf" srcId="{94B63429-3219-4ABE-9E58-84C0D7FF8EA5}" destId="{6EDC37E4-3571-4290-8005-885E4A10E24F}" srcOrd="0" destOrd="0" presId="urn:microsoft.com/office/officeart/2016/7/layout/RepeatingBendingProcessNew"/>
    <dgm:cxn modelId="{3BB63F7C-29B1-4EAB-8136-D28E10C3D6C0}" type="presOf" srcId="{1FAA0FE4-9462-4311-900F-A847CF9AF312}" destId="{E9186F06-3F74-4BC7-B5BB-0AC02E5C796D}" srcOrd="0" destOrd="0" presId="urn:microsoft.com/office/officeart/2016/7/layout/RepeatingBendingProcessNew"/>
    <dgm:cxn modelId="{1C6BF782-EAF2-49A5-9224-105D588867DC}" type="presOf" srcId="{C7F1A827-20E5-45AE-AC2E-BB0EECA614D0}" destId="{C07CDF18-002E-4531-BC46-189F3EFE91E8}" srcOrd="1" destOrd="0" presId="urn:microsoft.com/office/officeart/2016/7/layout/RepeatingBendingProcessNew"/>
    <dgm:cxn modelId="{0FAB9C83-0CAB-4763-9FDE-F20B163C42D0}" type="presOf" srcId="{EC94D213-137D-479D-B67C-D28B57899A7F}" destId="{B6866576-19B8-4F40-9DA9-6E61625FCF02}" srcOrd="1" destOrd="0" presId="urn:microsoft.com/office/officeart/2016/7/layout/RepeatingBendingProcessNew"/>
    <dgm:cxn modelId="{0DCEC785-3E34-4722-A5BB-3E9268EFD0D4}" type="presOf" srcId="{CC307DAA-FD69-4053-A27D-FE7B62F6AE8F}" destId="{0D8B2410-82B6-41C1-AD28-B0652174538A}" srcOrd="1" destOrd="0" presId="urn:microsoft.com/office/officeart/2016/7/layout/RepeatingBendingProcessNew"/>
    <dgm:cxn modelId="{6D1CB886-2AAD-4405-A38A-183E19E172B9}" type="presOf" srcId="{4228AD31-4F11-41CD-AC7B-CF0675ABB697}" destId="{44B96C8A-4B6E-41BC-ACEE-DE5469A2357D}" srcOrd="1" destOrd="0" presId="urn:microsoft.com/office/officeart/2016/7/layout/RepeatingBendingProcessNew"/>
    <dgm:cxn modelId="{94D4828D-23A0-42CF-A9FE-DA9B9BCF00D8}" type="presOf" srcId="{C0003A73-5A66-4C99-8F78-4440E012924B}" destId="{CDC0A661-E1B2-4190-AF05-E00F05291163}" srcOrd="0" destOrd="0" presId="urn:microsoft.com/office/officeart/2016/7/layout/RepeatingBendingProcessNew"/>
    <dgm:cxn modelId="{E146748F-7048-4A4C-982E-DAE66D47C9EF}" type="presOf" srcId="{65A8C0D6-8828-4A1F-9F28-4A882C78BEA6}" destId="{DEB93B23-007A-4FD2-BD77-A179171D0637}" srcOrd="0" destOrd="0" presId="urn:microsoft.com/office/officeart/2016/7/layout/RepeatingBendingProcessNew"/>
    <dgm:cxn modelId="{C1C4A892-5532-4483-A3E5-8D7F44E97A4A}" srcId="{0D3D9208-D973-40AE-A548-92A77AEEC7C0}" destId="{98F91718-B103-4220-A665-5523BCED6A42}" srcOrd="3" destOrd="0" parTransId="{1E6669AD-B272-4AAA-B15E-EAC68E5BA4FC}" sibTransId="{103A606A-C6C2-4BB6-A342-C0F407741EC6}"/>
    <dgm:cxn modelId="{8B119C9A-1CE3-45AC-9881-14205205145B}" srcId="{0D3D9208-D973-40AE-A548-92A77AEEC7C0}" destId="{A43C277C-11BD-4213-BE1C-2975116D4870}" srcOrd="10" destOrd="0" parTransId="{17C9BE37-BEFF-4D9A-9632-5CE792E8D366}" sibTransId="{BED9258B-3C75-4F05-8D98-9170173865FE}"/>
    <dgm:cxn modelId="{36597AA7-95C7-4F02-BE70-02CFB02B0372}" srcId="{0D3D9208-D973-40AE-A548-92A77AEEC7C0}" destId="{D01FA0A9-63C7-4242-B6E4-8E4208B3DCAC}" srcOrd="8" destOrd="0" parTransId="{52B5D11E-712B-4D3B-B7C9-D4D6E09DE0B8}" sibTransId="{C0003A73-5A66-4C99-8F78-4440E012924B}"/>
    <dgm:cxn modelId="{58F0A7A7-12E3-422B-844F-57F9CDA087E7}" type="presOf" srcId="{C0003A73-5A66-4C99-8F78-4440E012924B}" destId="{EB917420-193C-48BD-A3C0-BC3950BD52B2}" srcOrd="1" destOrd="0" presId="urn:microsoft.com/office/officeart/2016/7/layout/RepeatingBendingProcessNew"/>
    <dgm:cxn modelId="{E90E82B4-156A-4A52-89CE-1D237B00BB78}" type="presOf" srcId="{0D3D9208-D973-40AE-A548-92A77AEEC7C0}" destId="{599B0292-A6A4-4531-87F7-5A676CFA44E1}" srcOrd="0" destOrd="0" presId="urn:microsoft.com/office/officeart/2016/7/layout/RepeatingBendingProcessNew"/>
    <dgm:cxn modelId="{81A653BE-3FC6-482F-9497-EF6DCF91ED87}" type="presOf" srcId="{C7F1A827-20E5-45AE-AC2E-BB0EECA614D0}" destId="{7589B5A4-274F-4BDE-A881-C609BB0DEF42}" srcOrd="0" destOrd="0" presId="urn:microsoft.com/office/officeart/2016/7/layout/RepeatingBendingProcessNew"/>
    <dgm:cxn modelId="{AECFD8C1-29D2-42A2-B80A-95F7EA66241F}" srcId="{0D3D9208-D973-40AE-A548-92A77AEEC7C0}" destId="{38597449-74FD-4CA4-B239-CD7D118E521E}" srcOrd="1" destOrd="0" parTransId="{9E85ACF6-118F-461A-B966-6A0ADF6BD351}" sibTransId="{94B63429-3219-4ABE-9E58-84C0D7FF8EA5}"/>
    <dgm:cxn modelId="{34B317C2-7796-4403-A863-D17F88A8E001}" type="presOf" srcId="{5845DB1F-E7D1-4078-84A1-754747BFADB6}" destId="{4619C007-2B86-4F3E-917E-C54D5317CD76}" srcOrd="0" destOrd="0" presId="urn:microsoft.com/office/officeart/2016/7/layout/RepeatingBendingProcessNew"/>
    <dgm:cxn modelId="{D8A43DCF-6F30-49F8-BF08-A51478F8D301}" type="presOf" srcId="{EDE7CC9A-EADA-4E9D-96F2-22D0BB569060}" destId="{BCC6A666-FE2B-4B2F-B5C2-C954AF8708D5}" srcOrd="0" destOrd="0" presId="urn:microsoft.com/office/officeart/2016/7/layout/RepeatingBendingProcessNew"/>
    <dgm:cxn modelId="{2BCEC0D2-487C-4DFD-B25B-118A6F1D90AB}" type="presOf" srcId="{3366D265-B4DF-4016-8C9B-A210F6048684}" destId="{DDC8A6C6-C160-49F2-9985-05FAF5724C94}" srcOrd="0" destOrd="0" presId="urn:microsoft.com/office/officeart/2016/7/layout/RepeatingBendingProcessNew"/>
    <dgm:cxn modelId="{F42B20D5-C96A-4198-8340-4F7B532D919D}" srcId="{0D3D9208-D973-40AE-A548-92A77AEEC7C0}" destId="{80FE5A07-011D-4ACB-A627-D98F9C3BD5BC}" srcOrd="6" destOrd="0" parTransId="{BD0E990B-CC01-4B83-8D97-0C793F83D339}" sibTransId="{3366D265-B4DF-4016-8C9B-A210F6048684}"/>
    <dgm:cxn modelId="{43EAD2DD-CBB1-44F8-9E89-76FF6321CE73}" type="presOf" srcId="{A986E298-1DDC-45E0-A5EB-7B0CF3CED7D8}" destId="{7F31A8CE-8AB2-43D9-AA77-22CECB626985}" srcOrd="0" destOrd="0" presId="urn:microsoft.com/office/officeart/2016/7/layout/RepeatingBendingProcessNew"/>
    <dgm:cxn modelId="{C7A942EC-3428-4A87-9CA0-939F86D91F22}" type="presOf" srcId="{103A606A-C6C2-4BB6-A342-C0F407741EC6}" destId="{70530454-CC1B-4977-92E4-6F8E3DE95AD0}" srcOrd="0" destOrd="0" presId="urn:microsoft.com/office/officeart/2016/7/layout/RepeatingBendingProcessNew"/>
    <dgm:cxn modelId="{8C9D14F3-B259-4E48-9BA4-0EA9409483D3}" type="presOf" srcId="{A2E3A7D6-9203-487F-AE40-57383466EA74}" destId="{A108BC61-0AA3-4311-8DD6-85FE5D6B2E65}" srcOrd="0" destOrd="0" presId="urn:microsoft.com/office/officeart/2016/7/layout/RepeatingBendingProcessNew"/>
    <dgm:cxn modelId="{47DBC0F6-3ECD-4D17-9EC6-4C0A6C867526}" srcId="{0D3D9208-D973-40AE-A548-92A77AEEC7C0}" destId="{1FAA0FE4-9462-4311-900F-A847CF9AF312}" srcOrd="2" destOrd="0" parTransId="{5F08399C-3C3C-4DD1-9029-6CC543393E64}" sibTransId="{CC307DAA-FD69-4053-A27D-FE7B62F6AE8F}"/>
    <dgm:cxn modelId="{B1305FFA-95AD-4A24-A113-7DE9018B804E}" type="presOf" srcId="{A43C277C-11BD-4213-BE1C-2975116D4870}" destId="{D5934E22-0687-445C-AD01-430EBD635738}" srcOrd="0" destOrd="0" presId="urn:microsoft.com/office/officeart/2016/7/layout/RepeatingBendingProcessNew"/>
    <dgm:cxn modelId="{906BFCFC-5406-428F-BDD9-D81861C028F6}" type="presOf" srcId="{3366D265-B4DF-4016-8C9B-A210F6048684}" destId="{127EF17F-3480-4E07-AE1F-644379F07093}" srcOrd="1" destOrd="0" presId="urn:microsoft.com/office/officeart/2016/7/layout/RepeatingBendingProcessNew"/>
    <dgm:cxn modelId="{430905FF-1A5E-4DEE-B3E5-62907BD5096F}" srcId="{0D3D9208-D973-40AE-A548-92A77AEEC7C0}" destId="{4D69E4DC-5B79-4AD9-B09B-39EE417961D7}" srcOrd="7" destOrd="0" parTransId="{74BC52B2-8D87-4466-B228-A0EFCF2DCA84}" sibTransId="{4228AD31-4F11-41CD-AC7B-CF0675ABB697}"/>
    <dgm:cxn modelId="{0DB6FFBC-A239-44EE-8F18-0FE3AC8111B8}" type="presParOf" srcId="{599B0292-A6A4-4531-87F7-5A676CFA44E1}" destId="{BCC6A666-FE2B-4B2F-B5C2-C954AF8708D5}" srcOrd="0" destOrd="0" presId="urn:microsoft.com/office/officeart/2016/7/layout/RepeatingBendingProcessNew"/>
    <dgm:cxn modelId="{6D48AED6-0775-4CB2-9FDF-DC7EEEDF0D9C}" type="presParOf" srcId="{599B0292-A6A4-4531-87F7-5A676CFA44E1}" destId="{E88B5E41-C513-473E-9E4A-315E75558AB4}" srcOrd="1" destOrd="0" presId="urn:microsoft.com/office/officeart/2016/7/layout/RepeatingBendingProcessNew"/>
    <dgm:cxn modelId="{A3188CD9-C785-4289-B9A1-D048CA6FBFC7}" type="presParOf" srcId="{E88B5E41-C513-473E-9E4A-315E75558AB4}" destId="{B6866576-19B8-4F40-9DA9-6E61625FCF02}" srcOrd="0" destOrd="0" presId="urn:microsoft.com/office/officeart/2016/7/layout/RepeatingBendingProcessNew"/>
    <dgm:cxn modelId="{3FF5EFB1-C360-4DD6-BDC5-B19F15AD91AD}" type="presParOf" srcId="{599B0292-A6A4-4531-87F7-5A676CFA44E1}" destId="{10B7DD15-6CF5-45F0-B71A-062428ED06B4}" srcOrd="2" destOrd="0" presId="urn:microsoft.com/office/officeart/2016/7/layout/RepeatingBendingProcessNew"/>
    <dgm:cxn modelId="{116290BE-F1E4-442D-BC83-6165D3736E68}" type="presParOf" srcId="{599B0292-A6A4-4531-87F7-5A676CFA44E1}" destId="{6EDC37E4-3571-4290-8005-885E4A10E24F}" srcOrd="3" destOrd="0" presId="urn:microsoft.com/office/officeart/2016/7/layout/RepeatingBendingProcessNew"/>
    <dgm:cxn modelId="{2B623431-AC11-4000-9E91-57B77583E8D7}" type="presParOf" srcId="{6EDC37E4-3571-4290-8005-885E4A10E24F}" destId="{64053DE1-A498-4FB4-A5F2-CC55D326B4EC}" srcOrd="0" destOrd="0" presId="urn:microsoft.com/office/officeart/2016/7/layout/RepeatingBendingProcessNew"/>
    <dgm:cxn modelId="{E5C3D215-BB79-4EC2-8ADF-770D6CB253AC}" type="presParOf" srcId="{599B0292-A6A4-4531-87F7-5A676CFA44E1}" destId="{E9186F06-3F74-4BC7-B5BB-0AC02E5C796D}" srcOrd="4" destOrd="0" presId="urn:microsoft.com/office/officeart/2016/7/layout/RepeatingBendingProcessNew"/>
    <dgm:cxn modelId="{F750BB54-BB20-4AB5-AC11-83528001583E}" type="presParOf" srcId="{599B0292-A6A4-4531-87F7-5A676CFA44E1}" destId="{D0FB9B88-E030-4CB0-AD9F-3AD355563A20}" srcOrd="5" destOrd="0" presId="urn:microsoft.com/office/officeart/2016/7/layout/RepeatingBendingProcessNew"/>
    <dgm:cxn modelId="{1BFD49BC-46D1-4E90-A786-BEFB8E6A227A}" type="presParOf" srcId="{D0FB9B88-E030-4CB0-AD9F-3AD355563A20}" destId="{0D8B2410-82B6-41C1-AD28-B0652174538A}" srcOrd="0" destOrd="0" presId="urn:microsoft.com/office/officeart/2016/7/layout/RepeatingBendingProcessNew"/>
    <dgm:cxn modelId="{91E1819E-0EF9-486D-ACF5-CACCB79FBFBA}" type="presParOf" srcId="{599B0292-A6A4-4531-87F7-5A676CFA44E1}" destId="{3EBB4900-D51B-4015-8617-96BB48A8054B}" srcOrd="6" destOrd="0" presId="urn:microsoft.com/office/officeart/2016/7/layout/RepeatingBendingProcessNew"/>
    <dgm:cxn modelId="{EDF6AAE6-7085-4631-9800-C92D7696C4D0}" type="presParOf" srcId="{599B0292-A6A4-4531-87F7-5A676CFA44E1}" destId="{70530454-CC1B-4977-92E4-6F8E3DE95AD0}" srcOrd="7" destOrd="0" presId="urn:microsoft.com/office/officeart/2016/7/layout/RepeatingBendingProcessNew"/>
    <dgm:cxn modelId="{8C88503D-F2B9-4530-AB21-454C02116AA2}" type="presParOf" srcId="{70530454-CC1B-4977-92E4-6F8E3DE95AD0}" destId="{3CA172CE-73FD-4D56-B91F-C9E5C4AA43E8}" srcOrd="0" destOrd="0" presId="urn:microsoft.com/office/officeart/2016/7/layout/RepeatingBendingProcessNew"/>
    <dgm:cxn modelId="{F4F9628D-2960-4FB5-A1CD-E1CCF6C15237}" type="presParOf" srcId="{599B0292-A6A4-4531-87F7-5A676CFA44E1}" destId="{A108BC61-0AA3-4311-8DD6-85FE5D6B2E65}" srcOrd="8" destOrd="0" presId="urn:microsoft.com/office/officeart/2016/7/layout/RepeatingBendingProcessNew"/>
    <dgm:cxn modelId="{049BD9B4-1C69-4A2C-8155-B5BCB604F245}" type="presParOf" srcId="{599B0292-A6A4-4531-87F7-5A676CFA44E1}" destId="{7589B5A4-274F-4BDE-A881-C609BB0DEF42}" srcOrd="9" destOrd="0" presId="urn:microsoft.com/office/officeart/2016/7/layout/RepeatingBendingProcessNew"/>
    <dgm:cxn modelId="{EBBBD806-67E7-4F6B-A9EF-F375A94653A1}" type="presParOf" srcId="{7589B5A4-274F-4BDE-A881-C609BB0DEF42}" destId="{C07CDF18-002E-4531-BC46-189F3EFE91E8}" srcOrd="0" destOrd="0" presId="urn:microsoft.com/office/officeart/2016/7/layout/RepeatingBendingProcessNew"/>
    <dgm:cxn modelId="{51532754-14A2-464F-BB34-A5EA71F451C3}" type="presParOf" srcId="{599B0292-A6A4-4531-87F7-5A676CFA44E1}" destId="{C789B6A2-E9EB-4857-8396-F87100E1D584}" srcOrd="10" destOrd="0" presId="urn:microsoft.com/office/officeart/2016/7/layout/RepeatingBendingProcessNew"/>
    <dgm:cxn modelId="{E5BDDD67-5C98-472D-860C-73AA4A443288}" type="presParOf" srcId="{599B0292-A6A4-4531-87F7-5A676CFA44E1}" destId="{4619C007-2B86-4F3E-917E-C54D5317CD76}" srcOrd="11" destOrd="0" presId="urn:microsoft.com/office/officeart/2016/7/layout/RepeatingBendingProcessNew"/>
    <dgm:cxn modelId="{70EDA6C0-D306-4045-9B8A-3AFE6C158F67}" type="presParOf" srcId="{4619C007-2B86-4F3E-917E-C54D5317CD76}" destId="{1A5C3608-A3DD-4150-8C47-A7816ED9018B}" srcOrd="0" destOrd="0" presId="urn:microsoft.com/office/officeart/2016/7/layout/RepeatingBendingProcessNew"/>
    <dgm:cxn modelId="{C5D25CD0-0EBC-4984-A62F-A20959702EBC}" type="presParOf" srcId="{599B0292-A6A4-4531-87F7-5A676CFA44E1}" destId="{4355FAF8-13BA-45DB-9E5E-4DB83ABECF92}" srcOrd="12" destOrd="0" presId="urn:microsoft.com/office/officeart/2016/7/layout/RepeatingBendingProcessNew"/>
    <dgm:cxn modelId="{64A1CA09-3A3B-4703-BE56-98DF343987BF}" type="presParOf" srcId="{599B0292-A6A4-4531-87F7-5A676CFA44E1}" destId="{DDC8A6C6-C160-49F2-9985-05FAF5724C94}" srcOrd="13" destOrd="0" presId="urn:microsoft.com/office/officeart/2016/7/layout/RepeatingBendingProcessNew"/>
    <dgm:cxn modelId="{69B84C93-BB2F-4012-91C8-D33E40D78553}" type="presParOf" srcId="{DDC8A6C6-C160-49F2-9985-05FAF5724C94}" destId="{127EF17F-3480-4E07-AE1F-644379F07093}" srcOrd="0" destOrd="0" presId="urn:microsoft.com/office/officeart/2016/7/layout/RepeatingBendingProcessNew"/>
    <dgm:cxn modelId="{298B295F-BFEB-451C-A29F-1ECFEDDB9C5F}" type="presParOf" srcId="{599B0292-A6A4-4531-87F7-5A676CFA44E1}" destId="{DE244AC7-1D96-4F4A-8523-0B0E7D35D09F}" srcOrd="14" destOrd="0" presId="urn:microsoft.com/office/officeart/2016/7/layout/RepeatingBendingProcessNew"/>
    <dgm:cxn modelId="{2D75237B-13BD-49A5-9764-9B084C47FF16}" type="presParOf" srcId="{599B0292-A6A4-4531-87F7-5A676CFA44E1}" destId="{15F527FD-B714-4BD5-9D67-B286EF61F99D}" srcOrd="15" destOrd="0" presId="urn:microsoft.com/office/officeart/2016/7/layout/RepeatingBendingProcessNew"/>
    <dgm:cxn modelId="{16A9F640-A95F-477E-BC77-6CCE90DB05C3}" type="presParOf" srcId="{15F527FD-B714-4BD5-9D67-B286EF61F99D}" destId="{44B96C8A-4B6E-41BC-ACEE-DE5469A2357D}" srcOrd="0" destOrd="0" presId="urn:microsoft.com/office/officeart/2016/7/layout/RepeatingBendingProcessNew"/>
    <dgm:cxn modelId="{662E3DCD-D4E5-4AEE-A153-F200FE4FEFFA}" type="presParOf" srcId="{599B0292-A6A4-4531-87F7-5A676CFA44E1}" destId="{072F02BD-3CDC-46D6-B21A-BF838C71C753}" srcOrd="16" destOrd="0" presId="urn:microsoft.com/office/officeart/2016/7/layout/RepeatingBendingProcessNew"/>
    <dgm:cxn modelId="{65DC1B42-F3D0-483A-A076-75A96D6F699E}" type="presParOf" srcId="{599B0292-A6A4-4531-87F7-5A676CFA44E1}" destId="{CDC0A661-E1B2-4190-AF05-E00F05291163}" srcOrd="17" destOrd="0" presId="urn:microsoft.com/office/officeart/2016/7/layout/RepeatingBendingProcessNew"/>
    <dgm:cxn modelId="{ADBE1163-0D8C-4C3F-99E9-64A62108DC52}" type="presParOf" srcId="{CDC0A661-E1B2-4190-AF05-E00F05291163}" destId="{EB917420-193C-48BD-A3C0-BC3950BD52B2}" srcOrd="0" destOrd="0" presId="urn:microsoft.com/office/officeart/2016/7/layout/RepeatingBendingProcessNew"/>
    <dgm:cxn modelId="{4C3F5830-81C3-4B02-9CAD-D2B0E11D03F4}" type="presParOf" srcId="{599B0292-A6A4-4531-87F7-5A676CFA44E1}" destId="{7F31A8CE-8AB2-43D9-AA77-22CECB626985}" srcOrd="18" destOrd="0" presId="urn:microsoft.com/office/officeart/2016/7/layout/RepeatingBendingProcessNew"/>
    <dgm:cxn modelId="{0EAD0553-39A5-43CC-9CF6-7574FAB2C4EE}" type="presParOf" srcId="{599B0292-A6A4-4531-87F7-5A676CFA44E1}" destId="{DEB93B23-007A-4FD2-BD77-A179171D0637}" srcOrd="19" destOrd="0" presId="urn:microsoft.com/office/officeart/2016/7/layout/RepeatingBendingProcessNew"/>
    <dgm:cxn modelId="{357323D0-3D71-4AF0-B5B8-10B8E4B8716F}" type="presParOf" srcId="{DEB93B23-007A-4FD2-BD77-A179171D0637}" destId="{07E0DC66-FAD8-4A43-8B38-F26F185CF585}" srcOrd="0" destOrd="0" presId="urn:microsoft.com/office/officeart/2016/7/layout/RepeatingBendingProcessNew"/>
    <dgm:cxn modelId="{B7CC7A92-25A9-43F6-906C-DC3DB6DE56A4}" type="presParOf" srcId="{599B0292-A6A4-4531-87F7-5A676CFA44E1}" destId="{D5934E22-0687-445C-AD01-430EBD635738}" srcOrd="2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F5389-9086-4CD6-9CBF-244CC0C01348}">
      <dsp:nvSpPr>
        <dsp:cNvPr id="0" name=""/>
        <dsp:cNvSpPr/>
      </dsp:nvSpPr>
      <dsp:spPr>
        <a:xfrm>
          <a:off x="84872" y="2799"/>
          <a:ext cx="2993847" cy="190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48D04-05DA-4949-82CE-A785F7E33987}">
      <dsp:nvSpPr>
        <dsp:cNvPr id="0" name=""/>
        <dsp:cNvSpPr/>
      </dsp:nvSpPr>
      <dsp:spPr>
        <a:xfrm>
          <a:off x="417522" y="318816"/>
          <a:ext cx="2993847" cy="19010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Każdego roku do oceanów trafia około 12,7 miliona ton plastiku, co odpowiada jednej ciężarówce odpadów wyrzucanych do morza co minutę. Jeśli ten trend się utrzyma, naukowcy przewidują, że do 2050 roku w oceanach będzie więcej plastiku niż ryb. </a:t>
          </a:r>
        </a:p>
      </dsp:txBody>
      <dsp:txXfrm>
        <a:off x="473203" y="374497"/>
        <a:ext cx="2882485" cy="1789731"/>
      </dsp:txXfrm>
    </dsp:sp>
    <dsp:sp modelId="{38688209-ABFE-46E1-9CEE-0094E251ECD9}">
      <dsp:nvSpPr>
        <dsp:cNvPr id="0" name=""/>
        <dsp:cNvSpPr/>
      </dsp:nvSpPr>
      <dsp:spPr>
        <a:xfrm>
          <a:off x="8738146" y="2799"/>
          <a:ext cx="2993847" cy="190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F733F-5BC8-4636-9766-D6E1281EF690}">
      <dsp:nvSpPr>
        <dsp:cNvPr id="0" name=""/>
        <dsp:cNvSpPr/>
      </dsp:nvSpPr>
      <dsp:spPr>
        <a:xfrm>
          <a:off x="9070795" y="318816"/>
          <a:ext cx="2993847" cy="19010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Jest to roczny szacunek emisji tworzyw sztucznych. Łączna wartość dla danego kraju nie obejmuje odpadów, które są eksportowane za granicę i mogą być bardziej narażone na przedostanie się do oceanu.</a:t>
          </a:r>
        </a:p>
      </dsp:txBody>
      <dsp:txXfrm>
        <a:off x="9126476" y="374497"/>
        <a:ext cx="2882485" cy="1789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2FC44-8840-443E-B9BD-33B4B03F62FC}">
      <dsp:nvSpPr>
        <dsp:cNvPr id="0" name=""/>
        <dsp:cNvSpPr/>
      </dsp:nvSpPr>
      <dsp:spPr>
        <a:xfrm>
          <a:off x="8716"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Ocean jest szczególnie dotknięty zanieczyszczeniem plastikiem, a większość z nich wynika z niewłaściwej utylizacji jednorazowych plastikowych przedmiotów, takich jak opakowania po żywności, torby, maszynki do golenia i butelki. </a:t>
          </a:r>
        </a:p>
      </dsp:txBody>
      <dsp:txXfrm>
        <a:off x="54497" y="224403"/>
        <a:ext cx="2513597" cy="1471533"/>
      </dsp:txXfrm>
    </dsp:sp>
    <dsp:sp modelId="{CC913DCB-7CC1-4BAF-9329-A01481C22256}">
      <dsp:nvSpPr>
        <dsp:cNvPr id="0" name=""/>
        <dsp:cNvSpPr/>
      </dsp:nvSpPr>
      <dsp:spPr>
        <a:xfrm>
          <a:off x="2843129" y="637130"/>
          <a:ext cx="552293" cy="646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43129" y="766346"/>
        <a:ext cx="386605" cy="387647"/>
      </dsp:txXfrm>
    </dsp:sp>
    <dsp:sp modelId="{FDEDF22B-F8A6-42D7-B8BC-CDE9A4E3EECA}">
      <dsp:nvSpPr>
        <dsp:cNvPr id="0" name=""/>
        <dsp:cNvSpPr/>
      </dsp:nvSpPr>
      <dsp:spPr>
        <a:xfrm>
          <a:off x="3655939"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niektóre tworzywa sztuczne i mikrodrobiny plastiku są wynikiem wadliwych procesów produkcyjnych</a:t>
          </a:r>
        </a:p>
      </dsp:txBody>
      <dsp:txXfrm>
        <a:off x="3701720" y="224403"/>
        <a:ext cx="2513597" cy="1471533"/>
      </dsp:txXfrm>
    </dsp:sp>
    <dsp:sp modelId="{E022D970-7B1D-40E9-AD12-14B682E82532}">
      <dsp:nvSpPr>
        <dsp:cNvPr id="0" name=""/>
        <dsp:cNvSpPr/>
      </dsp:nvSpPr>
      <dsp:spPr>
        <a:xfrm>
          <a:off x="6490353" y="637130"/>
          <a:ext cx="552293" cy="646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490353" y="766346"/>
        <a:ext cx="386605" cy="387647"/>
      </dsp:txXfrm>
    </dsp:sp>
    <dsp:sp modelId="{FBD1B5BE-2883-4D0E-9B02-6B29061AA7C9}">
      <dsp:nvSpPr>
        <dsp:cNvPr id="0" name=""/>
        <dsp:cNvSpPr/>
      </dsp:nvSpPr>
      <dsp:spPr>
        <a:xfrm>
          <a:off x="7303163"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Około 20% zanieczyszczeń plastikiem w oceanie jest spowodowanych przemysłowymi praktykami połowowymi.</a:t>
          </a:r>
        </a:p>
      </dsp:txBody>
      <dsp:txXfrm>
        <a:off x="7348944" y="224403"/>
        <a:ext cx="2513597" cy="1471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76E6F-6926-432E-8504-10343FD058AF}">
      <dsp:nvSpPr>
        <dsp:cNvPr id="0" name=""/>
        <dsp:cNvSpPr/>
      </dsp:nvSpPr>
      <dsp:spPr>
        <a:xfrm>
          <a:off x="0" y="1829"/>
          <a:ext cx="5558270" cy="3744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Wpływ zanieczyszczenia plastikiem na dziką przyrodę morską jest poważny:</a:t>
          </a:r>
          <a:endParaRPr lang="en-US" sz="1800" kern="1200"/>
        </a:p>
        <a:p>
          <a:pPr marL="114300" lvl="1" indent="-114300" algn="l" defTabSz="622300">
            <a:lnSpc>
              <a:spcPct val="90000"/>
            </a:lnSpc>
            <a:spcBef>
              <a:spcPct val="0"/>
            </a:spcBef>
            <a:spcAft>
              <a:spcPct val="15000"/>
            </a:spcAft>
            <a:buChar char="•"/>
          </a:pPr>
          <a:r>
            <a:rPr lang="en-US" sz="1400" kern="1200"/>
            <a:t>uwięzienie i rany fizyczne wynikające z plastiku</a:t>
          </a:r>
        </a:p>
        <a:p>
          <a:pPr marL="114300" lvl="1" indent="-114300" algn="l" defTabSz="622300">
            <a:lnSpc>
              <a:spcPct val="90000"/>
            </a:lnSpc>
            <a:spcBef>
              <a:spcPct val="0"/>
            </a:spcBef>
            <a:spcAft>
              <a:spcPct val="15000"/>
            </a:spcAft>
            <a:buChar char="•"/>
          </a:pPr>
          <a:r>
            <a:rPr lang="en-US" sz="1400" kern="1200"/>
            <a:t>Połknięcie plastiku jest również poważnym problemem, ponieważ ptaki morskie, żółwie, ryby i wieloryby zwykle mylą plastikowe odpady ze swoimi ofiarami ze względu na ich podobny kształt i kolor. </a:t>
          </a:r>
        </a:p>
        <a:p>
          <a:pPr marL="114300" lvl="1" indent="-114300" algn="l" defTabSz="622300">
            <a:lnSpc>
              <a:spcPct val="90000"/>
            </a:lnSpc>
            <a:spcBef>
              <a:spcPct val="0"/>
            </a:spcBef>
            <a:spcAft>
              <a:spcPct val="15000"/>
            </a:spcAft>
            <a:buChar char="•"/>
          </a:pPr>
          <a:r>
            <a:rPr lang="en-US" sz="1400" kern="1200"/>
            <a:t>Plastik może gromadzić na swojej powierzchni mikroby i glony, co czyni go atrakcyjnym dla niektórych zwierząt morskich.</a:t>
          </a:r>
        </a:p>
        <a:p>
          <a:pPr marL="114300" lvl="1" indent="-114300" algn="l" defTabSz="622300">
            <a:lnSpc>
              <a:spcPct val="90000"/>
            </a:lnSpc>
            <a:spcBef>
              <a:spcPct val="0"/>
            </a:spcBef>
            <a:spcAft>
              <a:spcPct val="15000"/>
            </a:spcAft>
            <a:buChar char="•"/>
          </a:pPr>
          <a:r>
            <a:rPr lang="en-US" sz="1400" kern="1200" dirty="0"/>
            <a:t>Plastik przenika również do całych ekosystemów, ponieważ mikrodrobiny plastiku przypominają plankton, który jest głównym źródłem pożywienia dla setek gatunków u podstawy łańcucha pokarmowego.</a:t>
          </a:r>
        </a:p>
        <a:p>
          <a:pPr marL="114300" lvl="1" indent="-114300" algn="l" defTabSz="622300">
            <a:lnSpc>
              <a:spcPct val="90000"/>
            </a:lnSpc>
            <a:spcBef>
              <a:spcPct val="0"/>
            </a:spcBef>
            <a:spcAft>
              <a:spcPct val="15000"/>
            </a:spcAft>
            <a:buChar char="•"/>
          </a:pPr>
          <a:r>
            <a:rPr lang="en-US" sz="1400" kern="1200"/>
            <a:t>zanieczyszczenie wybrzeża przez pływy </a:t>
          </a:r>
        </a:p>
        <a:p>
          <a:pPr marL="114300" lvl="1" indent="-114300" algn="l" defTabSz="622300">
            <a:lnSpc>
              <a:spcPct val="90000"/>
            </a:lnSpc>
            <a:spcBef>
              <a:spcPct val="0"/>
            </a:spcBef>
            <a:spcAft>
              <a:spcPct val="15000"/>
            </a:spcAft>
            <a:buChar char="•"/>
          </a:pPr>
          <a:r>
            <a:rPr lang="en-US" sz="1400" kern="1200"/>
            <a:t>polipy koralowców regularnie spożywają mikroplastik</a:t>
          </a:r>
        </a:p>
      </dsp:txBody>
      <dsp:txXfrm>
        <a:off x="109663" y="111492"/>
        <a:ext cx="5338944" cy="3524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41E59-6C93-458A-9347-11263F221242}">
      <dsp:nvSpPr>
        <dsp:cNvPr id="0" name=""/>
        <dsp:cNvSpPr/>
      </dsp:nvSpPr>
      <dsp:spPr>
        <a:xfrm>
          <a:off x="612414" y="266299"/>
          <a:ext cx="962210" cy="9622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0E27F-B4D5-46F5-8340-4A3759E6656A}">
      <dsp:nvSpPr>
        <dsp:cNvPr id="0" name=""/>
        <dsp:cNvSpPr/>
      </dsp:nvSpPr>
      <dsp:spPr>
        <a:xfrm>
          <a:off x="24397" y="1797862"/>
          <a:ext cx="2138244" cy="226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Nowe przepisy zostały wprowadzone przez UE w czerwcu 2019 r., ustanawiając cel 25% zawartości materiałów pochodzących z recyklingu w plastikowych butelkach do 2025 r. i 30% do 2030 r. Zgodnie z Zielonym Ładem, UE dąży do recyklingu 55% odpadów opakowaniowych z tworzyw sztucznych do 2030 </a:t>
          </a:r>
          <a:r>
            <a:rPr lang="en-US" sz="1400" kern="1200" dirty="0"/>
            <a:t>r.</a:t>
          </a:r>
        </a:p>
      </dsp:txBody>
      <dsp:txXfrm>
        <a:off x="24397" y="1797862"/>
        <a:ext cx="2138244" cy="2263710"/>
      </dsp:txXfrm>
    </dsp:sp>
    <dsp:sp modelId="{A59C5B95-579C-4F3D-B163-023B84E371B9}">
      <dsp:nvSpPr>
        <dsp:cNvPr id="0" name=""/>
        <dsp:cNvSpPr/>
      </dsp:nvSpPr>
      <dsp:spPr>
        <a:xfrm>
          <a:off x="3124851" y="266299"/>
          <a:ext cx="962210" cy="9622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4CE8EB-72CF-4943-9F59-0F3BD2027097}">
      <dsp:nvSpPr>
        <dsp:cNvPr id="0" name=""/>
        <dsp:cNvSpPr/>
      </dsp:nvSpPr>
      <dsp:spPr>
        <a:xfrm>
          <a:off x="2536834" y="1797862"/>
          <a:ext cx="2138244" cy="226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W 2015 r. Parlament Europejski poparł ograniczenie stosowania lekkich toreb plastikowych w UE i wezwał Komisję do podjęcia działań przeciwko </a:t>
          </a:r>
          <a:r>
            <a:rPr lang="en-US" sz="1400" b="1" kern="1200" dirty="0"/>
            <a:t>mikrodrobinom plastiku. </a:t>
          </a:r>
          <a:endParaRPr lang="en-US" sz="1400" kern="1200" dirty="0"/>
        </a:p>
      </dsp:txBody>
      <dsp:txXfrm>
        <a:off x="2536834" y="1797862"/>
        <a:ext cx="2138244" cy="2263710"/>
      </dsp:txXfrm>
    </dsp:sp>
    <dsp:sp modelId="{5C6E10C8-F0FA-48EC-84C2-200F8B9DAF61}">
      <dsp:nvSpPr>
        <dsp:cNvPr id="0" name=""/>
        <dsp:cNvSpPr/>
      </dsp:nvSpPr>
      <dsp:spPr>
        <a:xfrm>
          <a:off x="5637289" y="266299"/>
          <a:ext cx="962210" cy="9622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BF00D-7FBD-43A1-BDD2-4FF84F6488B3}">
      <dsp:nvSpPr>
        <dsp:cNvPr id="0" name=""/>
        <dsp:cNvSpPr/>
      </dsp:nvSpPr>
      <dsp:spPr>
        <a:xfrm>
          <a:off x="5049272" y="1797862"/>
          <a:ext cx="2138244" cy="226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Niedawno, w styczniu 2023 r., Parlament głosował nad przepisami dotyczącymi przemieszczania odpadów, które mają na celu promowanie recyklingu i zmniejszenie zanieczyszczenia poprzez zakaz eksportu odpadów z tworzyw sztucznych do krajów spoza OECD i stopniowe wycofywanie wysyłek do krajów OECD w ciągu czterech lat</a:t>
          </a:r>
          <a:r>
            <a:rPr lang="en-US" sz="1400" kern="1200" dirty="0"/>
            <a:t>.</a:t>
          </a:r>
        </a:p>
      </dsp:txBody>
      <dsp:txXfrm>
        <a:off x="5049272" y="1797862"/>
        <a:ext cx="2138244" cy="2263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4F8DC-F9D8-4B1F-94F9-38CE0E239B86}">
      <dsp:nvSpPr>
        <dsp:cNvPr id="0" name=""/>
        <dsp:cNvSpPr/>
      </dsp:nvSpPr>
      <dsp:spPr>
        <a:xfrm>
          <a:off x="716479" y="596928"/>
          <a:ext cx="487856" cy="4878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610D6-5809-4222-B6C1-348952F97313}">
      <dsp:nvSpPr>
        <dsp:cNvPr id="0" name=""/>
        <dsp:cNvSpPr/>
      </dsp:nvSpPr>
      <dsp:spPr>
        <a:xfrm>
          <a:off x="818928" y="692836"/>
          <a:ext cx="282956" cy="2829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0123C-A965-40B3-9B70-F7DF127E78C6}">
      <dsp:nvSpPr>
        <dsp:cNvPr id="0" name=""/>
        <dsp:cNvSpPr/>
      </dsp:nvSpPr>
      <dsp:spPr>
        <a:xfrm>
          <a:off x="1477620" y="256090"/>
          <a:ext cx="4223041" cy="115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l-GR" sz="1800" b="1" kern="1200" cap="none" dirty="0">
              <a:latin typeface="Open Sans" panose="020B0606030504020204" pitchFamily="34" charset="0"/>
              <a:ea typeface="Open Sans" panose="020B0606030504020204" pitchFamily="34" charset="0"/>
              <a:cs typeface="Open Sans" panose="020B0606030504020204" pitchFamily="34" charset="0"/>
            </a:rPr>
            <a:t>Materiały </a:t>
          </a:r>
          <a:r>
            <a:rPr lang="el-GR" sz="1800" b="1" kern="1200" cap="none" dirty="0" err="1">
              <a:latin typeface="Open Sans" panose="020B0606030504020204" pitchFamily="34" charset="0"/>
              <a:ea typeface="Open Sans" panose="020B0606030504020204" pitchFamily="34" charset="0"/>
              <a:cs typeface="Open Sans" panose="020B0606030504020204" pitchFamily="34" charset="0"/>
            </a:rPr>
            <a:t>wymagane </a:t>
          </a:r>
          <a:r>
            <a:rPr lang="en-US" sz="1800" b="1" kern="1200" cap="none" dirty="0">
              <a:latin typeface="Open Sans" panose="020B0606030504020204" pitchFamily="34" charset="0"/>
              <a:ea typeface="Open Sans" panose="020B0606030504020204" pitchFamily="34" charset="0"/>
              <a:cs typeface="Open Sans" panose="020B0606030504020204" pitchFamily="34" charset="0"/>
            </a:rPr>
            <a:t>do </a:t>
          </a:r>
          <a:r>
            <a:rPr lang="el-GR" sz="1800" b="1" kern="1200" cap="none" dirty="0">
              <a:latin typeface="Open Sans" panose="020B0606030504020204" pitchFamily="34" charset="0"/>
              <a:ea typeface="Open Sans" panose="020B0606030504020204" pitchFamily="34" charset="0"/>
              <a:cs typeface="Open Sans" panose="020B0606030504020204" pitchFamily="34" charset="0"/>
            </a:rPr>
            <a:t>działania </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477620" y="256090"/>
        <a:ext cx="4223041" cy="1150282"/>
      </dsp:txXfrm>
    </dsp:sp>
    <dsp:sp modelId="{32D843BD-75C3-45BF-B983-FBCA7063C1A6}">
      <dsp:nvSpPr>
        <dsp:cNvPr id="0" name=""/>
        <dsp:cNvSpPr/>
      </dsp:nvSpPr>
      <dsp:spPr>
        <a:xfrm>
          <a:off x="722440" y="2514501"/>
          <a:ext cx="487856" cy="4878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9279-C68D-4A8E-938A-60DC6CA432A0}">
      <dsp:nvSpPr>
        <dsp:cNvPr id="0" name=""/>
        <dsp:cNvSpPr/>
      </dsp:nvSpPr>
      <dsp:spPr>
        <a:xfrm>
          <a:off x="824889" y="2616947"/>
          <a:ext cx="282956" cy="282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6EF0E-6D28-43CD-92F6-8A01E7A3B3FD}">
      <dsp:nvSpPr>
        <dsp:cNvPr id="0" name=""/>
        <dsp:cNvSpPr/>
      </dsp:nvSpPr>
      <dsp:spPr>
        <a:xfrm>
          <a:off x="1550311" y="2333026"/>
          <a:ext cx="2421604" cy="105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Rękawice</a:t>
          </a:r>
          <a:endParaRPr lang="el-GR" sz="1800" kern="1200" dirty="0"/>
        </a:p>
        <a:p>
          <a:pPr marL="0" lvl="0" indent="0" algn="l" defTabSz="800100">
            <a:lnSpc>
              <a:spcPct val="100000"/>
            </a:lnSpc>
            <a:spcBef>
              <a:spcPct val="0"/>
            </a:spcBef>
            <a:spcAft>
              <a:spcPct val="35000"/>
            </a:spcAft>
            <a:buNone/>
          </a:pPr>
          <a:r>
            <a:rPr lang="en-US" sz="1800" kern="1200" dirty="0"/>
            <a:t>Worki na śmieci</a:t>
          </a:r>
          <a:endParaRPr lang="el-GR" sz="1800" kern="1200" dirty="0"/>
        </a:p>
        <a:p>
          <a:pPr marL="0" lvl="0" indent="0" algn="l" defTabSz="800100">
            <a:lnSpc>
              <a:spcPct val="100000"/>
            </a:lnSpc>
            <a:spcBef>
              <a:spcPct val="0"/>
            </a:spcBef>
            <a:spcAft>
              <a:spcPct val="35000"/>
            </a:spcAft>
            <a:buNone/>
          </a:pPr>
          <a:r>
            <a:rPr lang="en-US" sz="1800" kern="1200" dirty="0"/>
            <a:t>Butelka na wodę wielokrotnego użytku</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550311" y="2333026"/>
        <a:ext cx="2421604" cy="10541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B825B-F9DF-4B6D-A857-A086CCA7F1D6}">
      <dsp:nvSpPr>
        <dsp:cNvPr id="0" name=""/>
        <dsp:cNvSpPr/>
      </dsp:nvSpPr>
      <dsp:spPr>
        <a:xfrm>
          <a:off x="2673032" y="1615403"/>
          <a:ext cx="581946" cy="91440"/>
        </a:xfrm>
        <a:custGeom>
          <a:avLst/>
          <a:gdLst/>
          <a:ahLst/>
          <a:cxnLst/>
          <a:rect l="0" t="0" r="0" b="0"/>
          <a:pathLst>
            <a:path>
              <a:moveTo>
                <a:pt x="0" y="45720"/>
              </a:moveTo>
              <a:lnTo>
                <a:pt x="581946"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8691" y="1658058"/>
        <a:ext cx="30627" cy="6131"/>
      </dsp:txXfrm>
    </dsp:sp>
    <dsp:sp modelId="{B1405019-A601-4232-BC47-BCB425B43966}">
      <dsp:nvSpPr>
        <dsp:cNvPr id="0" name=""/>
        <dsp:cNvSpPr/>
      </dsp:nvSpPr>
      <dsp:spPr>
        <a:xfrm>
          <a:off x="11585" y="862149"/>
          <a:ext cx="2663246" cy="1597947"/>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Wybierz lokalną plażę, rzekę lub jezioro, które wymaga oczyszczenia.</a:t>
          </a:r>
        </a:p>
      </dsp:txBody>
      <dsp:txXfrm>
        <a:off x="11585" y="862149"/>
        <a:ext cx="2663246" cy="1597947"/>
      </dsp:txXfrm>
    </dsp:sp>
    <dsp:sp modelId="{AF9ED7F5-A231-4A2E-817E-B8C098F2842D}">
      <dsp:nvSpPr>
        <dsp:cNvPr id="0" name=""/>
        <dsp:cNvSpPr/>
      </dsp:nvSpPr>
      <dsp:spPr>
        <a:xfrm>
          <a:off x="5948825" y="1615403"/>
          <a:ext cx="581946" cy="91440"/>
        </a:xfrm>
        <a:custGeom>
          <a:avLst/>
          <a:gdLst/>
          <a:ahLst/>
          <a:cxnLst/>
          <a:rect l="0" t="0" r="0" b="0"/>
          <a:pathLst>
            <a:path>
              <a:moveTo>
                <a:pt x="0" y="45720"/>
              </a:moveTo>
              <a:lnTo>
                <a:pt x="581946" y="45720"/>
              </a:lnTo>
            </a:path>
          </a:pathLst>
        </a:custGeom>
        <a:noFill/>
        <a:ln w="6350" cap="flat" cmpd="sng" algn="ctr">
          <a:solidFill>
            <a:schemeClr val="accent1">
              <a:shade val="90000"/>
              <a:hueOff val="166170"/>
              <a:satOff val="-3548"/>
              <a:lumOff val="132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4484" y="1658058"/>
        <a:ext cx="30627" cy="6131"/>
      </dsp:txXfrm>
    </dsp:sp>
    <dsp:sp modelId="{267C6B83-2FD1-4624-8F68-76D2FDCA58C6}">
      <dsp:nvSpPr>
        <dsp:cNvPr id="0" name=""/>
        <dsp:cNvSpPr/>
      </dsp:nvSpPr>
      <dsp:spPr>
        <a:xfrm>
          <a:off x="3287378" y="862149"/>
          <a:ext cx="2663246" cy="159794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Zbierz grupę młodych ludzi, którzy wezmą udział w sprzątaniu.</a:t>
          </a:r>
        </a:p>
      </dsp:txBody>
      <dsp:txXfrm>
        <a:off x="3287378" y="862149"/>
        <a:ext cx="2663246" cy="1597947"/>
      </dsp:txXfrm>
    </dsp:sp>
    <dsp:sp modelId="{D61799C8-2212-42A7-A2AF-98C9A92AD2FC}">
      <dsp:nvSpPr>
        <dsp:cNvPr id="0" name=""/>
        <dsp:cNvSpPr/>
      </dsp:nvSpPr>
      <dsp:spPr>
        <a:xfrm>
          <a:off x="1343208" y="2458297"/>
          <a:ext cx="6551586" cy="581946"/>
        </a:xfrm>
        <a:custGeom>
          <a:avLst/>
          <a:gdLst/>
          <a:ahLst/>
          <a:cxnLst/>
          <a:rect l="0" t="0" r="0" b="0"/>
          <a:pathLst>
            <a:path>
              <a:moveTo>
                <a:pt x="6551586" y="0"/>
              </a:moveTo>
              <a:lnTo>
                <a:pt x="6551586" y="308073"/>
              </a:lnTo>
              <a:lnTo>
                <a:pt x="0" y="308073"/>
              </a:lnTo>
              <a:lnTo>
                <a:pt x="0" y="581946"/>
              </a:lnTo>
            </a:path>
          </a:pathLst>
        </a:custGeom>
        <a:noFill/>
        <a:ln w="6350" cap="flat" cmpd="sng" algn="ctr">
          <a:solidFill>
            <a:schemeClr val="accent1">
              <a:shade val="90000"/>
              <a:hueOff val="332341"/>
              <a:satOff val="-7097"/>
              <a:lumOff val="2648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4498" y="2746205"/>
        <a:ext cx="329007" cy="6131"/>
      </dsp:txXfrm>
    </dsp:sp>
    <dsp:sp modelId="{E5BC2245-F878-4A9E-9DBD-7E85EFCB64BB}">
      <dsp:nvSpPr>
        <dsp:cNvPr id="0" name=""/>
        <dsp:cNvSpPr/>
      </dsp:nvSpPr>
      <dsp:spPr>
        <a:xfrm>
          <a:off x="6563171" y="862149"/>
          <a:ext cx="2663246" cy="159794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Zapewnij każdemu uczestnikowi rękawice i worki na śmieci.</a:t>
          </a:r>
        </a:p>
      </dsp:txBody>
      <dsp:txXfrm>
        <a:off x="6563171" y="862149"/>
        <a:ext cx="2663246" cy="1597947"/>
      </dsp:txXfrm>
    </dsp:sp>
    <dsp:sp modelId="{974ACCFB-A44A-4958-9C0F-8DE9A6967C31}">
      <dsp:nvSpPr>
        <dsp:cNvPr id="0" name=""/>
        <dsp:cNvSpPr/>
      </dsp:nvSpPr>
      <dsp:spPr>
        <a:xfrm>
          <a:off x="2673032" y="3825898"/>
          <a:ext cx="581946" cy="91440"/>
        </a:xfrm>
        <a:custGeom>
          <a:avLst/>
          <a:gdLst/>
          <a:ahLst/>
          <a:cxnLst/>
          <a:rect l="0" t="0" r="0" b="0"/>
          <a:pathLst>
            <a:path>
              <a:moveTo>
                <a:pt x="0" y="45720"/>
              </a:moveTo>
              <a:lnTo>
                <a:pt x="581946" y="45720"/>
              </a:lnTo>
            </a:path>
          </a:pathLst>
        </a:custGeom>
        <a:noFill/>
        <a:ln w="6350" cap="flat" cmpd="sng" algn="ctr">
          <a:solidFill>
            <a:schemeClr val="accent1">
              <a:shade val="90000"/>
              <a:hueOff val="332341"/>
              <a:satOff val="-7097"/>
              <a:lumOff val="2648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8691" y="3868552"/>
        <a:ext cx="30627" cy="6131"/>
      </dsp:txXfrm>
    </dsp:sp>
    <dsp:sp modelId="{9275DDB1-D309-46E8-9420-AE93C810639D}">
      <dsp:nvSpPr>
        <dsp:cNvPr id="0" name=""/>
        <dsp:cNvSpPr/>
      </dsp:nvSpPr>
      <dsp:spPr>
        <a:xfrm>
          <a:off x="11585" y="3072644"/>
          <a:ext cx="2663246" cy="1597947"/>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dirty="0"/>
            <a:t>Wyjaśnij znaczenie właściwej utylizacji odpadów z tworzyw sztucznych i ich wpływu na organizmy morskie, korzystając z informacji zawartych w tym module.</a:t>
          </a:r>
        </a:p>
      </dsp:txBody>
      <dsp:txXfrm>
        <a:off x="11585" y="3072644"/>
        <a:ext cx="2663246" cy="1597947"/>
      </dsp:txXfrm>
    </dsp:sp>
    <dsp:sp modelId="{379B172F-3060-42E9-ACCD-EFF2AA01E315}">
      <dsp:nvSpPr>
        <dsp:cNvPr id="0" name=""/>
        <dsp:cNvSpPr/>
      </dsp:nvSpPr>
      <dsp:spPr>
        <a:xfrm>
          <a:off x="5948825" y="3825898"/>
          <a:ext cx="581946" cy="91440"/>
        </a:xfrm>
        <a:custGeom>
          <a:avLst/>
          <a:gdLst/>
          <a:ahLst/>
          <a:cxnLst/>
          <a:rect l="0" t="0" r="0" b="0"/>
          <a:pathLst>
            <a:path>
              <a:moveTo>
                <a:pt x="0" y="45720"/>
              </a:moveTo>
              <a:lnTo>
                <a:pt x="581946" y="45720"/>
              </a:lnTo>
            </a:path>
          </a:pathLst>
        </a:custGeom>
        <a:noFill/>
        <a:ln w="6350" cap="flat" cmpd="sng" algn="ctr">
          <a:solidFill>
            <a:schemeClr val="accent1">
              <a:shade val="90000"/>
              <a:hueOff val="166170"/>
              <a:satOff val="-3548"/>
              <a:lumOff val="132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4484" y="3868552"/>
        <a:ext cx="30627" cy="6131"/>
      </dsp:txXfrm>
    </dsp:sp>
    <dsp:sp modelId="{2B35C634-D9B7-4F0F-9FB0-92099B877D41}">
      <dsp:nvSpPr>
        <dsp:cNvPr id="0" name=""/>
        <dsp:cNvSpPr/>
      </dsp:nvSpPr>
      <dsp:spPr>
        <a:xfrm>
          <a:off x="3287378" y="3072644"/>
          <a:ext cx="2663246" cy="159794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a:t>Zbieranie i prawidłowe usuwanie wszelkich śmieci znalezionych na plaży przez wszystkich uczestników.</a:t>
          </a:r>
        </a:p>
      </dsp:txBody>
      <dsp:txXfrm>
        <a:off x="3287378" y="3072644"/>
        <a:ext cx="2663246" cy="1597947"/>
      </dsp:txXfrm>
    </dsp:sp>
    <dsp:sp modelId="{9B5838B2-C824-4F56-B347-40C6B1C45BC4}">
      <dsp:nvSpPr>
        <dsp:cNvPr id="0" name=""/>
        <dsp:cNvSpPr/>
      </dsp:nvSpPr>
      <dsp:spPr>
        <a:xfrm>
          <a:off x="6563171" y="3072644"/>
          <a:ext cx="2663246" cy="159794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dirty="0"/>
            <a:t>Po zakończeniu sprzątania można zrobić zdjęcie grupowe i udostępnić je w mediach społecznościowych z hashtagiem #beachcleanupchallenge #rivercleanupchallenge #lakecleanupchallenge. </a:t>
          </a:r>
        </a:p>
        <a:p>
          <a:pPr marL="0" lvl="0" indent="0" algn="ctr" defTabSz="533400">
            <a:lnSpc>
              <a:spcPct val="90000"/>
            </a:lnSpc>
            <a:spcBef>
              <a:spcPct val="0"/>
            </a:spcBef>
            <a:spcAft>
              <a:spcPct val="35000"/>
            </a:spcAft>
            <a:buNone/>
          </a:pPr>
          <a:r>
            <a:rPr lang="en-US" sz="1200" kern="1200" dirty="0"/>
            <a:t>w celu podniesienia świadomości na ten temat, a inicjatywa </a:t>
          </a:r>
          <a:r>
            <a:rPr lang="el-GR" sz="1200" kern="1200" dirty="0"/>
            <a:t>ta </a:t>
          </a:r>
          <a:r>
            <a:rPr lang="el-GR" sz="1200" kern="1200" dirty="0" err="1"/>
            <a:t>wymaga oczyszczenia</a:t>
          </a:r>
          <a:endParaRPr lang="en-US" sz="1200" kern="1200" dirty="0"/>
        </a:p>
      </dsp:txBody>
      <dsp:txXfrm>
        <a:off x="6563171" y="3072644"/>
        <a:ext cx="2663246" cy="1597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4F8DC-F9D8-4B1F-94F9-38CE0E239B86}">
      <dsp:nvSpPr>
        <dsp:cNvPr id="0" name=""/>
        <dsp:cNvSpPr/>
      </dsp:nvSpPr>
      <dsp:spPr>
        <a:xfrm>
          <a:off x="716479" y="596928"/>
          <a:ext cx="487856" cy="4878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610D6-5809-4222-B6C1-348952F97313}">
      <dsp:nvSpPr>
        <dsp:cNvPr id="0" name=""/>
        <dsp:cNvSpPr/>
      </dsp:nvSpPr>
      <dsp:spPr>
        <a:xfrm>
          <a:off x="818928" y="692836"/>
          <a:ext cx="282956" cy="2829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0123C-A965-40B3-9B70-F7DF127E78C6}">
      <dsp:nvSpPr>
        <dsp:cNvPr id="0" name=""/>
        <dsp:cNvSpPr/>
      </dsp:nvSpPr>
      <dsp:spPr>
        <a:xfrm>
          <a:off x="1477620" y="256090"/>
          <a:ext cx="4223041" cy="115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l-GR" sz="1800" b="1" kern="1200" cap="none" dirty="0">
              <a:latin typeface="Open Sans" panose="020B0606030504020204" pitchFamily="34" charset="0"/>
              <a:ea typeface="Open Sans" panose="020B0606030504020204" pitchFamily="34" charset="0"/>
              <a:cs typeface="Open Sans" panose="020B0606030504020204" pitchFamily="34" charset="0"/>
            </a:rPr>
            <a:t>Materiały </a:t>
          </a:r>
          <a:r>
            <a:rPr lang="el-GR" sz="1800" b="1" kern="1200" cap="none" dirty="0" err="1">
              <a:latin typeface="Open Sans" panose="020B0606030504020204" pitchFamily="34" charset="0"/>
              <a:ea typeface="Open Sans" panose="020B0606030504020204" pitchFamily="34" charset="0"/>
              <a:cs typeface="Open Sans" panose="020B0606030504020204" pitchFamily="34" charset="0"/>
            </a:rPr>
            <a:t>wymagane </a:t>
          </a:r>
          <a:r>
            <a:rPr lang="en-US" sz="1800" b="1" kern="1200" cap="none" dirty="0">
              <a:latin typeface="Open Sans" panose="020B0606030504020204" pitchFamily="34" charset="0"/>
              <a:ea typeface="Open Sans" panose="020B0606030504020204" pitchFamily="34" charset="0"/>
              <a:cs typeface="Open Sans" panose="020B0606030504020204" pitchFamily="34" charset="0"/>
            </a:rPr>
            <a:t>do </a:t>
          </a:r>
          <a:r>
            <a:rPr lang="el-GR" sz="1800" b="1" kern="1200" cap="none" dirty="0">
              <a:latin typeface="Open Sans" panose="020B0606030504020204" pitchFamily="34" charset="0"/>
              <a:ea typeface="Open Sans" panose="020B0606030504020204" pitchFamily="34" charset="0"/>
              <a:cs typeface="Open Sans" panose="020B0606030504020204" pitchFamily="34" charset="0"/>
            </a:rPr>
            <a:t>działania </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477620" y="256090"/>
        <a:ext cx="4223041" cy="1150282"/>
      </dsp:txXfrm>
    </dsp:sp>
    <dsp:sp modelId="{32D843BD-75C3-45BF-B983-FBCA7063C1A6}">
      <dsp:nvSpPr>
        <dsp:cNvPr id="0" name=""/>
        <dsp:cNvSpPr/>
      </dsp:nvSpPr>
      <dsp:spPr>
        <a:xfrm>
          <a:off x="722440" y="2514501"/>
          <a:ext cx="487856" cy="4878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9279-C68D-4A8E-938A-60DC6CA432A0}">
      <dsp:nvSpPr>
        <dsp:cNvPr id="0" name=""/>
        <dsp:cNvSpPr/>
      </dsp:nvSpPr>
      <dsp:spPr>
        <a:xfrm>
          <a:off x="824889" y="2616947"/>
          <a:ext cx="282956" cy="282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6EF0E-6D28-43CD-92F6-8A01E7A3B3FD}">
      <dsp:nvSpPr>
        <dsp:cNvPr id="0" name=""/>
        <dsp:cNvSpPr/>
      </dsp:nvSpPr>
      <dsp:spPr>
        <a:xfrm>
          <a:off x="1550311" y="2333026"/>
          <a:ext cx="2421604" cy="105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Arkusz </a:t>
          </a:r>
          <a:r>
            <a:rPr lang="en-US" sz="1800" kern="1200" dirty="0" err="1"/>
            <a:t>roboczy</a:t>
          </a:r>
          <a:r>
            <a:rPr lang="en-US" sz="1800" kern="1200" dirty="0"/>
            <a:t> </a:t>
          </a:r>
          <a:r>
            <a:rPr lang="pl-PL" sz="1800" kern="1200" dirty="0"/>
            <a:t>„</a:t>
          </a:r>
          <a:r>
            <a:rPr lang="en-US" sz="1800" kern="1200" dirty="0" err="1"/>
            <a:t>Śledź</a:t>
          </a:r>
          <a:r>
            <a:rPr lang="en-US" sz="1800" kern="1200" dirty="0"/>
            <a:t> </a:t>
          </a:r>
          <a:r>
            <a:rPr lang="en-US" sz="1800" kern="1200" dirty="0" err="1"/>
            <a:t>zużycie</a:t>
          </a:r>
          <a:r>
            <a:rPr lang="en-US" sz="1800" kern="1200" dirty="0"/>
            <a:t> </a:t>
          </a:r>
          <a:r>
            <a:rPr lang="en-US" sz="1800" kern="1200" dirty="0" err="1"/>
            <a:t>plastiku</a:t>
          </a:r>
          <a:r>
            <a:rPr lang="pl-PL" sz="1800" kern="1200" dirty="0"/>
            <a:t>”</a:t>
          </a:r>
          <a:endParaRPr lang="el-GR" sz="1800" kern="1200" dirty="0"/>
        </a:p>
        <a:p>
          <a:pPr marL="0" lvl="0" indent="0" algn="l" defTabSz="800100">
            <a:lnSpc>
              <a:spcPct val="100000"/>
            </a:lnSpc>
            <a:spcBef>
              <a:spcPct val="0"/>
            </a:spcBef>
            <a:spcAft>
              <a:spcPct val="35000"/>
            </a:spcAft>
            <a:buFont typeface="Symbol" panose="05050102010706020507" pitchFamily="18" charset="2"/>
            <a:buNone/>
          </a:pPr>
          <a:r>
            <a:rPr lang="en-US" sz="1800" kern="1200" dirty="0"/>
            <a:t>Tworzywa sztuczne jednorazowego użytku (słomki, pojemniki na żywność, balony, torby plastikowe </a:t>
          </a:r>
          <a:r>
            <a:rPr lang="en-US" sz="1800" kern="1200" dirty="0" err="1"/>
            <a:t>itp.)</a:t>
          </a:r>
          <a:endParaRPr lang="el-GR" sz="1800" kern="1200" dirty="0"/>
        </a:p>
        <a:p>
          <a:pPr marL="0" lvl="0" indent="0" algn="l" defTabSz="800100">
            <a:lnSpc>
              <a:spcPct val="100000"/>
            </a:lnSpc>
            <a:spcBef>
              <a:spcPct val="0"/>
            </a:spcBef>
            <a:spcAft>
              <a:spcPct val="35000"/>
            </a:spcAft>
            <a:buFont typeface="Symbol" panose="05050102010706020507" pitchFamily="18" charset="2"/>
            <a:buNone/>
          </a:pPr>
          <a:r>
            <a:rPr lang="en-US" sz="1800" kern="1200" dirty="0"/>
            <a:t>2 pojemniki wypełnione wodą</a:t>
          </a:r>
          <a:endParaRPr lang="el-GR" sz="1800" kern="1200" dirty="0"/>
        </a:p>
        <a:p>
          <a:pPr marL="0" lvl="0" indent="0" algn="l" defTabSz="800100">
            <a:lnSpc>
              <a:spcPct val="100000"/>
            </a:lnSpc>
            <a:spcBef>
              <a:spcPct val="0"/>
            </a:spcBef>
            <a:spcAft>
              <a:spcPct val="35000"/>
            </a:spcAft>
            <a:buFont typeface="Symbol" panose="05050102010706020507" pitchFamily="18" charset="2"/>
            <a:buNone/>
          </a:pPr>
          <a:r>
            <a:rPr lang="en-US" sz="1800" kern="1200" dirty="0"/>
            <a:t>Arkusze papieru</a:t>
          </a:r>
          <a:endParaRPr lang="el-GR" sz="1800" kern="1200" dirty="0"/>
        </a:p>
        <a:p>
          <a:pPr marL="0" lvl="0" indent="0" algn="l" defTabSz="800100">
            <a:lnSpc>
              <a:spcPct val="100000"/>
            </a:lnSpc>
            <a:spcBef>
              <a:spcPct val="0"/>
            </a:spcBef>
            <a:spcAft>
              <a:spcPct val="35000"/>
            </a:spcAft>
            <a:buNone/>
          </a:pPr>
          <a:r>
            <a:rPr lang="en-US" sz="1800" kern="1200" dirty="0"/>
            <a:t>Kolorowe długopisy</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550311" y="2333026"/>
        <a:ext cx="2421604" cy="10541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B5E41-C513-473E-9E4A-315E75558AB4}">
      <dsp:nvSpPr>
        <dsp:cNvPr id="0" name=""/>
        <dsp:cNvSpPr/>
      </dsp:nvSpPr>
      <dsp:spPr>
        <a:xfrm>
          <a:off x="2289128"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890315"/>
        <a:ext cx="26260" cy="5257"/>
      </dsp:txXfrm>
    </dsp:sp>
    <dsp:sp modelId="{BCC6A666-FE2B-4B2F-B5C2-C954AF8708D5}">
      <dsp:nvSpPr>
        <dsp:cNvPr id="0" name=""/>
        <dsp:cNvSpPr/>
      </dsp:nvSpPr>
      <dsp:spPr>
        <a:xfrm>
          <a:off x="7368"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Utwórz małe grupy (3-4 uczestników w każdej grupie).</a:t>
          </a:r>
        </a:p>
      </dsp:txBody>
      <dsp:txXfrm>
        <a:off x="7368" y="207876"/>
        <a:ext cx="2283560" cy="1370136"/>
      </dsp:txXfrm>
    </dsp:sp>
    <dsp:sp modelId="{6EDC37E4-3571-4290-8005-885E4A10E24F}">
      <dsp:nvSpPr>
        <dsp:cNvPr id="0" name=""/>
        <dsp:cNvSpPr/>
      </dsp:nvSpPr>
      <dsp:spPr>
        <a:xfrm>
          <a:off x="5097908"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890315"/>
        <a:ext cx="26260" cy="5257"/>
      </dsp:txXfrm>
    </dsp:sp>
    <dsp:sp modelId="{10B7DD15-6CF5-45F0-B71A-062428ED06B4}">
      <dsp:nvSpPr>
        <dsp:cNvPr id="0" name=""/>
        <dsp:cNvSpPr/>
      </dsp:nvSpPr>
      <dsp:spPr>
        <a:xfrm>
          <a:off x="2816147"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Daj im duży arkusz papieru i poproś o przeprowadzenie burzy mózgów na temat roli, jaką plastik odgrywa w ich życiu.</a:t>
          </a:r>
        </a:p>
      </dsp:txBody>
      <dsp:txXfrm>
        <a:off x="2816147" y="207876"/>
        <a:ext cx="2283560" cy="1370136"/>
      </dsp:txXfrm>
    </dsp:sp>
    <dsp:sp modelId="{D0FB9B88-E030-4CB0-AD9F-3AD355563A20}">
      <dsp:nvSpPr>
        <dsp:cNvPr id="0" name=""/>
        <dsp:cNvSpPr/>
      </dsp:nvSpPr>
      <dsp:spPr>
        <a:xfrm>
          <a:off x="7906687"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0866" y="890315"/>
        <a:ext cx="26260" cy="5257"/>
      </dsp:txXfrm>
    </dsp:sp>
    <dsp:sp modelId="{E9186F06-3F74-4BC7-B5BB-0AC02E5C796D}">
      <dsp:nvSpPr>
        <dsp:cNvPr id="0" name=""/>
        <dsp:cNvSpPr/>
      </dsp:nvSpPr>
      <dsp:spPr>
        <a:xfrm>
          <a:off x="5624926"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dirty="0"/>
            <a:t>Przez tydzień powinni śledzić zużycie plastiku, wypełniając arkusz </a:t>
          </a:r>
          <a:r>
            <a:rPr lang="en-US" sz="1200" kern="1200" dirty="0" err="1"/>
            <a:t>roboczy</a:t>
          </a:r>
          <a:r>
            <a:rPr lang="en-US" sz="1200" kern="1200" dirty="0"/>
            <a:t> </a:t>
          </a:r>
          <a:r>
            <a:rPr lang="pl-PL" sz="1200" kern="1200" dirty="0"/>
            <a:t>„</a:t>
          </a:r>
          <a:r>
            <a:rPr lang="en-US" sz="1200" kern="1200" dirty="0" err="1"/>
            <a:t>Śledź</a:t>
          </a:r>
          <a:r>
            <a:rPr lang="en-US" sz="1200" kern="1200" dirty="0"/>
            <a:t> </a:t>
          </a:r>
          <a:r>
            <a:rPr lang="en-US" sz="1200" kern="1200" dirty="0" err="1"/>
            <a:t>swój</a:t>
          </a:r>
          <a:r>
            <a:rPr lang="en-US" sz="1200" kern="1200" dirty="0"/>
            <a:t> </a:t>
          </a:r>
          <a:r>
            <a:rPr lang="en-US" sz="1200" kern="1200" dirty="0" err="1"/>
            <a:t>plastik</a:t>
          </a:r>
          <a:r>
            <a:rPr lang="pl-PL" sz="1200" kern="1200" dirty="0"/>
            <a:t>”</a:t>
          </a:r>
          <a:r>
            <a:rPr lang="en-US" sz="1200" kern="1200" dirty="0"/>
            <a:t>.</a:t>
          </a:r>
        </a:p>
      </dsp:txBody>
      <dsp:txXfrm>
        <a:off x="5624926" y="207876"/>
        <a:ext cx="2283560" cy="1370136"/>
      </dsp:txXfrm>
    </dsp:sp>
    <dsp:sp modelId="{70530454-CC1B-4977-92E4-6F8E3DE95AD0}">
      <dsp:nvSpPr>
        <dsp:cNvPr id="0" name=""/>
        <dsp:cNvSpPr/>
      </dsp:nvSpPr>
      <dsp:spPr>
        <a:xfrm>
          <a:off x="1149148" y="1576212"/>
          <a:ext cx="8426337" cy="494618"/>
        </a:xfrm>
        <a:custGeom>
          <a:avLst/>
          <a:gdLst/>
          <a:ahLst/>
          <a:cxnLst/>
          <a:rect l="0" t="0" r="0" b="0"/>
          <a:pathLst>
            <a:path>
              <a:moveTo>
                <a:pt x="8426337" y="0"/>
              </a:moveTo>
              <a:lnTo>
                <a:pt x="8426337" y="264409"/>
              </a:lnTo>
              <a:lnTo>
                <a:pt x="0" y="264409"/>
              </a:lnTo>
              <a:lnTo>
                <a:pt x="0" y="4946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1250" y="1820893"/>
        <a:ext cx="422134" cy="5257"/>
      </dsp:txXfrm>
    </dsp:sp>
    <dsp:sp modelId="{3EBB4900-D51B-4015-8617-96BB48A8054B}">
      <dsp:nvSpPr>
        <dsp:cNvPr id="0" name=""/>
        <dsp:cNvSpPr/>
      </dsp:nvSpPr>
      <dsp:spPr>
        <a:xfrm>
          <a:off x="8433706"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Zastanów się nad wzorcami konsumpcji i przedyskutuj, dlaczego niektóre tworzywa sztuczne jednorazowego użytku są używane i zbadaj przyjazne dla środowiska alternatywy, aby je zastąpić. (Możesz robić notatki podczas dyskusji).</a:t>
          </a:r>
        </a:p>
      </dsp:txBody>
      <dsp:txXfrm>
        <a:off x="8433706" y="207876"/>
        <a:ext cx="2283560" cy="1370136"/>
      </dsp:txXfrm>
    </dsp:sp>
    <dsp:sp modelId="{7589B5A4-274F-4BDE-A881-C609BB0DEF42}">
      <dsp:nvSpPr>
        <dsp:cNvPr id="0" name=""/>
        <dsp:cNvSpPr/>
      </dsp:nvSpPr>
      <dsp:spPr>
        <a:xfrm>
          <a:off x="2289128"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2785670"/>
        <a:ext cx="26260" cy="5257"/>
      </dsp:txXfrm>
    </dsp:sp>
    <dsp:sp modelId="{A108BC61-0AA3-4311-8DD6-85FE5D6B2E65}">
      <dsp:nvSpPr>
        <dsp:cNvPr id="0" name=""/>
        <dsp:cNvSpPr/>
      </dsp:nvSpPr>
      <dsp:spPr>
        <a:xfrm>
          <a:off x="7368"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Napełnij duży pojemnik wodą i umieść w nim plastikowe przedmioty jednorazowego użytku. Omów czas ich utylizacji, wyjaśnij wpływ mikrodrobin plastiku na organizmy morskie i skorzystaj z informacji zawartych w tym module. </a:t>
          </a:r>
        </a:p>
      </dsp:txBody>
      <dsp:txXfrm>
        <a:off x="7368" y="2103231"/>
        <a:ext cx="2283560" cy="1370136"/>
      </dsp:txXfrm>
    </dsp:sp>
    <dsp:sp modelId="{4619C007-2B86-4F3E-917E-C54D5317CD76}">
      <dsp:nvSpPr>
        <dsp:cNvPr id="0" name=""/>
        <dsp:cNvSpPr/>
      </dsp:nvSpPr>
      <dsp:spPr>
        <a:xfrm>
          <a:off x="5097908"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2785670"/>
        <a:ext cx="26260" cy="5257"/>
      </dsp:txXfrm>
    </dsp:sp>
    <dsp:sp modelId="{C789B6A2-E9EB-4857-8396-F87100E1D584}">
      <dsp:nvSpPr>
        <dsp:cNvPr id="0" name=""/>
        <dsp:cNvSpPr/>
      </dsp:nvSpPr>
      <dsp:spPr>
        <a:xfrm>
          <a:off x="2816147"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Napełnij drugi pojemnik wodą i dodaj arkusz papieru.</a:t>
          </a:r>
        </a:p>
      </dsp:txBody>
      <dsp:txXfrm>
        <a:off x="2816147" y="2103231"/>
        <a:ext cx="2283560" cy="1370136"/>
      </dsp:txXfrm>
    </dsp:sp>
    <dsp:sp modelId="{DDC8A6C6-C160-49F2-9985-05FAF5724C94}">
      <dsp:nvSpPr>
        <dsp:cNvPr id="0" name=""/>
        <dsp:cNvSpPr/>
      </dsp:nvSpPr>
      <dsp:spPr>
        <a:xfrm>
          <a:off x="7906687"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0866" y="2785670"/>
        <a:ext cx="26260" cy="5257"/>
      </dsp:txXfrm>
    </dsp:sp>
    <dsp:sp modelId="{4355FAF8-13BA-45DB-9E5E-4DB83ABECF92}">
      <dsp:nvSpPr>
        <dsp:cNvPr id="0" name=""/>
        <dsp:cNvSpPr/>
      </dsp:nvSpPr>
      <dsp:spPr>
        <a:xfrm>
          <a:off x="5624926"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Odłóż oba pojemniki na bok i zachęć grupy do zastanowienia się, jak długo trwa rozkład przedmiotów w morzu.</a:t>
          </a:r>
        </a:p>
      </dsp:txBody>
      <dsp:txXfrm>
        <a:off x="5624926" y="2103231"/>
        <a:ext cx="2283560" cy="1370136"/>
      </dsp:txXfrm>
    </dsp:sp>
    <dsp:sp modelId="{15F527FD-B714-4BD5-9D67-B286EF61F99D}">
      <dsp:nvSpPr>
        <dsp:cNvPr id="0" name=""/>
        <dsp:cNvSpPr/>
      </dsp:nvSpPr>
      <dsp:spPr>
        <a:xfrm>
          <a:off x="1149148" y="3471567"/>
          <a:ext cx="8426337" cy="494618"/>
        </a:xfrm>
        <a:custGeom>
          <a:avLst/>
          <a:gdLst/>
          <a:ahLst/>
          <a:cxnLst/>
          <a:rect l="0" t="0" r="0" b="0"/>
          <a:pathLst>
            <a:path>
              <a:moveTo>
                <a:pt x="8426337" y="0"/>
              </a:moveTo>
              <a:lnTo>
                <a:pt x="8426337" y="264409"/>
              </a:lnTo>
              <a:lnTo>
                <a:pt x="0" y="264409"/>
              </a:lnTo>
              <a:lnTo>
                <a:pt x="0" y="4946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1250" y="3716248"/>
        <a:ext cx="422134" cy="5257"/>
      </dsp:txXfrm>
    </dsp:sp>
    <dsp:sp modelId="{DE244AC7-1D96-4F4A-8523-0B0E7D35D09F}">
      <dsp:nvSpPr>
        <dsp:cNvPr id="0" name=""/>
        <dsp:cNvSpPr/>
      </dsp:nvSpPr>
      <dsp:spPr>
        <a:xfrm>
          <a:off x="8433706"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Zapewnij grupom ponownie duży arkusz papieru i kilka kolorowych papierów.</a:t>
          </a:r>
        </a:p>
      </dsp:txBody>
      <dsp:txXfrm>
        <a:off x="8433706" y="2103231"/>
        <a:ext cx="2283560" cy="1370136"/>
      </dsp:txXfrm>
    </dsp:sp>
    <dsp:sp modelId="{CDC0A661-E1B2-4190-AF05-E00F05291163}">
      <dsp:nvSpPr>
        <dsp:cNvPr id="0" name=""/>
        <dsp:cNvSpPr/>
      </dsp:nvSpPr>
      <dsp:spPr>
        <a:xfrm>
          <a:off x="2289128" y="463793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4681025"/>
        <a:ext cx="26260" cy="5257"/>
      </dsp:txXfrm>
    </dsp:sp>
    <dsp:sp modelId="{072F02BD-3CDC-46D6-B21A-BF838C71C753}">
      <dsp:nvSpPr>
        <dsp:cNvPr id="0" name=""/>
        <dsp:cNvSpPr/>
      </dsp:nvSpPr>
      <dsp:spPr>
        <a:xfrm>
          <a:off x="7368"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Uczestnicy powinni zaprojektować plakat promujący redukcję plastiku w ich lokalnej społeczności.</a:t>
          </a:r>
        </a:p>
      </dsp:txBody>
      <dsp:txXfrm>
        <a:off x="7368" y="3998586"/>
        <a:ext cx="2283560" cy="1370136"/>
      </dsp:txXfrm>
    </dsp:sp>
    <dsp:sp modelId="{DEB93B23-007A-4FD2-BD77-A179171D0637}">
      <dsp:nvSpPr>
        <dsp:cNvPr id="0" name=""/>
        <dsp:cNvSpPr/>
      </dsp:nvSpPr>
      <dsp:spPr>
        <a:xfrm>
          <a:off x="5097908" y="463793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4681025"/>
        <a:ext cx="26260" cy="5257"/>
      </dsp:txXfrm>
    </dsp:sp>
    <dsp:sp modelId="{7F31A8CE-8AB2-43D9-AA77-22CECB626985}">
      <dsp:nvSpPr>
        <dsp:cNvPr id="0" name=""/>
        <dsp:cNvSpPr/>
      </dsp:nvSpPr>
      <dsp:spPr>
        <a:xfrm>
          <a:off x="2816147"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Zaprezentuj plakaty całej grupie i wyjaśnij ich znaczenie.</a:t>
          </a:r>
        </a:p>
      </dsp:txBody>
      <dsp:txXfrm>
        <a:off x="2816147" y="3998586"/>
        <a:ext cx="2283560" cy="1370136"/>
      </dsp:txXfrm>
    </dsp:sp>
    <dsp:sp modelId="{D5934E22-0687-445C-AD01-430EBD635738}">
      <dsp:nvSpPr>
        <dsp:cNvPr id="0" name=""/>
        <dsp:cNvSpPr/>
      </dsp:nvSpPr>
      <dsp:spPr>
        <a:xfrm>
          <a:off x="5624926"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Możesz zrobić zdjęcie plakatów i umieścić je w mediach społecznościowych z odpowiednimi hashtagami (#reduceplastic #trackyourplastic #saveoceans #rescueproject itp.) i zachęcić uczestników do dzielenia się wiadomością!</a:t>
          </a:r>
          <a:r>
            <a:rPr lang="el-GR" sz="1200" kern="1200"/>
            <a:t>  </a:t>
          </a:r>
          <a:endParaRPr lang="en-US" sz="1200" kern="1200"/>
        </a:p>
      </dsp:txBody>
      <dsp:txXfrm>
        <a:off x="5624926" y="3998586"/>
        <a:ext cx="2283560" cy="13701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84811-6422-4320-91BB-2A8DAF8AD5AB}" type="datetimeFigureOut">
              <a:rPr lang="el-GR" smtClean="0"/>
              <a:t>3/9/2023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23F71-77DE-43B8-A626-9631C5E93875}" type="slidenum">
              <a:rPr lang="el-GR" smtClean="0"/>
              <a:t>‹#›</a:t>
            </a:fld>
            <a:endParaRPr lang="el-GR"/>
          </a:p>
        </p:txBody>
      </p:sp>
    </p:spTree>
    <p:extLst>
      <p:ext uri="{BB962C8B-B14F-4D97-AF65-F5344CB8AC3E}">
        <p14:creationId xmlns:p14="http://schemas.microsoft.com/office/powerpoint/2010/main" val="72198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14</a:t>
            </a:fld>
            <a:endParaRPr lang="el-GR"/>
          </a:p>
        </p:txBody>
      </p:sp>
    </p:spTree>
    <p:extLst>
      <p:ext uri="{BB962C8B-B14F-4D97-AF65-F5344CB8AC3E}">
        <p14:creationId xmlns:p14="http://schemas.microsoft.com/office/powerpoint/2010/main" val="22820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16</a:t>
            </a:fld>
            <a:endParaRPr lang="el-GR"/>
          </a:p>
        </p:txBody>
      </p:sp>
    </p:spTree>
    <p:extLst>
      <p:ext uri="{BB962C8B-B14F-4D97-AF65-F5344CB8AC3E}">
        <p14:creationId xmlns:p14="http://schemas.microsoft.com/office/powerpoint/2010/main" val="4652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17</a:t>
            </a:fld>
            <a:endParaRPr lang="el-GR"/>
          </a:p>
        </p:txBody>
      </p:sp>
    </p:spTree>
    <p:extLst>
      <p:ext uri="{BB962C8B-B14F-4D97-AF65-F5344CB8AC3E}">
        <p14:creationId xmlns:p14="http://schemas.microsoft.com/office/powerpoint/2010/main" val="59363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45B9BC-7C47-559A-5B4B-3F2393A3FD6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F0ABC0-09F0-D611-400F-00850809D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33007F7-A202-2C7B-0AD3-B185D8521474}"/>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5" name="Θέση υποσέλιδου 4">
            <a:extLst>
              <a:ext uri="{FF2B5EF4-FFF2-40B4-BE49-F238E27FC236}">
                <a16:creationId xmlns:a16="http://schemas.microsoft.com/office/drawing/2014/main" id="{C63957AD-7058-9092-8B5E-857AF347B8F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F4ECF0A-C4B5-3BB8-92EA-AC1AF64CE9EE}"/>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85931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33EFD-9637-70DF-70EB-0A0C930A44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73D46BD-43EA-2624-1ECF-F645B9E2C70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05741D-DC77-23D6-66BA-265BB2F1CAA2}"/>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5" name="Θέση υποσέλιδου 4">
            <a:extLst>
              <a:ext uri="{FF2B5EF4-FFF2-40B4-BE49-F238E27FC236}">
                <a16:creationId xmlns:a16="http://schemas.microsoft.com/office/drawing/2014/main" id="{8D4E241A-EA8C-B4FD-9668-F4196BA072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E09E703-2267-F8E8-E615-7A729C592D9F}"/>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41138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684FDE6-42D5-6E5F-ED6D-B18C1A5F229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EBA16F3-4BF5-70F0-1E02-C8A52D9F351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9146BD4-49E5-831E-CB95-52C700C5B342}"/>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5" name="Θέση υποσέλιδου 4">
            <a:extLst>
              <a:ext uri="{FF2B5EF4-FFF2-40B4-BE49-F238E27FC236}">
                <a16:creationId xmlns:a16="http://schemas.microsoft.com/office/drawing/2014/main" id="{ED20BAE4-38A6-0394-D652-43812CEDF18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A34C6C-8E22-7311-5AF8-7D4C0F993A40}"/>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107644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EE8D7-C585-C104-F083-53A20917C0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4DE15F7-6BC5-DC80-86F4-A92712358EB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5573CD-7739-E402-2D77-83851AED496C}"/>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5" name="Θέση υποσέλιδου 4">
            <a:extLst>
              <a:ext uri="{FF2B5EF4-FFF2-40B4-BE49-F238E27FC236}">
                <a16:creationId xmlns:a16="http://schemas.microsoft.com/office/drawing/2014/main" id="{1B0CF5B1-0277-8C36-8539-F09A1FC03E7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1E0A28-A6CE-88D6-0201-9D3B35B1E6D7}"/>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0973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2248F-C4B5-6F96-A788-FD4A6870F09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280A061-7902-162E-B0B0-AE9F8B5E6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FBFC3CD-6F66-7E19-E134-85FC044771E6}"/>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5" name="Θέση υποσέλιδου 4">
            <a:extLst>
              <a:ext uri="{FF2B5EF4-FFF2-40B4-BE49-F238E27FC236}">
                <a16:creationId xmlns:a16="http://schemas.microsoft.com/office/drawing/2014/main" id="{6DC75CC1-730C-F91F-1946-6E0EF01CE12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B96947-D965-AFA4-4790-225EB084791E}"/>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208125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955E8-C43F-17EA-BA5B-F16FC31C4A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0BA37F2-0016-F572-BFE4-4B52644B15C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BF8EA11-29D9-BEA4-60A1-68FD33E6C02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55CC4B1-1219-117E-2087-A9B9CF868A4B}"/>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6" name="Θέση υποσέλιδου 5">
            <a:extLst>
              <a:ext uri="{FF2B5EF4-FFF2-40B4-BE49-F238E27FC236}">
                <a16:creationId xmlns:a16="http://schemas.microsoft.com/office/drawing/2014/main" id="{2FEF4C4F-7FAA-EEDD-2528-E6B9C44CCF2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9DEA7F-FF12-02E5-3C42-FBAD4D9DB2A8}"/>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41438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87BF-24F8-F456-F395-BD17135A5AF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FC2137-BDFF-A0D5-AD2A-1D3327D79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1B14C03-F220-5864-700B-31D15F9EDEE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3FBF229-2DA2-9439-9BF6-E23AD322A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FBC4361-522C-B19B-B4A0-58A7ED2CB07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10D149A-C4E8-E7DD-3860-CFDABB2E3F5E}"/>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8" name="Θέση υποσέλιδου 7">
            <a:extLst>
              <a:ext uri="{FF2B5EF4-FFF2-40B4-BE49-F238E27FC236}">
                <a16:creationId xmlns:a16="http://schemas.microsoft.com/office/drawing/2014/main" id="{1B0A42AC-74B1-417B-75F4-B8A58CF6759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CB5CD1B-EDBC-DEE5-0290-BFB71403796E}"/>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146862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8C3D5A-ACBF-7759-152F-DD4D64C3DA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491807F-CE78-241B-C1AA-BDBE44E8AE51}"/>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4" name="Θέση υποσέλιδου 3">
            <a:extLst>
              <a:ext uri="{FF2B5EF4-FFF2-40B4-BE49-F238E27FC236}">
                <a16:creationId xmlns:a16="http://schemas.microsoft.com/office/drawing/2014/main" id="{1C12930F-FC2F-6280-15CB-435FC0EBDAB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C14AA2C-A853-F2B7-A4D9-45AA37D1C422}"/>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44700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D7F7EA2-7BAC-6F84-E35D-3D9415D9D8FB}"/>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3" name="Θέση υποσέλιδου 2">
            <a:extLst>
              <a:ext uri="{FF2B5EF4-FFF2-40B4-BE49-F238E27FC236}">
                <a16:creationId xmlns:a16="http://schemas.microsoft.com/office/drawing/2014/main" id="{704CC08C-C980-B00A-0415-64FB5BF9D55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47BD29D-336F-8827-849D-042E74283F3A}"/>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74190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03A70-654B-8D3C-721D-EFD8F08CE63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C01125-88E9-14EE-F659-132CEA02F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D14047D-A51D-4D80-531B-658F2F6A7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EBA9E6D-E6CC-2A34-995D-7EAA5FA312C3}"/>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6" name="Θέση υποσέλιδου 5">
            <a:extLst>
              <a:ext uri="{FF2B5EF4-FFF2-40B4-BE49-F238E27FC236}">
                <a16:creationId xmlns:a16="http://schemas.microsoft.com/office/drawing/2014/main" id="{FAB1975A-2E36-27C4-87DB-C32F3F25B3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679E67-CD05-5A30-1ED1-8F92935FBBD8}"/>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23010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09C10-5AA3-A6EA-B969-61401D146CE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88C443C-0709-69F1-D8DC-DD1DB4D0B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8B3C4E5-5234-9F9F-72AD-E707F7DE7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C427460-4A26-524A-1DDE-734B0C36B71E}"/>
              </a:ext>
            </a:extLst>
          </p:cNvPr>
          <p:cNvSpPr>
            <a:spLocks noGrp="1"/>
          </p:cNvSpPr>
          <p:nvPr>
            <p:ph type="dt" sz="half" idx="10"/>
          </p:nvPr>
        </p:nvSpPr>
        <p:spPr/>
        <p:txBody>
          <a:bodyPr/>
          <a:lstStyle/>
          <a:p>
            <a:fld id="{3D5B2F6B-EE64-415F-8119-268144447923}" type="datetimeFigureOut">
              <a:rPr lang="el-GR" smtClean="0"/>
              <a:t>3/9/2023</a:t>
            </a:fld>
            <a:endParaRPr lang="el-GR"/>
          </a:p>
        </p:txBody>
      </p:sp>
      <p:sp>
        <p:nvSpPr>
          <p:cNvPr id="6" name="Θέση υποσέλιδου 5">
            <a:extLst>
              <a:ext uri="{FF2B5EF4-FFF2-40B4-BE49-F238E27FC236}">
                <a16:creationId xmlns:a16="http://schemas.microsoft.com/office/drawing/2014/main" id="{F3C10AD3-03D4-BF83-7BC6-2E84FCF668C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962AD0D-939D-2030-3ABA-10B3005F7188}"/>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96413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38A656E-1A84-6537-6FDE-7C0A608E8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2C854D1-8535-17FE-7EAB-9B8BC8389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3FBE181-3688-C1D2-4576-71FF12B24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B2F6B-EE64-415F-8119-268144447923}" type="datetimeFigureOut">
              <a:rPr lang="el-GR" smtClean="0"/>
              <a:t>3/9/2023</a:t>
            </a:fld>
            <a:endParaRPr lang="el-GR"/>
          </a:p>
        </p:txBody>
      </p:sp>
      <p:sp>
        <p:nvSpPr>
          <p:cNvPr id="5" name="Θέση υποσέλιδου 4">
            <a:extLst>
              <a:ext uri="{FF2B5EF4-FFF2-40B4-BE49-F238E27FC236}">
                <a16:creationId xmlns:a16="http://schemas.microsoft.com/office/drawing/2014/main" id="{CFB7890C-7EF7-3A31-56AF-317F9124D2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3A53C2A-2642-5E8D-5299-B8ADA2507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7AFD1-AA76-4ED5-B57B-11B9AAE593B9}" type="slidenum">
              <a:rPr lang="el-GR" smtClean="0"/>
              <a:t>‹#›</a:t>
            </a:fld>
            <a:endParaRPr lang="el-GR"/>
          </a:p>
        </p:txBody>
      </p:sp>
    </p:spTree>
    <p:extLst>
      <p:ext uri="{BB962C8B-B14F-4D97-AF65-F5344CB8AC3E}">
        <p14:creationId xmlns:p14="http://schemas.microsoft.com/office/powerpoint/2010/main" val="399913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5.xml"/><Relationship Id="rId7" Type="http://schemas.openxmlformats.org/officeDocument/2006/relationships/image" Target="../media/image2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9.png"/><Relationship Id="rId7" Type="http://schemas.openxmlformats.org/officeDocument/2006/relationships/diagramData" Target="../diagrams/data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lickr.com/photos/senderweb/5102673132/" TargetMode="External"/><Relationship Id="rId11" Type="http://schemas.microsoft.com/office/2007/relationships/diagramDrawing" Target="../diagrams/drawing6.xml"/><Relationship Id="rId5" Type="http://schemas.openxmlformats.org/officeDocument/2006/relationships/image" Target="../media/image31.jpg"/><Relationship Id="rId10" Type="http://schemas.openxmlformats.org/officeDocument/2006/relationships/diagramColors" Target="../diagrams/colors6.xml"/><Relationship Id="rId4" Type="http://schemas.openxmlformats.org/officeDocument/2006/relationships/image" Target="../media/image30.svg"/><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3.jpg"/><Relationship Id="rId7" Type="http://schemas.openxmlformats.org/officeDocument/2006/relationships/diagramQuickStyle" Target="../diagrams/quickStyl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hyperlink" Target="https://thegreenestpost.com/fotografo-flagra-cavalo-marinho-carregando-cotonete-em-alto-mar-e-reascende-debate-sobre-lixo-plastico-nos-oceanos/" TargetMode="External"/><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3" Type="http://schemas.openxmlformats.org/officeDocument/2006/relationships/hyperlink" Target="https://ohiostate.pressbooks.pub/sciencebitesvolume2/chapter/3-1-ocean-plastic-disappearance-presents-untold-damage-to-sea-life/" TargetMode="External"/><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www.bbc.co.uk/programmes/p06mfk4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126/sciadv.aaz5803" TargetMode="External"/><Relationship Id="rId2" Type="http://schemas.openxmlformats.org/officeDocument/2006/relationships/hyperlink" Target="https://doi.org/10.1038/s41893-021-00720-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adstowsealifesafaris.co.uk/blog/plastic-pollution-on-marine-life/" TargetMode="External"/><Relationship Id="rId3" Type="http://schemas.openxmlformats.org/officeDocument/2006/relationships/hyperlink" Target="https://data.europa.eu/doi/10.2779/800074" TargetMode="External"/><Relationship Id="rId7" Type="http://schemas.openxmlformats.org/officeDocument/2006/relationships/hyperlink" Target="https://www.worldwildlife.org/initiatives/plastics" TargetMode="External"/><Relationship Id="rId2" Type="http://schemas.openxmlformats.org/officeDocument/2006/relationships/hyperlink" Target="https://www.bbc.co.uk/programmes/p06mfk49" TargetMode="External"/><Relationship Id="rId1" Type="http://schemas.openxmlformats.org/officeDocument/2006/relationships/slideLayout" Target="../slideLayouts/slideLayout2.xml"/><Relationship Id="rId6" Type="http://schemas.openxmlformats.org/officeDocument/2006/relationships/hyperlink" Target="https://www.cornwalllive.com/news/cornwall-news/mars-bar-wrapper-found-beach-2852941" TargetMode="External"/><Relationship Id="rId5" Type="http://schemas.openxmlformats.org/officeDocument/2006/relationships/hyperlink" Target="https://eu.usatoday.com/story/tech/science/2018/03/22/great-pacific-garbage-patch-grows/446405002/" TargetMode="External"/><Relationship Id="rId4" Type="http://schemas.openxmlformats.org/officeDocument/2006/relationships/hyperlink" Target="https://www.europarl.europa.eu/news/en/headlines/society/20181212STO21610/plastic-waste-and-recycling-in-the-eu-facts-and-figures?&amp;amp;at_campaign=20234-Economy&amp;amp;at_medium=Google_Ads&amp;amp;at_platform=Search&amp;amp;at_creation=RSA&amp;amp;at_goal=TR_G&amp;amp;at_audience=plastic+waste+problems&amp;amp;at_topic=Plastic_Waste&amp;amp;at_location=GR&amp;amp;gclid=EAIaIQobChMItP3BvrvH_gIVqUeRBR1x8wQ6EAMYASAAEgLASvD_BwE" TargetMode="External"/><Relationship Id="rId9" Type="http://schemas.openxmlformats.org/officeDocument/2006/relationships/hyperlink" Target="https://oceanliteracy.unesco.org/plastic-pollution-ocea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jpg"/><Relationship Id="rId10" Type="http://schemas.openxmlformats.org/officeDocument/2006/relationships/image" Target="../media/image42.png"/><Relationship Id="rId4" Type="http://schemas.openxmlformats.org/officeDocument/2006/relationships/image" Target="../media/image37.jpg"/><Relationship Id="rId9"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7"/>
            <a:ext cx="12192000" cy="6850743"/>
          </a:xfrm>
          <a:prstGeom prst="rect">
            <a:avLst/>
          </a:prstGeom>
        </p:spPr>
      </p:pic>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096000" y="5057578"/>
            <a:ext cx="6096001" cy="944870"/>
          </a:xfrm>
        </p:spPr>
        <p:txBody>
          <a:bodyPr>
            <a:normAutofit/>
          </a:bodyPr>
          <a:lstStyle/>
          <a:p>
            <a:r>
              <a:rPr lang="en-US" sz="2800" b="1" dirty="0">
                <a:solidFill>
                  <a:schemeClr val="bg1"/>
                </a:solidFill>
              </a:rPr>
              <a:t>Moduł 3: Wpływ plastiku na życie morskie </a:t>
            </a:r>
            <a:endParaRPr lang="de-DE" sz="2800" b="1" dirty="0">
              <a:solidFill>
                <a:schemeClr val="bg1"/>
              </a:solidFill>
            </a:endParaRPr>
          </a:p>
        </p:txBody>
      </p:sp>
      <p:sp>
        <p:nvSpPr>
          <p:cNvPr id="21" name="TextBox 20">
            <a:extLst>
              <a:ext uri="{FF2B5EF4-FFF2-40B4-BE49-F238E27FC236}">
                <a16:creationId xmlns:a16="http://schemas.microsoft.com/office/drawing/2014/main" id="{345BA794-3805-A93C-EA21-4CB2F3328ED8}"/>
              </a:ext>
            </a:extLst>
          </p:cNvPr>
          <p:cNvSpPr txBox="1"/>
          <p:nvPr/>
        </p:nvSpPr>
        <p:spPr>
          <a:xfrm>
            <a:off x="6868258" y="3336657"/>
            <a:ext cx="4891538" cy="507831"/>
          </a:xfrm>
          <a:prstGeom prst="rect">
            <a:avLst/>
          </a:prstGeom>
          <a:noFill/>
        </p:spPr>
        <p:txBody>
          <a:bodyPr wrap="square" rtlCol="0">
            <a:spAutoFit/>
          </a:bodyPr>
          <a:lstStyle/>
          <a:p>
            <a:r>
              <a:rPr lang="en-US" sz="2700" b="1" dirty="0">
                <a:solidFill>
                  <a:srgbClr val="1D9B52"/>
                </a:solidFill>
              </a:rPr>
              <a:t>Zabierz głos przeciwko plastikowi</a:t>
            </a:r>
            <a:endParaRPr lang="de-DE" sz="2700" dirty="0"/>
          </a:p>
        </p:txBody>
      </p:sp>
    </p:spTree>
    <p:extLst>
      <p:ext uri="{BB962C8B-B14F-4D97-AF65-F5344CB8AC3E}">
        <p14:creationId xmlns:p14="http://schemas.microsoft.com/office/powerpoint/2010/main" val="74610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Sea turtle and surfer">
            <a:extLst>
              <a:ext uri="{FF2B5EF4-FFF2-40B4-BE49-F238E27FC236}">
                <a16:creationId xmlns:a16="http://schemas.microsoft.com/office/drawing/2014/main" id="{3AFAC3F5-1B4A-FEEE-C96D-AF572C94C591}"/>
              </a:ext>
            </a:extLst>
          </p:cNvPr>
          <p:cNvPicPr>
            <a:picLocks noChangeAspect="1"/>
          </p:cNvPicPr>
          <p:nvPr/>
        </p:nvPicPr>
        <p:blipFill rotWithShape="1">
          <a:blip r:embed="rId2"/>
          <a:srcRect l="3350" r="2532" b="-1"/>
          <a:stretch/>
        </p:blipFill>
        <p:spPr>
          <a:xfrm>
            <a:off x="3961245"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12091" y="462598"/>
            <a:ext cx="6098309" cy="1378346"/>
          </a:xfrm>
        </p:spPr>
        <p:txBody>
          <a:bodyPr vert="horz" lIns="91440" tIns="45720" rIns="91440" bIns="45720" rtlCol="0" anchor="ctr">
            <a:normAutofit/>
          </a:bodyPr>
          <a:lstStyle/>
          <a:p>
            <a:pPr>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Podtemat 3: Co możemy zrobić, aby pomóc w walce z zanieczyszczeniem plastikiem?</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736618" y="2018744"/>
            <a:ext cx="4435764" cy="40681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1600" b="1" i="1">
                <a:effectLst/>
                <a:latin typeface="Open Sans" panose="020B0606030504020204" pitchFamily="34" charset="0"/>
                <a:ea typeface="Open Sans" panose="020B0606030504020204" pitchFamily="34" charset="0"/>
                <a:cs typeface="Open Sans" panose="020B0606030504020204" pitchFamily="34" charset="0"/>
              </a:rPr>
              <a:t>Znaczenie sprzątania plaż dla ochrony oceanów przed zanieczyszczeniem tworzywami sztucznymi  </a:t>
            </a:r>
          </a:p>
          <a:p>
            <a:pPr>
              <a:spcAft>
                <a:spcPts val="800"/>
              </a:spcAft>
            </a:pPr>
            <a:r>
              <a:rPr lang="en-US" sz="1400">
                <a:effectLst/>
                <a:latin typeface="Open Sans" panose="020B0606030504020204" pitchFamily="34" charset="0"/>
                <a:ea typeface="Open Sans" panose="020B0606030504020204" pitchFamily="34" charset="0"/>
                <a:cs typeface="Open Sans" panose="020B0606030504020204" pitchFamily="34" charset="0"/>
              </a:rPr>
              <a:t>W całej UE regularnie organizowane są liczne wydarzenia, podczas których wolontariusze zbierają plastik i śmieci z plaż. Te inicjatywy sprzątania plaż są skutecznym lekarstwem na rosnący problem zanieczyszczenia oceanów plastikiem.</a:t>
            </a:r>
          </a:p>
          <a:p>
            <a:pPr>
              <a:spcAft>
                <a:spcPts val="800"/>
              </a:spcAft>
            </a:pPr>
            <a:r>
              <a:rPr lang="en-US" sz="1400">
                <a:effectLst/>
                <a:latin typeface="Open Sans" panose="020B0606030504020204" pitchFamily="34" charset="0"/>
                <a:ea typeface="Open Sans" panose="020B0606030504020204" pitchFamily="34" charset="0"/>
                <a:cs typeface="Open Sans" panose="020B0606030504020204" pitchFamily="34" charset="0"/>
              </a:rPr>
              <a:t>Sprzątanie plaż ma korzystny wpływ na społeczności przybrzeżne, chroni delikatne ekosystemy morskie i sprzyja lepszej wiedzy i postawom wobec wrażliwych środowisk morskich. Uczestnicząc w inicjatywach sprzątania plaż, wszyscy możemy przyczynić się do ochrony życia morskiego przed zagrożeniami związanymi z zanieczyszczeniem tworzywami sztucznymi.</a:t>
            </a:r>
          </a:p>
          <a:p>
            <a:pPr marL="0">
              <a:spcAft>
                <a:spcPts val="800"/>
              </a:spcAft>
            </a:pPr>
            <a:endParaRPr lang="en-US" sz="1400" dirty="0">
              <a:effectLst/>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152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a:extLst>
              <a:ext uri="{FF2B5EF4-FFF2-40B4-BE49-F238E27FC236}">
                <a16:creationId xmlns:a16="http://schemas.microsoft.com/office/drawing/2014/main" id="{6CB9B42B-8DFE-B67C-8F6F-4D90EF84E279}"/>
              </a:ext>
            </a:extLst>
          </p:cNvPr>
          <p:cNvPicPr>
            <a:picLocks noChangeAspect="1"/>
          </p:cNvPicPr>
          <p:nvPr/>
        </p:nvPicPr>
        <p:blipFill rotWithShape="1">
          <a:blip r:embed="rId2"/>
          <a:srcRect l="17205" r="1199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39393" y="357966"/>
            <a:ext cx="8982061" cy="1325563"/>
          </a:xfrm>
        </p:spPr>
        <p:txBody>
          <a:bodyPr>
            <a:normAutofit/>
          </a:bodyPr>
          <a:lstStyle/>
          <a:p>
            <a:pPr>
              <a:spcAft>
                <a:spcPts val="8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Podtemat 3: Co możemy zrobić, aby pomóc w walce z zanieczyszczeniem plastikiem?</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5714150" y="1541775"/>
            <a:ext cx="5506478" cy="1920340"/>
          </a:xfrm>
        </p:spPr>
        <p:txBody>
          <a:bodyPr/>
          <a:lstStyle/>
          <a:p>
            <a:pPr marL="0" indent="0">
              <a:lnSpc>
                <a:spcPct val="115000"/>
              </a:lnSpc>
              <a:spcAft>
                <a:spcPts val="800"/>
              </a:spcAft>
              <a:buNone/>
            </a:pPr>
            <a:r>
              <a:rPr lang="en-US" sz="1800" b="1" i="1" dirty="0">
                <a:effectLst/>
                <a:latin typeface="Open Sans" panose="020B0606030504020204" pitchFamily="34" charset="0"/>
                <a:ea typeface="Calibri" panose="020F0502020204030204" pitchFamily="34" charset="0"/>
                <a:cs typeface="Times New Roman" panose="02020603050405020304" pitchFamily="18" charset="0"/>
              </a:rPr>
              <a:t>Rozwiązania UE mające na celu zwiększenie wskaźników recyklingu tworzyw sztucznych</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2" name="Θέση περιεχομένου 2">
            <a:extLst>
              <a:ext uri="{FF2B5EF4-FFF2-40B4-BE49-F238E27FC236}">
                <a16:creationId xmlns:a16="http://schemas.microsoft.com/office/drawing/2014/main" id="{FA1348AC-9138-E663-EFCE-A83108A1A82A}"/>
              </a:ext>
            </a:extLst>
          </p:cNvPr>
          <p:cNvGraphicFramePr/>
          <p:nvPr>
            <p:extLst>
              <p:ext uri="{D42A27DB-BD31-4B8C-83A1-F6EECF244321}">
                <p14:modId xmlns:p14="http://schemas.microsoft.com/office/powerpoint/2010/main" val="335149754"/>
              </p:ext>
            </p:extLst>
          </p:nvPr>
        </p:nvGraphicFramePr>
        <p:xfrm>
          <a:off x="4887722" y="2377726"/>
          <a:ext cx="7211914" cy="4327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75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97577" y="701587"/>
            <a:ext cx="6789821" cy="546100"/>
          </a:xfrm>
        </p:spPr>
        <p:txBody>
          <a:bodyPr>
            <a:normAutofit/>
          </a:bodyPr>
          <a:lstStyle/>
          <a:p>
            <a:pPr>
              <a:spcAft>
                <a:spcPts val="6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A2.1 Działanie - </a:t>
            </a:r>
            <a:r>
              <a:rPr lang="en-US" sz="2800" b="1" dirty="0">
                <a:latin typeface="Open Sans" panose="020B0606030504020204" pitchFamily="34" charset="0"/>
                <a:ea typeface="Open Sans" panose="020B0606030504020204" pitchFamily="34" charset="0"/>
                <a:cs typeface="Open Sans" panose="020B0606030504020204" pitchFamily="34" charset="0"/>
              </a:rPr>
              <a:t>sprzątanie plaży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id="{92AB38E7-C91A-CB63-2924-4F62A652162F}"/>
              </a:ext>
            </a:extLst>
          </p:cNvPr>
          <p:cNvSpPr>
            <a:spLocks noGrp="1"/>
          </p:cNvSpPr>
          <p:nvPr>
            <p:ph idx="1"/>
          </p:nvPr>
        </p:nvSpPr>
        <p:spPr>
          <a:xfrm>
            <a:off x="929802" y="1685551"/>
            <a:ext cx="5387502" cy="1611518"/>
          </a:xfrm>
        </p:spPr>
        <p:txBody>
          <a:bodyPr>
            <a:normAutofit lnSpcReduction="10000"/>
          </a:bodyPr>
          <a:lstStyle/>
          <a:p>
            <a:pPr marL="0" indent="0">
              <a:lnSpc>
                <a:spcPct val="150000"/>
              </a:lnSpc>
              <a:buNone/>
            </a:pPr>
            <a:r>
              <a:rPr lang="en-US" sz="1800" i="1" dirty="0">
                <a:effectLst/>
                <a:latin typeface="Open Sans" panose="020B0606030504020204" pitchFamily="34" charset="0"/>
                <a:ea typeface="Calibri" panose="020F0502020204030204" pitchFamily="34" charset="0"/>
              </a:rPr>
              <a:t>Celem tego działania jest </a:t>
            </a:r>
            <a:r>
              <a:rPr lang="en-US" sz="1800" dirty="0">
                <a:solidFill>
                  <a:srgbClr val="000000"/>
                </a:solidFill>
                <a:effectLst/>
                <a:latin typeface="Open Sans" panose="020B0606030504020204" pitchFamily="34" charset="0"/>
                <a:ea typeface="Overpass"/>
              </a:rPr>
              <a:t>edukacja i podnoszenie świadomości wśród młodych ludzi na temat wpływu zanieczyszczenia plastikiem na życie morskie. </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a:extLst>
              <a:ext uri="{FF2B5EF4-FFF2-40B4-BE49-F238E27FC236}">
                <a16:creationId xmlns:a16="http://schemas.microsoft.com/office/drawing/2014/main" id="{23493F6E-63B2-4A9C-2524-7B8F1FD7690C}"/>
              </a:ext>
            </a:extLst>
          </p:cNvPr>
          <p:cNvSpPr txBox="1"/>
          <p:nvPr/>
        </p:nvSpPr>
        <p:spPr>
          <a:xfrm>
            <a:off x="838200" y="3491566"/>
            <a:ext cx="5570706" cy="1711109"/>
          </a:xfrm>
          <a:prstGeom prst="rect">
            <a:avLst/>
          </a:prstGeom>
          <a:noFill/>
        </p:spPr>
        <p:txBody>
          <a:bodyPr wrap="square">
            <a:spAutoFit/>
          </a:bodyPr>
          <a:lstStyle/>
          <a:p>
            <a:pPr>
              <a:lnSpc>
                <a:spcPct val="150000"/>
              </a:lnSpc>
            </a:pPr>
            <a:r>
              <a:rPr lang="en-US" sz="1800" i="1" dirty="0">
                <a:solidFill>
                  <a:srgbClr val="000000"/>
                </a:solidFill>
                <a:effectLst/>
                <a:latin typeface="Open Sans" panose="020B0606030504020204" pitchFamily="34" charset="0"/>
                <a:ea typeface="Overpass"/>
              </a:rPr>
              <a:t>Biorąc aktywny udział w sprzątaniu, uczestnicy mogą zobaczyć ilość plastikowych odpadów, które gromadzą się na plażach i ich negatywny wpływ na środowisko.</a:t>
            </a:r>
            <a:endParaRPr lang="el-GR" i="1" dirty="0"/>
          </a:p>
        </p:txBody>
      </p:sp>
      <p:pic>
        <p:nvPicPr>
          <p:cNvPr id="6" name="Γραφικό 5" descr="Γράφημα και Σημείωση χαρτιού με μολύβια">
            <a:extLst>
              <a:ext uri="{FF2B5EF4-FFF2-40B4-BE49-F238E27FC236}">
                <a16:creationId xmlns:a16="http://schemas.microsoft.com/office/drawing/2014/main" id="{BD990768-2609-EA6A-C44C-4A0CC0861F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510" y="708936"/>
            <a:ext cx="6858000" cy="6858000"/>
          </a:xfrm>
          <a:prstGeom prst="rect">
            <a:avLst/>
          </a:prstGeom>
        </p:spPr>
      </p:pic>
      <p:pic>
        <p:nvPicPr>
          <p:cNvPr id="7" name="Picture 10" descr="Κέντρο περίγραμμα">
            <a:extLst>
              <a:ext uri="{FF2B5EF4-FFF2-40B4-BE49-F238E27FC236}">
                <a16:creationId xmlns:a16="http://schemas.microsoft.com/office/drawing/2014/main" id="{C087E760-F4E8-9E4E-AB4E-6F8526BA12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3" b="73"/>
          <a:stretch/>
        </p:blipFill>
        <p:spPr>
          <a:xfrm>
            <a:off x="360412" y="1655325"/>
            <a:ext cx="645760" cy="64481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63109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6" name="Θέση περιεχομένου 4">
            <a:extLst>
              <a:ext uri="{FF2B5EF4-FFF2-40B4-BE49-F238E27FC236}">
                <a16:creationId xmlns:a16="http://schemas.microsoft.com/office/drawing/2014/main" id="{7F79443E-93C6-3F75-D0B3-C3DBBF48DF54}"/>
              </a:ext>
            </a:extLst>
          </p:cNvPr>
          <p:cNvGraphicFramePr>
            <a:graphicFrameLocks noGrp="1"/>
          </p:cNvGraphicFramePr>
          <p:nvPr>
            <p:ph idx="1"/>
            <p:extLst>
              <p:ext uri="{D42A27DB-BD31-4B8C-83A1-F6EECF244321}">
                <p14:modId xmlns:p14="http://schemas.microsoft.com/office/powerpoint/2010/main" val="1993480900"/>
              </p:ext>
            </p:extLst>
          </p:nvPr>
        </p:nvGraphicFramePr>
        <p:xfrm>
          <a:off x="783469" y="1246715"/>
          <a:ext cx="6852482" cy="4164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Τίτλος 1">
            <a:extLst>
              <a:ext uri="{FF2B5EF4-FFF2-40B4-BE49-F238E27FC236}">
                <a16:creationId xmlns:a16="http://schemas.microsoft.com/office/drawing/2014/main" id="{4F5252CD-F619-778F-3690-676FB2EB2D06}"/>
              </a:ext>
            </a:extLst>
          </p:cNvPr>
          <p:cNvSpPr txBox="1">
            <a:spLocks/>
          </p:cNvSpPr>
          <p:nvPr/>
        </p:nvSpPr>
        <p:spPr>
          <a:xfrm>
            <a:off x="860357" y="314574"/>
            <a:ext cx="7649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latin typeface="Open Sans" panose="020B0606030504020204" pitchFamily="34" charset="0"/>
                <a:ea typeface="Calibri" panose="020F0502020204030204" pitchFamily="34" charset="0"/>
                <a:cs typeface="Times New Roman" panose="02020603050405020304" pitchFamily="18" charset="0"/>
              </a:rPr>
              <a:t>A2.1 Aktywność - </a:t>
            </a:r>
            <a:r>
              <a:rPr lang="en-US" sz="2800" b="1" dirty="0">
                <a:latin typeface="Open Sans" panose="020B0606030504020204" pitchFamily="34" charset="0"/>
                <a:ea typeface="Open Sans" panose="020B0606030504020204" pitchFamily="34" charset="0"/>
                <a:cs typeface="Open Sans" panose="020B0606030504020204" pitchFamily="34" charset="0"/>
              </a:rPr>
              <a:t>kampania Bez plastiku</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Γραφικό 2" descr="Παραλία με σαλονιού καρέκλας, ομπρέλα και έλεος">
            <a:extLst>
              <a:ext uri="{FF2B5EF4-FFF2-40B4-BE49-F238E27FC236}">
                <a16:creationId xmlns:a16="http://schemas.microsoft.com/office/drawing/2014/main" id="{BDAEDE5D-860A-0F3C-AAA8-1E22DA8A6E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2194" y="1591538"/>
            <a:ext cx="5697196" cy="5697196"/>
          </a:xfrm>
          <a:prstGeom prst="rect">
            <a:avLst/>
          </a:prstGeom>
        </p:spPr>
      </p:pic>
    </p:spTree>
    <p:extLst>
      <p:ext uri="{BB962C8B-B14F-4D97-AF65-F5344CB8AC3E}">
        <p14:creationId xmlns:p14="http://schemas.microsoft.com/office/powerpoint/2010/main" val="358950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42549" y="657667"/>
            <a:ext cx="6587518" cy="518039"/>
          </a:xfrm>
        </p:spPr>
        <p:txBody>
          <a:bodyPr>
            <a:normAutofit/>
          </a:bodyPr>
          <a:lstStyle/>
          <a:p>
            <a:r>
              <a:rPr lang="en-US" sz="2800"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Instrukcja krok po kroku </a:t>
            </a:r>
            <a:endParaRPr lang="el-GR"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8" name="Graphic 47" descr="Τροπικό τοπίο περίγραμμα">
            <a:extLst>
              <a:ext uri="{FF2B5EF4-FFF2-40B4-BE49-F238E27FC236}">
                <a16:creationId xmlns:a16="http://schemas.microsoft.com/office/drawing/2014/main" id="{E25B8D24-0EBE-695A-F90C-714CEFE6D0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856114" y="4139788"/>
            <a:ext cx="1883707" cy="1883707"/>
          </a:xfrm>
          <a:prstGeom prst="rect">
            <a:avLst/>
          </a:prstGeom>
        </p:spPr>
      </p:pic>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Εικόνα 19">
            <a:extLst>
              <a:ext uri="{FF2B5EF4-FFF2-40B4-BE49-F238E27FC236}">
                <a16:creationId xmlns:a16="http://schemas.microsoft.com/office/drawing/2014/main" id="{B9679CEA-51E7-EE5F-8E29-8A8DB7FA390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9577229" y="1828723"/>
            <a:ext cx="2441479" cy="1831109"/>
          </a:xfrm>
          <a:prstGeom prst="rect">
            <a:avLst/>
          </a:prstGeom>
        </p:spPr>
      </p:pic>
      <p:graphicFrame>
        <p:nvGraphicFramePr>
          <p:cNvPr id="10" name="TextBox 3">
            <a:extLst>
              <a:ext uri="{FF2B5EF4-FFF2-40B4-BE49-F238E27FC236}">
                <a16:creationId xmlns:a16="http://schemas.microsoft.com/office/drawing/2014/main" id="{65BBBD78-BDE7-D772-5AF9-1CCA1A1925B9}"/>
              </a:ext>
            </a:extLst>
          </p:cNvPr>
          <p:cNvGraphicFramePr/>
          <p:nvPr>
            <p:extLst>
              <p:ext uri="{D42A27DB-BD31-4B8C-83A1-F6EECF244321}">
                <p14:modId xmlns:p14="http://schemas.microsoft.com/office/powerpoint/2010/main" val="3964399471"/>
              </p:ext>
            </p:extLst>
          </p:nvPr>
        </p:nvGraphicFramePr>
        <p:xfrm>
          <a:off x="85458" y="1172092"/>
          <a:ext cx="9238004" cy="55327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064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97577" y="701587"/>
            <a:ext cx="9051770" cy="546100"/>
          </a:xfrm>
        </p:spPr>
        <p:txBody>
          <a:bodyPr>
            <a:noAutofit/>
          </a:bodyPr>
          <a:lstStyle/>
          <a:p>
            <a:pPr>
              <a:spcAft>
                <a:spcPts val="6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A2.2 Aktywność - </a:t>
            </a:r>
            <a:r>
              <a:rPr lang="en-US" sz="2800" b="1" dirty="0" err="1">
                <a:latin typeface="Open Sans" panose="020B0606030504020204" pitchFamily="34" charset="0"/>
                <a:ea typeface="Open Sans" panose="020B0606030504020204" pitchFamily="34" charset="0"/>
                <a:cs typeface="Open Sans" panose="020B0606030504020204" pitchFamily="34" charset="0"/>
              </a:rPr>
              <a:t>Powiedz</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pl-PL" sz="2800" b="1" dirty="0">
                <a:latin typeface="Open Sans" panose="020B0606030504020204" pitchFamily="34" charset="0"/>
                <a:ea typeface="Open Sans" panose="020B0606030504020204" pitchFamily="34" charset="0"/>
                <a:cs typeface="Open Sans" panose="020B0606030504020204" pitchFamily="34" charset="0"/>
              </a:rPr>
              <a:t>„</a:t>
            </a:r>
            <a:r>
              <a:rPr lang="en-US" sz="2800" b="1" dirty="0" err="1">
                <a:latin typeface="Open Sans" panose="020B0606030504020204" pitchFamily="34" charset="0"/>
                <a:ea typeface="Open Sans" panose="020B0606030504020204" pitchFamily="34" charset="0"/>
                <a:cs typeface="Open Sans" panose="020B0606030504020204" pitchFamily="34" charset="0"/>
              </a:rPr>
              <a:t>nie</a:t>
            </a:r>
            <a:r>
              <a:rPr lang="pl-PL" sz="2800" b="1" dirty="0">
                <a:latin typeface="Open Sans" panose="020B0606030504020204" pitchFamily="34" charset="0"/>
                <a:ea typeface="Open Sans" panose="020B0606030504020204" pitchFamily="34" charset="0"/>
                <a:cs typeface="Open Sans" panose="020B0606030504020204" pitchFamily="34" charset="0"/>
              </a:rPr>
              <a:t>”</a:t>
            </a:r>
            <a:r>
              <a:rPr lang="en-US" sz="2800" b="1" dirty="0">
                <a:latin typeface="Open Sans" panose="020B0606030504020204" pitchFamily="34" charset="0"/>
                <a:ea typeface="Open Sans" panose="020B0606030504020204" pitchFamily="34" charset="0"/>
                <a:cs typeface="Open Sans" panose="020B0606030504020204" pitchFamily="34" charset="0"/>
              </a:rPr>
              <a:t> tworzywom sztucznym</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id="{92AB38E7-C91A-CB63-2924-4F62A652162F}"/>
              </a:ext>
            </a:extLst>
          </p:cNvPr>
          <p:cNvSpPr>
            <a:spLocks noGrp="1"/>
          </p:cNvSpPr>
          <p:nvPr>
            <p:ph idx="1"/>
          </p:nvPr>
        </p:nvSpPr>
        <p:spPr>
          <a:xfrm>
            <a:off x="1047075" y="2623241"/>
            <a:ext cx="5387502" cy="1611518"/>
          </a:xfrm>
        </p:spPr>
        <p:txBody>
          <a:bodyPr>
            <a:normAutofit lnSpcReduction="10000"/>
          </a:bodyPr>
          <a:lstStyle/>
          <a:p>
            <a:pPr marL="0" indent="0">
              <a:lnSpc>
                <a:spcPct val="150000"/>
              </a:lnSpc>
              <a:buNone/>
            </a:pPr>
            <a:r>
              <a:rPr lang="en-US" sz="1800" i="1" dirty="0">
                <a:effectLst/>
                <a:latin typeface="Open Sans" panose="020B0606030504020204" pitchFamily="34" charset="0"/>
                <a:ea typeface="Calibri" panose="020F0502020204030204" pitchFamily="34" charset="0"/>
              </a:rPr>
              <a:t>Celem tego działania </a:t>
            </a:r>
            <a:r>
              <a:rPr lang="en-US" sz="1800" i="1" dirty="0">
                <a:solidFill>
                  <a:srgbClr val="000000"/>
                </a:solidFill>
                <a:latin typeface="Open Sans" panose="020B0606030504020204" pitchFamily="34" charset="0"/>
                <a:ea typeface="Calibri" panose="020F0502020204030204" pitchFamily="34" charset="0"/>
              </a:rPr>
              <a:t>jest </a:t>
            </a:r>
            <a:r>
              <a:rPr lang="en-US" sz="1800" i="1" dirty="0">
                <a:solidFill>
                  <a:srgbClr val="000000"/>
                </a:solidFill>
                <a:effectLst/>
                <a:latin typeface="Open Sans" panose="020B0606030504020204" pitchFamily="34" charset="0"/>
                <a:ea typeface="Calibri" panose="020F0502020204030204" pitchFamily="34" charset="0"/>
              </a:rPr>
              <a:t>edukowanie młodych ludzi na temat zanieczyszczenia mórz plastikiem i zachęcanie ich do przeciwdziałania wykorzystywaniu plastiku w celu ochrony oceanów.</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Γραφικό 3" descr="Γράφημα και Σημείωση χαρτιού με μολύβια">
            <a:extLst>
              <a:ext uri="{FF2B5EF4-FFF2-40B4-BE49-F238E27FC236}">
                <a16:creationId xmlns:a16="http://schemas.microsoft.com/office/drawing/2014/main" id="{788FCC16-3114-E140-0EDC-ECA86BFF95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93377" y="701587"/>
            <a:ext cx="6858000" cy="6858000"/>
          </a:xfrm>
          <a:prstGeom prst="rect">
            <a:avLst/>
          </a:prstGeom>
        </p:spPr>
      </p:pic>
      <p:pic>
        <p:nvPicPr>
          <p:cNvPr id="6" name="Picture 10" descr="Κέντρο περίγραμμα">
            <a:extLst>
              <a:ext uri="{FF2B5EF4-FFF2-40B4-BE49-F238E27FC236}">
                <a16:creationId xmlns:a16="http://schemas.microsoft.com/office/drawing/2014/main" id="{4F6EAA4E-70D4-B846-60A6-9EF30D96D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3" b="73"/>
          <a:stretch/>
        </p:blipFill>
        <p:spPr>
          <a:xfrm>
            <a:off x="401315" y="2623241"/>
            <a:ext cx="645760" cy="64481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32624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Τίτλος 1">
            <a:extLst>
              <a:ext uri="{FF2B5EF4-FFF2-40B4-BE49-F238E27FC236}">
                <a16:creationId xmlns:a16="http://schemas.microsoft.com/office/drawing/2014/main" id="{F4A30162-F22F-503D-B8EA-C74A1A04B075}"/>
              </a:ext>
            </a:extLst>
          </p:cNvPr>
          <p:cNvSpPr>
            <a:spLocks noGrp="1"/>
          </p:cNvSpPr>
          <p:nvPr>
            <p:ph type="title"/>
          </p:nvPr>
        </p:nvSpPr>
        <p:spPr>
          <a:xfrm>
            <a:off x="1069362" y="729702"/>
            <a:ext cx="9051770" cy="546100"/>
          </a:xfrm>
        </p:spPr>
        <p:txBody>
          <a:bodyPr>
            <a:normAutofit fontScale="90000"/>
          </a:bodyPr>
          <a:lstStyle/>
          <a:p>
            <a:pPr>
              <a:spcAft>
                <a:spcPts val="6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A2.2 Aktywność - </a:t>
            </a:r>
            <a:r>
              <a:rPr lang="en-US" sz="2800" b="1" dirty="0">
                <a:latin typeface="Open Sans" panose="020B0606030504020204" pitchFamily="34" charset="0"/>
                <a:ea typeface="Open Sans" panose="020B0606030504020204" pitchFamily="34" charset="0"/>
                <a:cs typeface="Open Sans" panose="020B0606030504020204" pitchFamily="34" charset="0"/>
              </a:rPr>
              <a:t>Eksperyment: Toksyczne chemikalia w naszej żywności</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Θέση περιεχομένου 4">
            <a:extLst>
              <a:ext uri="{FF2B5EF4-FFF2-40B4-BE49-F238E27FC236}">
                <a16:creationId xmlns:a16="http://schemas.microsoft.com/office/drawing/2014/main" id="{50A8CC21-3C0F-F75C-A81A-07B2960E0583}"/>
              </a:ext>
            </a:extLst>
          </p:cNvPr>
          <p:cNvGraphicFramePr>
            <a:graphicFrameLocks/>
          </p:cNvGraphicFramePr>
          <p:nvPr>
            <p:extLst>
              <p:ext uri="{D42A27DB-BD31-4B8C-83A1-F6EECF244321}">
                <p14:modId xmlns:p14="http://schemas.microsoft.com/office/powerpoint/2010/main" val="4188652358"/>
              </p:ext>
            </p:extLst>
          </p:nvPr>
        </p:nvGraphicFramePr>
        <p:xfrm>
          <a:off x="783469" y="1246715"/>
          <a:ext cx="6852482" cy="4164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1" descr="Εικόνα που περιέχει τραπέζι&#10;&#10;Περιγραφή που δημιουργήθηκε αυτόματα">
            <a:extLst>
              <a:ext uri="{FF2B5EF4-FFF2-40B4-BE49-F238E27FC236}">
                <a16:creationId xmlns:a16="http://schemas.microsoft.com/office/drawing/2014/main" id="{A0F31492-BF88-C0DC-0B0A-78B546A3EB6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946" y="1948874"/>
            <a:ext cx="5499395" cy="3888508"/>
          </a:xfrm>
          <a:prstGeom prst="rect">
            <a:avLst/>
          </a:prstGeom>
          <a:noFill/>
          <a:ln>
            <a:noFill/>
          </a:ln>
        </p:spPr>
      </p:pic>
    </p:spTree>
    <p:extLst>
      <p:ext uri="{BB962C8B-B14F-4D97-AF65-F5344CB8AC3E}">
        <p14:creationId xmlns:p14="http://schemas.microsoft.com/office/powerpoint/2010/main" val="53396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42549" y="657667"/>
            <a:ext cx="6587518" cy="518039"/>
          </a:xfrm>
        </p:spPr>
        <p:txBody>
          <a:bodyPr>
            <a:normAutofit/>
          </a:bodyPr>
          <a:lstStyle/>
          <a:p>
            <a:r>
              <a:rPr lang="en-US"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Instrukcja krok po kroku </a:t>
            </a:r>
            <a:endParaRPr lang="el-GR"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13">
            <a:extLst>
              <a:ext uri="{FF2B5EF4-FFF2-40B4-BE49-F238E27FC236}">
                <a16:creationId xmlns:a16="http://schemas.microsoft.com/office/drawing/2014/main" id="{ADA03F89-5487-9AF7-9C90-44E514CD88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438" r="17438"/>
          <a:stretch/>
        </p:blipFill>
        <p:spPr>
          <a:xfrm>
            <a:off x="10252364" y="5000523"/>
            <a:ext cx="1694873" cy="169487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17" name="Θέση περιεχομένου 14">
            <a:extLst>
              <a:ext uri="{FF2B5EF4-FFF2-40B4-BE49-F238E27FC236}">
                <a16:creationId xmlns:a16="http://schemas.microsoft.com/office/drawing/2014/main" id="{0EBA1720-A369-EFC4-E100-9E7743480430}"/>
              </a:ext>
            </a:extLst>
          </p:cNvPr>
          <p:cNvGraphicFramePr>
            <a:graphicFrameLocks noGrp="1"/>
          </p:cNvGraphicFramePr>
          <p:nvPr>
            <p:ph idx="1"/>
            <p:extLst>
              <p:ext uri="{D42A27DB-BD31-4B8C-83A1-F6EECF244321}">
                <p14:modId xmlns:p14="http://schemas.microsoft.com/office/powerpoint/2010/main" val="3507334889"/>
              </p:ext>
            </p:extLst>
          </p:nvPr>
        </p:nvGraphicFramePr>
        <p:xfrm>
          <a:off x="526415" y="1281401"/>
          <a:ext cx="10724635" cy="5576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962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a:extLst>
              <a:ext uri="{FF2B5EF4-FFF2-40B4-BE49-F238E27FC236}">
                <a16:creationId xmlns:a16="http://schemas.microsoft.com/office/drawing/2014/main" id="{3AFAC3F5-1B4A-FEEE-C96D-AF572C94C5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9" r="1859"/>
          <a:stretch/>
        </p:blipFill>
        <p:spPr>
          <a:xfrm>
            <a:off x="3022921" y="0"/>
            <a:ext cx="9669642" cy="6857990"/>
          </a:xfrm>
          <a:prstGeom prst="rect">
            <a:avLst/>
          </a:prstGeom>
        </p:spPr>
      </p:pic>
      <p:sp>
        <p:nvSpPr>
          <p:cNvPr id="32" name="Rectangle 3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86317" y="640133"/>
            <a:ext cx="8164788" cy="581607"/>
          </a:xfrm>
        </p:spPr>
        <p:txBody>
          <a:bodyPr vert="horz" lIns="91440" tIns="45720" rIns="91440" bIns="45720" rtlCol="0" anchor="b">
            <a:normAutofit/>
          </a:bodyPr>
          <a:lstStyle/>
          <a:p>
            <a:pPr>
              <a:spcAft>
                <a:spcPts val="800"/>
              </a:spcAft>
            </a:pPr>
            <a:r>
              <a:rPr lang="en-US" sz="2800" b="1" dirty="0">
                <a:latin typeface="Open Sans" panose="020B0606030504020204" pitchFamily="34" charset="0"/>
                <a:ea typeface="Open Sans" panose="020B0606030504020204" pitchFamily="34" charset="0"/>
                <a:cs typeface="Open Sans" panose="020B0606030504020204" pitchFamily="34" charset="0"/>
              </a:rPr>
              <a:t>Dodatkowe zasoby edukacyjne</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1558857" y="5556945"/>
            <a:ext cx="6298885" cy="6771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2000" u="sng" dirty="0">
                <a:effectLst/>
                <a:latin typeface="Open Sans" panose="020B0606030504020204" pitchFamily="34" charset="0"/>
                <a:ea typeface="Open Sans" panose="020B0606030504020204" pitchFamily="34" charset="0"/>
                <a:cs typeface="Open Sans" panose="020B0606030504020204" pitchFamily="34" charset="0"/>
                <a:hlinkClick r:id="rId4"/>
              </a:rPr>
              <a:t>https://www.bbc.co.uk/programmes/p06mfk49</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92429" y="674930"/>
            <a:ext cx="581025"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8C0FC98D-AD05-6C55-769C-B00FBAC8533D}"/>
              </a:ext>
            </a:extLst>
          </p:cNvPr>
          <p:cNvSpPr txBox="1"/>
          <p:nvPr/>
        </p:nvSpPr>
        <p:spPr>
          <a:xfrm>
            <a:off x="424815" y="2863295"/>
            <a:ext cx="6343650" cy="2041585"/>
          </a:xfrm>
          <a:prstGeom prst="rect">
            <a:avLst/>
          </a:prstGeom>
          <a:noFill/>
        </p:spPr>
        <p:txBody>
          <a:bodyPr wrap="square">
            <a:spAutoFit/>
          </a:bodyPr>
          <a:lstStyle/>
          <a:p>
            <a:pPr marL="342900" indent="-342900">
              <a:spcAft>
                <a:spcPts val="800"/>
              </a:spcAft>
              <a:buFont typeface="Wingdings" panose="05000000000000000000" pitchFamily="2" charset="2"/>
              <a:buChar char="q"/>
            </a:pPr>
            <a:r>
              <a:rPr lang="en-US" sz="2400" dirty="0">
                <a:effectLst/>
                <a:latin typeface="Open Sans" panose="020B0606030504020204" pitchFamily="34" charset="0"/>
                <a:ea typeface="Open Sans" panose="020B0606030504020204" pitchFamily="34" charset="0"/>
                <a:cs typeface="Open Sans" panose="020B0606030504020204" pitchFamily="34" charset="0"/>
              </a:rPr>
              <a:t>Historia z kolonii uchatek u wybrzeży Australii i Nowej Zelandii. </a:t>
            </a:r>
            <a:r>
              <a:rPr lang="en-US" sz="1400" dirty="0">
                <a:effectLst/>
                <a:latin typeface="Open Sans" panose="020B0606030504020204" pitchFamily="34" charset="0"/>
                <a:ea typeface="Open Sans" panose="020B0606030504020204" pitchFamily="34" charset="0"/>
                <a:cs typeface="Open Sans" panose="020B0606030504020204" pitchFamily="34" charset="0"/>
              </a:rPr>
              <a:t> </a:t>
            </a:r>
          </a:p>
          <a:p>
            <a:pPr marL="342900" indent="-342900">
              <a:spcAft>
                <a:spcPts val="800"/>
              </a:spcAft>
              <a:buFont typeface="Wingdings" panose="05000000000000000000" pitchFamily="2" charset="2"/>
              <a:buChar char="q"/>
            </a:pPr>
            <a:r>
              <a:rPr lang="pl-PL" sz="2400" dirty="0">
                <a:effectLst/>
                <a:latin typeface="Open Sans" panose="020B0606030504020204" pitchFamily="34" charset="0"/>
                <a:ea typeface="Open Sans" panose="020B0606030504020204" pitchFamily="34" charset="0"/>
                <a:cs typeface="Open Sans" panose="020B0606030504020204" pitchFamily="34" charset="0"/>
              </a:rPr>
              <a:t>Burzyki</a:t>
            </a:r>
            <a:r>
              <a:rPr lang="en-US" sz="2400" dirty="0">
                <a:effectLst/>
                <a:latin typeface="Open Sans" panose="020B0606030504020204" pitchFamily="34" charset="0"/>
                <a:ea typeface="Open Sans" panose="020B0606030504020204" pitchFamily="34" charset="0"/>
                <a:cs typeface="Open Sans" panose="020B0606030504020204" pitchFamily="34" charset="0"/>
              </a:rPr>
              <a:t> zjadają więcej plastiku niż jakiekolwiek inne </a:t>
            </a:r>
            <a:r>
              <a:rPr lang="en-US" sz="2400" dirty="0">
                <a:latin typeface="Open Sans" panose="020B0606030504020204" pitchFamily="34" charset="0"/>
                <a:ea typeface="Open Sans" panose="020B0606030504020204" pitchFamily="34" charset="0"/>
                <a:cs typeface="Open Sans" panose="020B0606030504020204" pitchFamily="34" charset="0"/>
              </a:rPr>
              <a:t>ssaki</a:t>
            </a:r>
            <a:r>
              <a:rPr lang="en-US" sz="2400" dirty="0">
                <a:effectLst/>
                <a:latin typeface="Open Sans" panose="020B0606030504020204" pitchFamily="34" charset="0"/>
                <a:ea typeface="Open Sans" panose="020B0606030504020204" pitchFamily="34" charset="0"/>
                <a:cs typeface="Open Sans" panose="020B0606030504020204" pitchFamily="34" charset="0"/>
              </a:rPr>
              <a:t> i umierają z głodu. </a:t>
            </a:r>
            <a:endParaRPr lang="el-GR"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7AA2C770-19EC-6440-9ED1-F6599D1C538E}"/>
              </a:ext>
            </a:extLst>
          </p:cNvPr>
          <p:cNvSpPr txBox="1"/>
          <p:nvPr/>
        </p:nvSpPr>
        <p:spPr>
          <a:xfrm>
            <a:off x="424815" y="1943372"/>
            <a:ext cx="6345252" cy="369332"/>
          </a:xfrm>
          <a:prstGeom prst="rect">
            <a:avLst/>
          </a:prstGeom>
          <a:noFill/>
        </p:spPr>
        <p:txBody>
          <a:bodyPr wrap="square">
            <a:spAutoFit/>
          </a:bodyPr>
          <a:lstStyle/>
          <a:p>
            <a:r>
              <a:rPr lang="en-US" sz="1800" b="1" dirty="0">
                <a:effectLst/>
                <a:latin typeface="Open Sans" panose="020B0606030504020204" pitchFamily="34" charset="0"/>
                <a:ea typeface="Open Sans" panose="020B0606030504020204" pitchFamily="34" charset="0"/>
                <a:cs typeface="Open Sans" panose="020B0606030504020204" pitchFamily="34" charset="0"/>
              </a:rPr>
              <a:t>R3.1 Tonąc w plastiku, dokument BBC</a:t>
            </a:r>
            <a:endParaRPr lang="el-GR" dirty="0"/>
          </a:p>
        </p:txBody>
      </p:sp>
      <p:pic>
        <p:nvPicPr>
          <p:cNvPr id="7" name="Picture 2" descr="Green Video Play Icon PNG Transparent Background, Free Download #8034 -  FreeIconsPNG">
            <a:extLst>
              <a:ext uri="{FF2B5EF4-FFF2-40B4-BE49-F238E27FC236}">
                <a16:creationId xmlns:a16="http://schemas.microsoft.com/office/drawing/2014/main" id="{F6DCD887-87A7-8A31-C3A0-4EE13B2B4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42" y="5372192"/>
            <a:ext cx="710284" cy="71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6369E8-42B0-027D-B83E-FC9DE6FA3385}"/>
              </a:ext>
            </a:extLst>
          </p:cNvPr>
          <p:cNvSpPr>
            <a:spLocks noGrp="1"/>
          </p:cNvSpPr>
          <p:nvPr>
            <p:ph idx="1"/>
          </p:nvPr>
        </p:nvSpPr>
        <p:spPr>
          <a:xfrm>
            <a:off x="554420" y="1373811"/>
            <a:ext cx="11083159" cy="5484189"/>
          </a:xfrm>
        </p:spPr>
        <p:txBody>
          <a:bodyPr>
            <a:normAutofit fontScale="40000" lnSpcReduction="20000"/>
          </a:bodyPr>
          <a:lstStyle/>
          <a:p>
            <a:pPr marL="0" indent="0">
              <a:lnSpc>
                <a:spcPct val="107000"/>
              </a:lnSpc>
              <a:spcAft>
                <a:spcPts val="800"/>
              </a:spcAft>
              <a:buNone/>
            </a:pPr>
            <a:r>
              <a:rPr lang="en-US" sz="4000" b="1" dirty="0">
                <a:effectLst/>
                <a:latin typeface="Open Sans" panose="020B0606030504020204" pitchFamily="34" charset="0"/>
                <a:ea typeface="Calibri" panose="020F0502020204030204" pitchFamily="34" charset="0"/>
                <a:cs typeface="Times New Roman" panose="02020603050405020304" pitchFamily="18" charset="0"/>
              </a:rPr>
              <a:t>Referencje</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err="1">
                <a:effectLst/>
                <a:latin typeface="Open Sans" panose="020B0606030504020204" pitchFamily="34" charset="0"/>
                <a:ea typeface="Calibri" panose="020F0502020204030204" pitchFamily="34" charset="0"/>
                <a:cs typeface="Times New Roman" panose="02020603050405020304" pitchFamily="18" charset="0"/>
              </a:rPr>
              <a:t>Bhuyan</a:t>
            </a:r>
            <a:r>
              <a:rPr lang="en-US" sz="4000" dirty="0">
                <a:effectLst/>
                <a:latin typeface="Open Sans" panose="020B0606030504020204" pitchFamily="34" charset="0"/>
                <a:ea typeface="Calibri" panose="020F0502020204030204" pitchFamily="34" charset="0"/>
                <a:cs typeface="Times New Roman" panose="02020603050405020304" pitchFamily="18" charset="0"/>
              </a:rPr>
              <a:t>, M. (2022). Effects of microplastics on fish and in human health.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Frontiers in Environmental Science</a:t>
            </a:r>
            <a:r>
              <a:rPr lang="en-US" sz="4000" dirty="0">
                <a:effectLst/>
                <a:latin typeface="Open Sans" panose="020B0606030504020204" pitchFamily="34" charset="0"/>
                <a:ea typeface="Calibri" panose="020F0502020204030204" pitchFamily="34" charset="0"/>
                <a:cs typeface="Times New Roman" panose="02020603050405020304" pitchFamily="18" charset="0"/>
              </a:rPr>
              <a:t>, 250.</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Chatterjee, S., &amp; Sharma, S. (2019). Microplastics in our oceans and marine health.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Field Actions Science Reports. The Journal of Field Actions, (Special Issue 19)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54-61.</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4000" dirty="0">
                <a:effectLst/>
                <a:latin typeface="Open Sans" panose="020B0606030504020204" pitchFamily="34" charset="0"/>
                <a:ea typeface="Calibri" panose="020F0502020204030204" pitchFamily="34" charset="0"/>
                <a:cs typeface="Times New Roman" panose="02020603050405020304" pitchFamily="18" charset="0"/>
              </a:rPr>
              <a:t>Lamb, J. B. et al. </a:t>
            </a:r>
            <a:r>
              <a:rPr lang="en-US" sz="4000" dirty="0">
                <a:effectLst/>
                <a:latin typeface="Open Sans" panose="020B0606030504020204" pitchFamily="34" charset="0"/>
                <a:ea typeface="Calibri" panose="020F0502020204030204" pitchFamily="34" charset="0"/>
                <a:cs typeface="Times New Roman" panose="02020603050405020304" pitchFamily="18" charset="0"/>
              </a:rPr>
              <a:t>(2018). Plastic waste associated with disease on coral reefs.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Science, 359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460-462. DOI:10.1126/science.aar3320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Lusher, A. L.,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Mchugh</a:t>
            </a:r>
            <a:r>
              <a:rPr lang="en-US" sz="4000" dirty="0">
                <a:effectLst/>
                <a:latin typeface="Open Sans" panose="020B0606030504020204" pitchFamily="34" charset="0"/>
                <a:ea typeface="Calibri" panose="020F0502020204030204" pitchFamily="34" charset="0"/>
                <a:cs typeface="Times New Roman" panose="02020603050405020304" pitchFamily="18" charset="0"/>
              </a:rPr>
              <a:t>, M., &amp; Thompson, R. C. (2013). Occurrence of microplastics in the gastrointestinal tract of pelagic and demersal fish from the English Channel.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Marine pollution bulletin, 67</a:t>
            </a:r>
            <a:r>
              <a:rPr lang="en-US" sz="4000" dirty="0">
                <a:effectLst/>
                <a:latin typeface="Open Sans" panose="020B0606030504020204" pitchFamily="34" charset="0"/>
                <a:ea typeface="Calibri" panose="020F0502020204030204" pitchFamily="34" charset="0"/>
                <a:cs typeface="Times New Roman" panose="02020603050405020304" pitchFamily="18" charset="0"/>
              </a:rPr>
              <a:t>(1-2), 94-99.</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Morales-</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Caselles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C. et al. (2021). An inshore–offshore sorting system revealed from the global classification of Ocean Litter. </a:t>
            </a:r>
            <a:r>
              <a:rPr lang="de-DE" sz="4000" i="1" dirty="0">
                <a:effectLst/>
                <a:latin typeface="Open Sans" panose="020B0606030504020204" pitchFamily="34" charset="0"/>
                <a:ea typeface="Calibri" panose="020F0502020204030204" pitchFamily="34" charset="0"/>
                <a:cs typeface="Times New Roman" panose="02020603050405020304" pitchFamily="18" charset="0"/>
              </a:rPr>
              <a:t>Nature </a:t>
            </a:r>
            <a:r>
              <a:rPr lang="de-DE" sz="4000" i="1" dirty="0" err="1">
                <a:effectLst/>
                <a:latin typeface="Open Sans" panose="020B0606030504020204" pitchFamily="34" charset="0"/>
                <a:ea typeface="Calibri" panose="020F0502020204030204" pitchFamily="34" charset="0"/>
                <a:cs typeface="Times New Roman" panose="02020603050405020304" pitchFamily="18" charset="0"/>
              </a:rPr>
              <a:t>Sustainability</a:t>
            </a:r>
            <a:r>
              <a:rPr lang="de-DE" sz="4000" i="1" dirty="0">
                <a:effectLst/>
                <a:latin typeface="Open Sans" panose="020B0606030504020204" pitchFamily="34" charset="0"/>
                <a:ea typeface="Calibri" panose="020F0502020204030204" pitchFamily="34" charset="0"/>
                <a:cs typeface="Times New Roman" panose="02020603050405020304" pitchFamily="18" charset="0"/>
              </a:rPr>
              <a:t>, 4</a:t>
            </a:r>
            <a:r>
              <a:rPr lang="de-DE" sz="4000" dirty="0">
                <a:effectLst/>
                <a:latin typeface="Open Sans" panose="020B0606030504020204" pitchFamily="34" charset="0"/>
                <a:ea typeface="Calibri" panose="020F0502020204030204" pitchFamily="34" charset="0"/>
                <a:cs typeface="Times New Roman" panose="02020603050405020304" pitchFamily="18" charset="0"/>
              </a:rPr>
              <a:t>(6), 484–493. </a:t>
            </a:r>
            <a:r>
              <a:rPr lang="de-DE"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2"/>
              </a:rPr>
              <a:t>https://doi.org/10.1038/s41893-021-00720-8</a:t>
            </a:r>
            <a:r>
              <a:rPr lang="de-DE"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4000" dirty="0">
                <a:effectLst/>
                <a:latin typeface="Open Sans" panose="020B0606030504020204" pitchFamily="34" charset="0"/>
                <a:ea typeface="Calibri" panose="020F0502020204030204" pitchFamily="34" charset="0"/>
                <a:cs typeface="Times New Roman" panose="02020603050405020304" pitchFamily="18" charset="0"/>
              </a:rPr>
              <a:t>Meijer, L. J., van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Emmerik</a:t>
            </a:r>
            <a:r>
              <a:rPr lang="de-DE" sz="4000" dirty="0">
                <a:effectLst/>
                <a:latin typeface="Open Sans" panose="020B0606030504020204" pitchFamily="34" charset="0"/>
                <a:ea typeface="Calibri" panose="020F0502020204030204" pitchFamily="34" charset="0"/>
                <a:cs typeface="Times New Roman" panose="02020603050405020304" pitchFamily="18" charset="0"/>
              </a:rPr>
              <a:t>, T., van der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Ent</a:t>
            </a:r>
            <a:r>
              <a:rPr lang="de-DE" sz="4000" dirty="0">
                <a:effectLst/>
                <a:latin typeface="Open Sans" panose="020B0606030504020204" pitchFamily="34" charset="0"/>
                <a:ea typeface="Calibri" panose="020F0502020204030204" pitchFamily="34" charset="0"/>
                <a:cs typeface="Times New Roman" panose="02020603050405020304" pitchFamily="18" charset="0"/>
              </a:rPr>
              <a:t>, R., Schmidt, C., &amp;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Lebreton</a:t>
            </a:r>
            <a:r>
              <a:rPr lang="de-DE" sz="4000" dirty="0">
                <a:effectLst/>
                <a:latin typeface="Open Sans" panose="020B0606030504020204" pitchFamily="34" charset="0"/>
                <a:ea typeface="Calibri" panose="020F0502020204030204" pitchFamily="34" charset="0"/>
                <a:cs typeface="Times New Roman" panose="02020603050405020304" pitchFamily="18" charset="0"/>
              </a:rPr>
              <a:t>, L. (2021). </a:t>
            </a:r>
            <a:r>
              <a:rPr lang="en-US" sz="4000" dirty="0">
                <a:effectLst/>
                <a:latin typeface="Open Sans" panose="020B0606030504020204" pitchFamily="34" charset="0"/>
                <a:ea typeface="Calibri" panose="020F0502020204030204" pitchFamily="34" charset="0"/>
                <a:cs typeface="Times New Roman" panose="02020603050405020304" pitchFamily="18" charset="0"/>
              </a:rPr>
              <a:t>More than 1000 rivers account for 80% of global riverine plastic emissions into the Ocean.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Science Advances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7</a:t>
            </a:r>
            <a:r>
              <a:rPr lang="en-US" sz="4000" dirty="0">
                <a:effectLst/>
                <a:latin typeface="Open Sans" panose="020B0606030504020204" pitchFamily="34" charset="0"/>
                <a:ea typeface="Calibri" panose="020F0502020204030204" pitchFamily="34" charset="0"/>
                <a:cs typeface="Times New Roman" panose="02020603050405020304" pitchFamily="18" charset="0"/>
              </a:rPr>
              <a:t>(18).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https://doi.org/10.1126/sciadv.aaz5803</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Shim, W. J., &amp;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Thomposon</a:t>
            </a:r>
            <a:r>
              <a:rPr lang="en-US" sz="4000" dirty="0">
                <a:effectLst/>
                <a:latin typeface="Open Sans" panose="020B0606030504020204" pitchFamily="34" charset="0"/>
                <a:ea typeface="Calibri" panose="020F0502020204030204" pitchFamily="34" charset="0"/>
                <a:cs typeface="Times New Roman" panose="02020603050405020304" pitchFamily="18" charset="0"/>
              </a:rPr>
              <a:t>, R. C. (2015). Microplastics in the ocean.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Archives of environmental contamination and toxicology</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69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265-268.</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75003761-3534-BA0F-4FB4-13C865DF2C7E}"/>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a:extLst>
              <a:ext uri="{FF2B5EF4-FFF2-40B4-BE49-F238E27FC236}">
                <a16:creationId xmlns:a16="http://schemas.microsoft.com/office/drawing/2014/main" id="{4421063A-457A-667C-B15E-9FD8B6FB7028}"/>
              </a:ext>
            </a:extLst>
          </p:cNvPr>
          <p:cNvSpPr>
            <a:spLocks noGrp="1"/>
          </p:cNvSpPr>
          <p:nvPr>
            <p:ph type="title"/>
          </p:nvPr>
        </p:nvSpPr>
        <p:spPr>
          <a:xfrm>
            <a:off x="1058796" y="731520"/>
            <a:ext cx="5410369" cy="418338"/>
          </a:xfrm>
        </p:spPr>
        <p:txBody>
          <a:bodyPr anchor="b">
            <a:noAutofit/>
          </a:bodyPr>
          <a:lstStyle/>
          <a:p>
            <a:r>
              <a:rPr lang="en-US" sz="3000" b="1" dirty="0">
                <a:latin typeface="Open Sans" panose="020B0606030504020204" pitchFamily="34" charset="0"/>
                <a:ea typeface="Open Sans" panose="020B0606030504020204" pitchFamily="34" charset="0"/>
                <a:cs typeface="Open Sans" panose="020B0606030504020204" pitchFamily="34" charset="0"/>
              </a:rPr>
              <a:t>Referencje i Sitografia</a:t>
            </a:r>
            <a:endParaRPr lang="el-GR" sz="3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777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03078" y="514984"/>
            <a:ext cx="5251316" cy="924743"/>
          </a:xfrm>
        </p:spPr>
        <p:txBody>
          <a:bodyPr>
            <a:norm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Wprowadzenie</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1003078" y="989934"/>
            <a:ext cx="5581073" cy="3641887"/>
          </a:xfrm>
        </p:spPr>
        <p:txBody>
          <a:bodyPr>
            <a:noAutofit/>
          </a:bodyPr>
          <a:lstStyle/>
          <a:p>
            <a:endParaRPr lang="en-US" sz="1400" b="1" dirty="0">
              <a:effectLst/>
              <a:latin typeface="Open Sans" panose="020B0606030504020204" pitchFamily="34" charset="0"/>
              <a:ea typeface="Calibri" panose="020F0502020204030204" pitchFamily="34" charset="0"/>
              <a:cs typeface="Times New Roman" panose="02020603050405020304" pitchFamily="18" charset="0"/>
            </a:endParaRPr>
          </a:p>
          <a:p>
            <a:pPr marL="0" indent="0">
              <a:lnSpc>
                <a:spcPct val="100000"/>
              </a:lnSpc>
              <a:buNone/>
            </a:pPr>
            <a:r>
              <a:rPr lang="en-US" sz="1400" dirty="0">
                <a:effectLst/>
                <a:latin typeface="Open Sans" panose="020B0606030504020204" pitchFamily="34" charset="0"/>
                <a:ea typeface="Open Sans" panose="020B0606030504020204" pitchFamily="34" charset="0"/>
                <a:cs typeface="Open Sans" panose="020B0606030504020204" pitchFamily="34" charset="0"/>
              </a:rPr>
              <a:t>Plastik jest jednym z najpowszechniejszych materiałów występujących w oceanie i ma ogromny wpływ na życie morskie. Moduł ten ma na celu zbadanie wpływu stosowania plastiku na życie morskie i sposobów, w jakie możemy złagodzić ten wpływ</a:t>
            </a:r>
          </a:p>
          <a:p>
            <a:pPr marL="0" indent="0">
              <a:buNone/>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400" b="1" dirty="0">
                <a:effectLst/>
                <a:latin typeface="Open Sans" panose="020B0606030504020204" pitchFamily="34" charset="0"/>
                <a:ea typeface="Open Sans" panose="020B0606030504020204" pitchFamily="34" charset="0"/>
                <a:cs typeface="Open Sans" panose="020B0606030504020204" pitchFamily="34" charset="0"/>
              </a:rPr>
              <a:t>Cele nauczania</a:t>
            </a: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buFont typeface="Wingdings" panose="05000000000000000000" pitchFamily="2"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zrozumienie </a:t>
            </a:r>
            <a:r>
              <a:rPr lang="en-US" sz="1400" dirty="0">
                <a:effectLst/>
                <a:latin typeface="Open Sans" panose="020B0606030504020204" pitchFamily="34" charset="0"/>
                <a:ea typeface="Open Sans" panose="020B0606030504020204" pitchFamily="34" charset="0"/>
                <a:cs typeface="Open Sans" panose="020B0606030504020204" pitchFamily="34" charset="0"/>
              </a:rPr>
              <a:t>zakresu i wpływu zanieczyszczenia plastikiem na życie morskie</a:t>
            </a: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buFont typeface="Wingdings" panose="05000000000000000000" pitchFamily="2" charset="2"/>
              <a:buChar char=""/>
            </a:pPr>
            <a:r>
              <a:rPr lang="en-US" sz="1400" dirty="0">
                <a:effectLst/>
                <a:latin typeface="Open Sans" panose="020B0606030504020204" pitchFamily="34" charset="0"/>
                <a:ea typeface="Open Sans" panose="020B0606030504020204" pitchFamily="34" charset="0"/>
                <a:cs typeface="Open Sans" panose="020B0606030504020204" pitchFamily="34" charset="0"/>
              </a:rPr>
              <a:t>odkrywanie różnych sposobów, w jakie zanieczyszczenie plastikiem wpływa na życie morskie</a:t>
            </a: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spcAft>
                <a:spcPts val="800"/>
              </a:spcAft>
              <a:buFont typeface="Wingdings" panose="05000000000000000000" pitchFamily="2" charset="2"/>
              <a:buChar char=""/>
            </a:pPr>
            <a:r>
              <a:rPr lang="en-US" sz="1400" dirty="0">
                <a:effectLst/>
                <a:latin typeface="Open Sans" panose="020B0606030504020204" pitchFamily="34" charset="0"/>
                <a:ea typeface="Open Sans" panose="020B0606030504020204" pitchFamily="34" charset="0"/>
                <a:cs typeface="Open Sans" panose="020B0606030504020204" pitchFamily="34" charset="0"/>
              </a:rPr>
              <a:t>zapoznanie się ze strategiami łagodzenia wpływu zanieczyszczenia plastikiem na życie morskie.</a:t>
            </a:r>
          </a:p>
          <a:p>
            <a:pPr marL="0" lvl="0" indent="0">
              <a:spcAft>
                <a:spcPts val="800"/>
              </a:spcAft>
              <a:buNone/>
            </a:pP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Εικόνα 3" descr="Εικόνα που περιέχει νερό, άθλημα, κολύμβηση&#10;&#10;Περιγραφή που δημιουργήθηκε αυτόματα">
            <a:extLst>
              <a:ext uri="{FF2B5EF4-FFF2-40B4-BE49-F238E27FC236}">
                <a16:creationId xmlns:a16="http://schemas.microsoft.com/office/drawing/2014/main" id="{48E86CCD-2B5B-864A-E5DE-9894A56E13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62" r="22401"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53640926-AAD7-44D8-BBD7-CCE9431645EC}">
              <a14:shadowObscured xmlns:a14="http://schemas.microsoft.com/office/drawing/2010/main"/>
            </a:ext>
          </a:extLst>
        </p:spPr>
      </p:pic>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8BCBC567-3FE4-3CC6-4840-43011B41E660}"/>
              </a:ext>
            </a:extLst>
          </p:cNvPr>
          <p:cNvSpPr txBox="1"/>
          <p:nvPr/>
        </p:nvSpPr>
        <p:spPr>
          <a:xfrm>
            <a:off x="1003078" y="4759970"/>
            <a:ext cx="6097424" cy="1877437"/>
          </a:xfrm>
          <a:prstGeom prst="rect">
            <a:avLst/>
          </a:prstGeom>
          <a:noFill/>
        </p:spPr>
        <p:txBody>
          <a:bodyPr wrap="square">
            <a:spAutoFit/>
          </a:bodyPr>
          <a:lstStyle/>
          <a:p>
            <a:pPr marL="0" indent="0">
              <a:buNone/>
            </a:pPr>
            <a:r>
              <a:rPr lang="en-US" sz="1400" b="1" dirty="0" err="1">
                <a:latin typeface="Open Sans" panose="020B0606030504020204" pitchFamily="34" charset="0"/>
                <a:ea typeface="Open Sans" panose="020B0606030504020204" pitchFamily="34" charset="0"/>
                <a:cs typeface="Open Sans" panose="020B0606030504020204" pitchFamily="34" charset="0"/>
              </a:rPr>
              <a:t>Efekty</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pl-PL" sz="1400" b="1" dirty="0">
                <a:latin typeface="Open Sans" panose="020B0606030504020204" pitchFamily="34" charset="0"/>
                <a:ea typeface="Open Sans" panose="020B0606030504020204" pitchFamily="34" charset="0"/>
                <a:cs typeface="Open Sans" panose="020B0606030504020204" pitchFamily="34" charset="0"/>
              </a:rPr>
              <a:t>nauczania</a:t>
            </a:r>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buFont typeface="Wingdings" panose="05000000000000000000" pitchFamily="2" charset="2"/>
              <a:buChar char=""/>
            </a:pPr>
            <a:r>
              <a:rPr lang="en-US" sz="1400" dirty="0" err="1">
                <a:latin typeface="Open Sans" panose="020B0606030504020204" pitchFamily="34" charset="0"/>
                <a:ea typeface="Open Sans" panose="020B0606030504020204" pitchFamily="34" charset="0"/>
                <a:cs typeface="Open Sans" panose="020B0606030504020204" pitchFamily="34" charset="0"/>
              </a:rPr>
              <a:t>opisa</a:t>
            </a:r>
            <a:r>
              <a:rPr lang="pl-PL" sz="1400" dirty="0">
                <a:latin typeface="Open Sans" panose="020B0606030504020204" pitchFamily="34" charset="0"/>
                <a:ea typeface="Open Sans" panose="020B0606030504020204" pitchFamily="34" charset="0"/>
                <a:cs typeface="Open Sans" panose="020B0606030504020204" pitchFamily="34" charset="0"/>
              </a:rPr>
              <a:t>nie</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dirty="0" err="1">
                <a:latin typeface="Open Sans" panose="020B0606030504020204" pitchFamily="34" charset="0"/>
                <a:ea typeface="Open Sans" panose="020B0606030504020204" pitchFamily="34" charset="0"/>
                <a:cs typeface="Open Sans" panose="020B0606030504020204" pitchFamily="34" charset="0"/>
              </a:rPr>
              <a:t>wpływ</a:t>
            </a:r>
            <a:r>
              <a:rPr lang="pl-PL" sz="1400" dirty="0">
                <a:latin typeface="Open Sans" panose="020B0606030504020204" pitchFamily="34" charset="0"/>
                <a:ea typeface="Open Sans" panose="020B0606030504020204" pitchFamily="34" charset="0"/>
                <a:cs typeface="Open Sans" panose="020B0606030504020204" pitchFamily="34" charset="0"/>
              </a:rPr>
              <a:t>u</a:t>
            </a:r>
            <a:r>
              <a:rPr lang="en-US" sz="1400" dirty="0">
                <a:latin typeface="Open Sans" panose="020B0606030504020204" pitchFamily="34" charset="0"/>
                <a:ea typeface="Open Sans" panose="020B0606030504020204" pitchFamily="34" charset="0"/>
                <a:cs typeface="Open Sans" panose="020B0606030504020204" pitchFamily="34" charset="0"/>
              </a:rPr>
              <a:t> zanieczyszczenia plastikiem na życie morskie</a:t>
            </a:r>
            <a:endParaRPr lang="el-GR" sz="14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Font typeface="Wingdings" panose="05000000000000000000" pitchFamily="2" charset="2"/>
              <a:buChar char=""/>
            </a:pPr>
            <a:r>
              <a:rPr lang="pl-PL" sz="1400" dirty="0">
                <a:latin typeface="Open Sans" panose="020B0606030504020204" pitchFamily="34" charset="0"/>
                <a:ea typeface="Open Sans" panose="020B0606030504020204" pitchFamily="34" charset="0"/>
                <a:cs typeface="Open Sans" panose="020B0606030504020204" pitchFamily="34" charset="0"/>
              </a:rPr>
              <a:t>a</a:t>
            </a:r>
            <a:r>
              <a:rPr lang="en-US" sz="1400" dirty="0" err="1">
                <a:latin typeface="Open Sans" panose="020B0606030504020204" pitchFamily="34" charset="0"/>
                <a:ea typeface="Open Sans" panose="020B0606030504020204" pitchFamily="34" charset="0"/>
                <a:cs typeface="Open Sans" panose="020B0606030504020204" pitchFamily="34" charset="0"/>
              </a:rPr>
              <a:t>nalizowa</a:t>
            </a:r>
            <a:r>
              <a:rPr lang="pl-PL" sz="1400" dirty="0">
                <a:latin typeface="Open Sans" panose="020B0606030504020204" pitchFamily="34" charset="0"/>
                <a:ea typeface="Open Sans" panose="020B0606030504020204" pitchFamily="34" charset="0"/>
                <a:cs typeface="Open Sans" panose="020B0606030504020204" pitchFamily="34" charset="0"/>
              </a:rPr>
              <a:t>nie </a:t>
            </a:r>
            <a:r>
              <a:rPr lang="en-US" sz="1400" dirty="0" err="1">
                <a:latin typeface="Open Sans" panose="020B0606030504020204" pitchFamily="34" charset="0"/>
                <a:ea typeface="Open Sans" panose="020B0606030504020204" pitchFamily="34" charset="0"/>
                <a:cs typeface="Open Sans" panose="020B0606030504020204" pitchFamily="34" charset="0"/>
              </a:rPr>
              <a:t>różn</a:t>
            </a:r>
            <a:r>
              <a:rPr lang="pl-PL" sz="1400" dirty="0" err="1">
                <a:latin typeface="Open Sans" panose="020B0606030504020204" pitchFamily="34" charset="0"/>
                <a:ea typeface="Open Sans" panose="020B0606030504020204" pitchFamily="34" charset="0"/>
                <a:cs typeface="Open Sans" panose="020B0606030504020204" pitchFamily="34" charset="0"/>
              </a:rPr>
              <a:t>ych</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dirty="0" err="1">
                <a:latin typeface="Open Sans" panose="020B0606030504020204" pitchFamily="34" charset="0"/>
                <a:ea typeface="Open Sans" panose="020B0606030504020204" pitchFamily="34" charset="0"/>
                <a:cs typeface="Open Sans" panose="020B0606030504020204" pitchFamily="34" charset="0"/>
              </a:rPr>
              <a:t>sposob</a:t>
            </a:r>
            <a:r>
              <a:rPr lang="pl-PL" sz="1400" dirty="0">
                <a:latin typeface="Open Sans" panose="020B0606030504020204" pitchFamily="34" charset="0"/>
                <a:ea typeface="Open Sans" panose="020B0606030504020204" pitchFamily="34" charset="0"/>
                <a:cs typeface="Open Sans" panose="020B0606030504020204" pitchFamily="34" charset="0"/>
              </a:rPr>
              <a:t>ów</a:t>
            </a:r>
            <a:r>
              <a:rPr lang="en-US" sz="1400" dirty="0">
                <a:latin typeface="Open Sans" panose="020B0606030504020204" pitchFamily="34" charset="0"/>
                <a:ea typeface="Open Sans" panose="020B0606030504020204" pitchFamily="34" charset="0"/>
                <a:cs typeface="Open Sans" panose="020B0606030504020204" pitchFamily="34" charset="0"/>
              </a:rPr>
              <a:t>, w jakie zanieczyszczenie plastikiem wpływa na życie morskie</a:t>
            </a:r>
            <a:endParaRPr lang="el-GR" sz="14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spcAft>
                <a:spcPts val="800"/>
              </a:spcAft>
              <a:buFont typeface="Wingdings" panose="05000000000000000000" pitchFamily="2"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zrozumienie strategii łagodzenia wpływu zanieczyszczenia plastikiem na życie morskie.</a:t>
            </a:r>
            <a:endParaRPr lang="el-GR"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5327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6369E8-42B0-027D-B83E-FC9DE6FA3385}"/>
              </a:ext>
            </a:extLst>
          </p:cNvPr>
          <p:cNvSpPr>
            <a:spLocks noGrp="1"/>
          </p:cNvSpPr>
          <p:nvPr>
            <p:ph idx="1"/>
          </p:nvPr>
        </p:nvSpPr>
        <p:spPr>
          <a:xfrm>
            <a:off x="554420" y="1373811"/>
            <a:ext cx="11083159" cy="5484189"/>
          </a:xfrm>
        </p:spPr>
        <p:txBody>
          <a:bodyPr>
            <a:normAutofit fontScale="32500" lnSpcReduction="20000"/>
          </a:bodyPr>
          <a:lstStyle/>
          <a:p>
            <a:pPr marL="0" indent="0">
              <a:lnSpc>
                <a:spcPct val="107000"/>
              </a:lnSpc>
              <a:spcAft>
                <a:spcPts val="800"/>
              </a:spcAft>
              <a:buNone/>
            </a:pPr>
            <a:r>
              <a:rPr lang="en-US" sz="4000" b="1" dirty="0">
                <a:effectLst/>
                <a:latin typeface="Open Sans" panose="020B0606030504020204" pitchFamily="34" charset="0"/>
                <a:ea typeface="Calibri" panose="020F0502020204030204" pitchFamily="34" charset="0"/>
                <a:cs typeface="Times New Roman" panose="02020603050405020304" pitchFamily="18" charset="0"/>
              </a:rPr>
              <a:t> Sitografia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BBC. (2018, September 28).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Drowning in plastic, chicks with stomachs full of plastic. </a:t>
            </a:r>
            <a:r>
              <a:rPr lang="en-US" sz="4000" dirty="0">
                <a:effectLst/>
                <a:latin typeface="Open Sans" panose="020B0606030504020204" pitchFamily="34" charset="0"/>
                <a:ea typeface="Calibri" panose="020F0502020204030204" pitchFamily="34" charset="0"/>
                <a:cs typeface="Times New Roman" panose="02020603050405020304" pitchFamily="18" charset="0"/>
              </a:rPr>
              <a:t>BBC One.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2"/>
              </a:rPr>
              <a:t>https://www.bbc.co.uk/programmes/p06mfk49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European Commission, Directorate-General for Environment, (2021).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Turning the tide on single-use plastics, Publications Office.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https://data.europa.eu/doi/10.2779/800074</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European Parliament. (2023, January 18).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Plastic waste and recycling in the EU: Facts and figures: News: European parliament. Plastic waste and recycling in the EU: facts and figures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 News | European Parliament.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https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www</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europarl</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europa</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news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headlines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society</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/20181212</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STO</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21610/</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and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recycling</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in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the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facts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and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figures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campaign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=20234-</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Economy</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medium</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Google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Ads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platform</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Search</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creation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RSA</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goal</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TR</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audience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problems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topic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location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GR</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gclid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EAIaIQobChMItP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3</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BvrvH</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gIVqUeRBR</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1</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x</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8</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wQ</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6</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EAMYASAAEgLASvD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BwE</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Rice, D. (2018, December 28).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World’s largest collection of ocean garbage is twice the size of Texas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USA Today. Retrieved from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5"/>
              </a:rPr>
              <a:t>https://eu.usatoday.com/story/tech/science/2018/03/22/great-pacific-garbage-patch-grows/446405002/</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Wilkinson, G. (2019, May 12).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Mars bar wrapper from 1986 found on Cornish Beach.</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CornwallLive</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6"/>
              </a:rPr>
              <a:t>https://www.cornwalllive.com/news/cornwall-news/mars-bar-wrapper-found-beach-2852941</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WWF. (n.d.).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Plastics.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WWF.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7"/>
              </a:rPr>
              <a:t>https://www.worldwildlife.org/initiatives/plastics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Padstow Sealife Safaris (June 27, 2022</a:t>
            </a:r>
            <a:r>
              <a:rPr lang="el-GR" sz="4000" dirty="0">
                <a:effectLst/>
                <a:latin typeface="Open Sans" panose="020B0606030504020204" pitchFamily="34" charset="0"/>
                <a:ea typeface="Calibri" panose="020F0502020204030204" pitchFamily="34" charset="0"/>
                <a:cs typeface="Times New Roman" panose="02020603050405020304" pitchFamily="18" charset="0"/>
              </a:rPr>
              <a:t>).</a:t>
            </a:r>
            <a:r>
              <a:rPr lang="en-US" sz="4000" dirty="0">
                <a:effectLst/>
                <a:latin typeface="Open Sans" panose="020B0606030504020204" pitchFamily="34" charset="0"/>
                <a:ea typeface="Calibri" panose="020F0502020204030204" pitchFamily="34" charset="0"/>
                <a:cs typeface="Times New Roman" panose="02020603050405020304" pitchFamily="18" charset="0"/>
              </a:rPr>
              <a:t> What are the Effects of Plastic Pollution on Marine Life?</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8"/>
              </a:rPr>
              <a:t>https://www.padstowsealifesafaris.co.uk/blog/plastic-pollution-on-marine-life/</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Marta Fava (May 2022). Ocean plastic pollution an overview: data and statistics.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9"/>
              </a:rPr>
              <a:t>https://oceanliteracy.unesco.org/plastic-pollution-ocean/</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75003761-3534-BA0F-4FB4-13C865DF2C7E}"/>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a:extLst>
              <a:ext uri="{FF2B5EF4-FFF2-40B4-BE49-F238E27FC236}">
                <a16:creationId xmlns:a16="http://schemas.microsoft.com/office/drawing/2014/main" id="{4421063A-457A-667C-B15E-9FD8B6FB7028}"/>
              </a:ext>
            </a:extLst>
          </p:cNvPr>
          <p:cNvSpPr>
            <a:spLocks noGrp="1"/>
          </p:cNvSpPr>
          <p:nvPr>
            <p:ph type="title"/>
          </p:nvPr>
        </p:nvSpPr>
        <p:spPr>
          <a:xfrm>
            <a:off x="1058797" y="731520"/>
            <a:ext cx="5282182" cy="418338"/>
          </a:xfrm>
        </p:spPr>
        <p:txBody>
          <a:bodyPr anchor="b">
            <a:noAutofit/>
          </a:bodyPr>
          <a:lstStyle/>
          <a:p>
            <a:r>
              <a:rPr lang="en-US" sz="3000" b="1" dirty="0">
                <a:latin typeface="Open Sans" panose="020B0606030504020204" pitchFamily="34" charset="0"/>
                <a:ea typeface="Open Sans" panose="020B0606030504020204" pitchFamily="34" charset="0"/>
                <a:cs typeface="Open Sans" panose="020B0606030504020204" pitchFamily="34" charset="0"/>
              </a:rPr>
              <a:t>Referencje i Sitografia</a:t>
            </a:r>
            <a:endParaRPr lang="el-GR" sz="3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4968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1A794A3-04EE-70FC-3978-DD1CF37D8983}"/>
              </a:ext>
            </a:extLst>
          </p:cNvPr>
          <p:cNvSpPr>
            <a:spLocks noChangeArrowheads="1"/>
          </p:cNvSpPr>
          <p:nvPr/>
        </p:nvSpPr>
        <p:spPr bwMode="auto">
          <a:xfrm>
            <a:off x="6487189" y="3312621"/>
            <a:ext cx="501430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chemeClr val="tx1"/>
                </a:solidFill>
                <a:effectLst/>
                <a:latin typeface="Arial" panose="020B0604020202020204" pitchFamily="34" charset="0"/>
              </a:rPr>
              <a:t>Projekt </a:t>
            </a:r>
            <a:r>
              <a:rPr kumimoji="0" lang="pl-PL" altLang="de-DE" sz="900" b="0" i="0" u="none" strike="noStrike" cap="none" normalizeH="0" baseline="0" dirty="0">
                <a:ln>
                  <a:noFill/>
                </a:ln>
                <a:solidFill>
                  <a:schemeClr val="tx1"/>
                </a:solidFill>
                <a:effectLst/>
                <a:latin typeface="Arial" panose="020B0604020202020204" pitchFamily="34" charset="0"/>
              </a:rPr>
              <a:t>jest</a:t>
            </a:r>
            <a:r>
              <a:rPr kumimoji="0" lang="de-DE" altLang="de-DE" sz="900" b="0" i="0" u="none" strike="noStrike" cap="none" normalizeH="0" baseline="0" dirty="0">
                <a:ln>
                  <a:noFill/>
                </a:ln>
                <a:solidFill>
                  <a:schemeClr val="tx1"/>
                </a:solidFill>
                <a:effectLst/>
                <a:latin typeface="Arial" panose="020B0604020202020204" pitchFamily="34" charset="0"/>
              </a:rPr>
              <a:t> współfinansowany przez Komisję </a:t>
            </a:r>
            <a:r>
              <a:rPr kumimoji="0" lang="de-DE" altLang="de-DE" sz="900" b="0" i="0" u="none" strike="noStrike" cap="none" normalizeH="0" baseline="0" dirty="0" err="1">
                <a:ln>
                  <a:noFill/>
                </a:ln>
                <a:solidFill>
                  <a:schemeClr val="tx1"/>
                </a:solidFill>
                <a:effectLst/>
                <a:latin typeface="Arial" panose="020B0604020202020204" pitchFamily="34" charset="0"/>
              </a:rPr>
              <a:t>Europejską w ramach </a:t>
            </a:r>
            <a:r>
              <a:rPr kumimoji="0" lang="de-DE" altLang="de-DE" sz="900" b="0" i="0" u="none" strike="noStrike" cap="none" normalizeH="0" baseline="0" dirty="0">
                <a:ln>
                  <a:noFill/>
                </a:ln>
                <a:solidFill>
                  <a:schemeClr val="tx1"/>
                </a:solidFill>
                <a:effectLst/>
                <a:latin typeface="Arial" panose="020B0604020202020204" pitchFamily="34" charset="0"/>
              </a:rPr>
              <a:t>programu Erasmus+.</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err="1">
                <a:ln>
                  <a:noFill/>
                </a:ln>
                <a:solidFill>
                  <a:schemeClr val="tx1"/>
                </a:solidFill>
                <a:effectLst/>
                <a:latin typeface="Arial" panose="020B0604020202020204" pitchFamily="34" charset="0"/>
              </a:rPr>
              <a:t>Finansowane przez </a:t>
            </a:r>
            <a:r>
              <a:rPr kumimoji="0" lang="de-DE" altLang="de-DE" sz="900" b="0" i="0" u="none" strike="noStrike" cap="none" normalizeH="0" baseline="0" dirty="0">
                <a:ln>
                  <a:noFill/>
                </a:ln>
                <a:solidFill>
                  <a:schemeClr val="tx1"/>
                </a:solidFill>
                <a:effectLst/>
                <a:latin typeface="Arial" panose="020B0604020202020204" pitchFamily="34" charset="0"/>
              </a:rPr>
              <a:t>Unię </a:t>
            </a:r>
            <a:r>
              <a:rPr kumimoji="0" lang="de-DE" altLang="de-DE" sz="900" b="0" i="0" u="none" strike="noStrike" cap="none" normalizeH="0" baseline="0" dirty="0" err="1">
                <a:ln>
                  <a:noFill/>
                </a:ln>
                <a:solidFill>
                  <a:schemeClr val="tx1"/>
                </a:solidFill>
                <a:effectLst/>
                <a:latin typeface="Arial" panose="020B0604020202020204" pitchFamily="34" charset="0"/>
              </a:rPr>
              <a:t>Europejską. </a:t>
            </a:r>
            <a:r>
              <a:rPr kumimoji="0" lang="de-DE" altLang="de-DE" sz="900" b="0" i="0" u="none" strike="noStrike" cap="none" normalizeH="0" baseline="0" dirty="0">
                <a:ln>
                  <a:noFill/>
                </a:ln>
                <a:solidFill>
                  <a:schemeClr val="tx1"/>
                </a:solidFill>
                <a:effectLst/>
                <a:latin typeface="Arial" panose="020B0604020202020204" pitchFamily="34" charset="0"/>
              </a:rPr>
              <a:t>Poglądy i </a:t>
            </a:r>
            <a:r>
              <a:rPr kumimoji="0" lang="de-DE" altLang="de-DE" sz="900" b="0" i="0" u="none" strike="noStrike" cap="none" normalizeH="0" baseline="0" dirty="0" err="1">
                <a:ln>
                  <a:noFill/>
                </a:ln>
                <a:solidFill>
                  <a:schemeClr val="tx1"/>
                </a:solidFill>
                <a:effectLst/>
                <a:latin typeface="Arial" panose="020B0604020202020204" pitchFamily="34" charset="0"/>
              </a:rPr>
              <a:t>opinie wyrażone są jednak wyłącznie poglądami autora </a:t>
            </a:r>
            <a:r>
              <a:rPr kumimoji="0" lang="de-DE" altLang="de-DE" sz="900" b="0" i="0" u="none" strike="noStrike" cap="none" normalizeH="0" baseline="0" dirty="0">
                <a:ln>
                  <a:noFill/>
                </a:ln>
                <a:solidFill>
                  <a:schemeClr val="tx1"/>
                </a:solidFill>
                <a:effectLst/>
                <a:latin typeface="Arial" panose="020B0604020202020204" pitchFamily="34" charset="0"/>
              </a:rPr>
              <a:t>(autorów) i </a:t>
            </a:r>
            <a:r>
              <a:rPr kumimoji="0" lang="de-DE" altLang="de-DE" sz="900" b="0" i="0" u="none" strike="noStrike" cap="none" normalizeH="0" baseline="0" dirty="0" err="1">
                <a:ln>
                  <a:noFill/>
                </a:ln>
                <a:solidFill>
                  <a:schemeClr val="tx1"/>
                </a:solidFill>
                <a:effectLst/>
                <a:latin typeface="Arial" panose="020B0604020202020204" pitchFamily="34" charset="0"/>
              </a:rPr>
              <a:t>niekoniecznie odzwierciedlają poglądy </a:t>
            </a:r>
            <a:r>
              <a:rPr kumimoji="0" lang="de-DE" altLang="de-DE" sz="900" b="0" i="0" u="none" strike="noStrike" cap="none" normalizeH="0" baseline="0" dirty="0">
                <a:ln>
                  <a:noFill/>
                </a:ln>
                <a:solidFill>
                  <a:schemeClr val="tx1"/>
                </a:solidFill>
                <a:effectLst/>
                <a:latin typeface="Arial" panose="020B0604020202020204" pitchFamily="34" charset="0"/>
              </a:rPr>
              <a:t>Unii Europejskiej </a:t>
            </a:r>
            <a:r>
              <a:rPr kumimoji="0" lang="de-DE" altLang="de-DE" sz="900" b="0" i="0" u="none" strike="noStrike" cap="none" normalizeH="0" baseline="0" dirty="0" err="1">
                <a:ln>
                  <a:noFill/>
                </a:ln>
                <a:solidFill>
                  <a:schemeClr val="tx1"/>
                </a:solidFill>
                <a:effectLst/>
                <a:latin typeface="Arial" panose="020B0604020202020204" pitchFamily="34" charset="0"/>
              </a:rPr>
              <a:t>lub </a:t>
            </a:r>
            <a:r>
              <a:rPr kumimoji="0" lang="de-DE" altLang="de-DE" sz="900" b="0" i="0" u="none" strike="noStrike" cap="none" normalizeH="0" baseline="0" dirty="0">
                <a:ln>
                  <a:noFill/>
                </a:ln>
                <a:solidFill>
                  <a:schemeClr val="tx1"/>
                </a:solidFill>
                <a:effectLst/>
                <a:latin typeface="Arial" panose="020B0604020202020204" pitchFamily="34" charset="0"/>
              </a:rPr>
              <a:t>Europejskiej Agencji Wykonawczej ds</a:t>
            </a:r>
            <a:r>
              <a:rPr kumimoji="0" lang="de-DE" altLang="de-DE" sz="900" b="0" i="0" u="none" strike="noStrike" cap="none" normalizeH="0" baseline="0" dirty="0" err="1">
                <a:ln>
                  <a:noFill/>
                </a:ln>
                <a:solidFill>
                  <a:schemeClr val="tx1"/>
                </a:solidFill>
                <a:effectLst/>
                <a:latin typeface="Arial" panose="020B0604020202020204" pitchFamily="34" charset="0"/>
              </a:rPr>
              <a:t>. Ani Unia </a:t>
            </a:r>
            <a:r>
              <a:rPr kumimoji="0" lang="de-DE" altLang="de-DE" sz="900" b="0" i="0" u="none" strike="noStrike" cap="none" normalizeH="0" baseline="0" dirty="0">
                <a:ln>
                  <a:noFill/>
                </a:ln>
                <a:solidFill>
                  <a:schemeClr val="tx1"/>
                </a:solidFill>
                <a:effectLst/>
                <a:latin typeface="Arial" panose="020B0604020202020204" pitchFamily="34" charset="0"/>
              </a:rPr>
              <a:t>Europejska, </a:t>
            </a:r>
            <a:r>
              <a:rPr kumimoji="0" lang="de-DE" altLang="de-DE" sz="900" b="0" i="0" u="none" strike="noStrike" cap="none" normalizeH="0" baseline="0" dirty="0" err="1">
                <a:ln>
                  <a:noFill/>
                </a:ln>
                <a:solidFill>
                  <a:schemeClr val="tx1"/>
                </a:solidFill>
                <a:effectLst/>
                <a:latin typeface="Arial" panose="020B0604020202020204" pitchFamily="34" charset="0"/>
              </a:rPr>
              <a:t>ani </a:t>
            </a:r>
            <a:r>
              <a:rPr kumimoji="0" lang="de-DE" altLang="de-DE" sz="900" b="0" i="0" u="none" strike="noStrike" cap="none" normalizeH="0" baseline="0" dirty="0">
                <a:ln>
                  <a:noFill/>
                </a:ln>
                <a:solidFill>
                  <a:schemeClr val="tx1"/>
                </a:solidFill>
                <a:effectLst/>
                <a:latin typeface="Arial" panose="020B0604020202020204" pitchFamily="34" charset="0"/>
              </a:rPr>
              <a:t>EACEA nie </a:t>
            </a:r>
            <a:r>
              <a:rPr kumimoji="0" lang="de-DE" altLang="de-DE" sz="900" b="0" i="0" u="none" strike="noStrike" cap="none" normalizeH="0" baseline="0" dirty="0" err="1">
                <a:ln>
                  <a:noFill/>
                </a:ln>
                <a:solidFill>
                  <a:schemeClr val="tx1"/>
                </a:solidFill>
                <a:effectLst/>
                <a:latin typeface="Arial" panose="020B0604020202020204" pitchFamily="34" charset="0"/>
              </a:rPr>
              <a:t>ponoszą za nie odpowiedzialności</a:t>
            </a:r>
            <a:r>
              <a:rPr kumimoji="0" lang="de-DE" altLang="de-DE" sz="9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de-DE" sz="900" dirty="0" err="1">
                <a:effectLst/>
                <a:latin typeface="Arial" panose="020B0604020202020204" pitchFamily="34" charset="0"/>
              </a:rPr>
              <a:t>Numer </a:t>
            </a:r>
            <a:r>
              <a:rPr lang="de-DE" sz="900" dirty="0">
                <a:effectLst/>
                <a:latin typeface="Arial" panose="020B0604020202020204" pitchFamily="34" charset="0"/>
              </a:rPr>
              <a:t>projektu: 2022-1-AT01-KA220-YOU-000086418</a:t>
            </a:r>
            <a:endParaRPr kumimoji="0" lang="de-DE" altLang="de-DE" sz="900" b="0" i="0" u="none" strike="noStrike" cap="none" normalizeH="0" baseline="0" dirty="0">
              <a:ln>
                <a:noFill/>
              </a:ln>
              <a:solidFill>
                <a:schemeClr val="tx1"/>
              </a:solidFill>
              <a:effectLst/>
              <a:latin typeface="Arial" panose="020B0604020202020204" pitchFamily="34" charset="0"/>
            </a:endParaRPr>
          </a:p>
        </p:txBody>
      </p:sp>
      <p:pic>
        <p:nvPicPr>
          <p:cNvPr id="3" name="Picture 2" descr="A hand holding a tree&#10;&#10;Description automatically generated with medium confidence">
            <a:extLst>
              <a:ext uri="{FF2B5EF4-FFF2-40B4-BE49-F238E27FC236}">
                <a16:creationId xmlns:a16="http://schemas.microsoft.com/office/drawing/2014/main" id="{DFC94BB9-EBD4-791C-2CAB-D3A54B491EC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3912" r="50761" b="9934"/>
          <a:stretch/>
        </p:blipFill>
        <p:spPr>
          <a:xfrm>
            <a:off x="-26822" y="-1"/>
            <a:ext cx="6088076" cy="5985519"/>
          </a:xfrm>
          <a:prstGeom prst="rect">
            <a:avLst/>
          </a:prstGeom>
        </p:spPr>
      </p:pic>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rotWithShape="1">
          <a:blip r:embed="rId2">
            <a:clrChange>
              <a:clrFrom>
                <a:srgbClr val="1C9A51"/>
              </a:clrFrom>
              <a:clrTo>
                <a:srgbClr val="1C9A51">
                  <a:alpha val="0"/>
                </a:srgbClr>
              </a:clrTo>
            </a:clrChange>
            <a:extLst>
              <a:ext uri="{28A0092B-C50C-407E-A947-70E740481C1C}">
                <a14:useLocalDpi xmlns:a14="http://schemas.microsoft.com/office/drawing/2010/main" val="0"/>
              </a:ext>
            </a:extLst>
          </a:blip>
          <a:srcRect l="54349" t="4667" r="5160" b="48456"/>
          <a:stretch/>
        </p:blipFill>
        <p:spPr>
          <a:xfrm>
            <a:off x="6437036" y="396264"/>
            <a:ext cx="1964174" cy="1277776"/>
          </a:xfrm>
          <a:prstGeom prst="rect">
            <a:avLst/>
          </a:prstGeom>
          <a:solidFill>
            <a:srgbClr val="1D9B52"/>
          </a:solidFill>
        </p:spPr>
      </p:pic>
      <p:sp>
        <p:nvSpPr>
          <p:cNvPr id="20" name="Rectangle 19">
            <a:extLst>
              <a:ext uri="{FF2B5EF4-FFF2-40B4-BE49-F238E27FC236}">
                <a16:creationId xmlns:a16="http://schemas.microsoft.com/office/drawing/2014/main" id="{D0CCBD21-C504-608E-9B73-89FEEF6EC874}"/>
              </a:ext>
            </a:extLst>
          </p:cNvPr>
          <p:cNvSpPr/>
          <p:nvPr/>
        </p:nvSpPr>
        <p:spPr>
          <a:xfrm>
            <a:off x="-46678" y="5985519"/>
            <a:ext cx="12243571" cy="194869"/>
          </a:xfrm>
          <a:prstGeom prst="rect">
            <a:avLst/>
          </a:prstGeom>
          <a:solidFill>
            <a:srgbClr val="1D9B5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487189" y="1822926"/>
            <a:ext cx="5094348" cy="451834"/>
          </a:xfrm>
        </p:spPr>
        <p:txBody>
          <a:bodyPr>
            <a:normAutofit fontScale="90000"/>
          </a:bodyPr>
          <a:lstStyle/>
          <a:p>
            <a:pPr algn="l"/>
            <a:r>
              <a:rPr lang="en-GB" sz="2800" b="1" dirty="0">
                <a:solidFill>
                  <a:srgbClr val="1D9B52"/>
                </a:solidFill>
              </a:rPr>
              <a:t>www.rescue.erasmus.site</a:t>
            </a:r>
            <a:endParaRPr lang="de-DE" sz="2800" b="1" dirty="0">
              <a:solidFill>
                <a:srgbClr val="1D9B52"/>
              </a:solidFill>
              <a:highlight>
                <a:srgbClr val="FFFF00"/>
              </a:highlight>
            </a:endParaRPr>
          </a:p>
        </p:txBody>
      </p:sp>
      <p:sp>
        <p:nvSpPr>
          <p:cNvPr id="6" name="TextBox 5">
            <a:extLst>
              <a:ext uri="{FF2B5EF4-FFF2-40B4-BE49-F238E27FC236}">
                <a16:creationId xmlns:a16="http://schemas.microsoft.com/office/drawing/2014/main" id="{856262CD-B11E-260D-A765-A1F565840303}"/>
              </a:ext>
            </a:extLst>
          </p:cNvPr>
          <p:cNvSpPr txBox="1"/>
          <p:nvPr/>
        </p:nvSpPr>
        <p:spPr>
          <a:xfrm>
            <a:off x="6487189" y="2274760"/>
            <a:ext cx="5486400" cy="1661993"/>
          </a:xfrm>
          <a:prstGeom prst="rect">
            <a:avLst/>
          </a:prstGeom>
          <a:noFill/>
        </p:spPr>
        <p:txBody>
          <a:bodyPr wrap="square" rtlCol="0">
            <a:spAutoFit/>
          </a:bodyPr>
          <a:lstStyle/>
          <a:p>
            <a:r>
              <a:rPr lang="en-GB" sz="1600" dirty="0">
                <a:solidFill>
                  <a:schemeClr val="tx2">
                    <a:lumMod val="50000"/>
                  </a:schemeClr>
                </a:solidFill>
              </a:rPr>
              <a:t>Instagram: </a:t>
            </a:r>
            <a:r>
              <a:rPr lang="en-GB" sz="1600" b="1" dirty="0" err="1">
                <a:solidFill>
                  <a:schemeClr val="tx2">
                    <a:lumMod val="50000"/>
                  </a:schemeClr>
                </a:solidFill>
              </a:rPr>
              <a:t>rescue.Erasmus</a:t>
            </a:r>
            <a:endParaRPr lang="en-GB" sz="1600" b="1" dirty="0">
              <a:solidFill>
                <a:schemeClr val="tx2">
                  <a:lumMod val="50000"/>
                </a:schemeClr>
              </a:solidFill>
            </a:endParaRPr>
          </a:p>
          <a:p>
            <a:r>
              <a:rPr lang="en-GB" sz="1600" dirty="0">
                <a:solidFill>
                  <a:schemeClr val="tx2">
                    <a:lumMod val="50000"/>
                  </a:schemeClr>
                </a:solidFill>
              </a:rPr>
              <a:t>Facebook: </a:t>
            </a:r>
            <a:r>
              <a:rPr lang="en-US" sz="1600" b="1" dirty="0">
                <a:solidFill>
                  <a:schemeClr val="tx2">
                    <a:lumMod val="50000"/>
                  </a:schemeClr>
                </a:solidFill>
              </a:rPr>
              <a:t>Rescue - Podnieś swój głos przeciwko plastikowi</a:t>
            </a:r>
          </a:p>
          <a:p>
            <a:r>
              <a:rPr lang="en-US" sz="1600" dirty="0">
                <a:solidFill>
                  <a:schemeClr val="tx2">
                    <a:lumMod val="50000"/>
                  </a:schemeClr>
                </a:solidFill>
              </a:rPr>
              <a:t>YouTube: </a:t>
            </a:r>
            <a:r>
              <a:rPr lang="en-US" sz="1600" b="1" dirty="0">
                <a:solidFill>
                  <a:schemeClr val="tx2">
                    <a:lumMod val="50000"/>
                  </a:schemeClr>
                </a:solidFill>
              </a:rPr>
              <a:t>@rescue-raiseyourvoice</a:t>
            </a:r>
          </a:p>
          <a:p>
            <a:pPr algn="ctr"/>
            <a:endParaRPr lang="en-GB" dirty="0">
              <a:solidFill>
                <a:srgbClr val="1D9B52"/>
              </a:solidFill>
            </a:endParaRPr>
          </a:p>
          <a:p>
            <a:pPr algn="ctr"/>
            <a:endParaRPr lang="en-GB" dirty="0">
              <a:solidFill>
                <a:srgbClr val="1D9B52"/>
              </a:solidFill>
            </a:endParaRPr>
          </a:p>
          <a:p>
            <a:pPr algn="ctr"/>
            <a:r>
              <a:rPr lang="en-GB" dirty="0">
                <a:solidFill>
                  <a:srgbClr val="1D9B52"/>
                </a:solidFill>
              </a:rPr>
              <a:t> </a:t>
            </a:r>
            <a:endParaRPr lang="de-DE" dirty="0">
              <a:solidFill>
                <a:srgbClr val="1D9B52"/>
              </a:solidFill>
              <a:highlight>
                <a:srgbClr val="FFFF00"/>
              </a:highlight>
            </a:endParaRPr>
          </a:p>
        </p:txBody>
      </p:sp>
      <p:sp>
        <p:nvSpPr>
          <p:cNvPr id="7" name="Rectangle 6">
            <a:extLst>
              <a:ext uri="{FF2B5EF4-FFF2-40B4-BE49-F238E27FC236}">
                <a16:creationId xmlns:a16="http://schemas.microsoft.com/office/drawing/2014/main" id="{5A4A7A1E-D9C0-D6D9-BD3B-C815FBFC0A6D}"/>
              </a:ext>
            </a:extLst>
          </p:cNvPr>
          <p:cNvSpPr/>
          <p:nvPr/>
        </p:nvSpPr>
        <p:spPr>
          <a:xfrm>
            <a:off x="-56756" y="6173777"/>
            <a:ext cx="12248756" cy="737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8" descr="A blue and white text on a black background&#10;&#10;Description automatically generated with medium confidence">
            <a:extLst>
              <a:ext uri="{FF2B5EF4-FFF2-40B4-BE49-F238E27FC236}">
                <a16:creationId xmlns:a16="http://schemas.microsoft.com/office/drawing/2014/main" id="{0BB800B3-4FC3-5DDE-B504-05652193B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701" y="6256940"/>
            <a:ext cx="2381250" cy="571500"/>
          </a:xfrm>
          <a:prstGeom prst="rect">
            <a:avLst/>
          </a:prstGeom>
        </p:spPr>
      </p:pic>
      <p:pic>
        <p:nvPicPr>
          <p:cNvPr id="11" name="Picture 10" descr="A picture containing font, graphics, logo, graphic design&#10;&#10;Description automatically generated">
            <a:extLst>
              <a:ext uri="{FF2B5EF4-FFF2-40B4-BE49-F238E27FC236}">
                <a16:creationId xmlns:a16="http://schemas.microsoft.com/office/drawing/2014/main" id="{E0EECFCE-37CF-AD30-50A2-C1BB8E130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14" y="6306147"/>
            <a:ext cx="1317317" cy="448983"/>
          </a:xfrm>
          <a:prstGeom prst="rect">
            <a:avLst/>
          </a:prstGeom>
        </p:spPr>
      </p:pic>
      <p:pic>
        <p:nvPicPr>
          <p:cNvPr id="13" name="Picture 12" descr="A picture containing colorfulness, circle, graphics&#10;&#10;Description automatically generated">
            <a:extLst>
              <a:ext uri="{FF2B5EF4-FFF2-40B4-BE49-F238E27FC236}">
                <a16:creationId xmlns:a16="http://schemas.microsoft.com/office/drawing/2014/main" id="{E6466C74-9FFC-D608-2C80-CCFDD9FCD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521" y="6257656"/>
            <a:ext cx="786174" cy="585060"/>
          </a:xfrm>
          <a:prstGeom prst="rect">
            <a:avLst/>
          </a:prstGeom>
        </p:spPr>
      </p:pic>
      <p:pic>
        <p:nvPicPr>
          <p:cNvPr id="15" name="Picture 14" descr="Blue text on a black background&#10;&#10;Description automatically generated with medium confidence">
            <a:extLst>
              <a:ext uri="{FF2B5EF4-FFF2-40B4-BE49-F238E27FC236}">
                <a16:creationId xmlns:a16="http://schemas.microsoft.com/office/drawing/2014/main" id="{DCE5AD07-83D0-B5CC-0E85-AE1AFB3ABB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3135" y="6238057"/>
            <a:ext cx="2051810" cy="654663"/>
          </a:xfrm>
          <a:prstGeom prst="rect">
            <a:avLst/>
          </a:prstGeom>
        </p:spPr>
      </p:pic>
      <p:pic>
        <p:nvPicPr>
          <p:cNvPr id="17" name="Picture 16" descr="A black text on a white background&#10;&#10;Description automatically generated with medium confidence">
            <a:extLst>
              <a:ext uri="{FF2B5EF4-FFF2-40B4-BE49-F238E27FC236}">
                <a16:creationId xmlns:a16="http://schemas.microsoft.com/office/drawing/2014/main" id="{87743965-2E03-B64E-4538-A546AF7CF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9134" y="6277320"/>
            <a:ext cx="2828603" cy="613192"/>
          </a:xfrm>
          <a:prstGeom prst="rect">
            <a:avLst/>
          </a:prstGeom>
        </p:spPr>
      </p:pic>
      <p:pic>
        <p:nvPicPr>
          <p:cNvPr id="19" name="Picture 18" descr="Blue text on a white background&#10;&#10;Description automatically generated with medium confidence">
            <a:extLst>
              <a:ext uri="{FF2B5EF4-FFF2-40B4-BE49-F238E27FC236}">
                <a16:creationId xmlns:a16="http://schemas.microsoft.com/office/drawing/2014/main" id="{A1444DF8-BC40-7C21-465C-A6E6C9FA68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4231" y="3576463"/>
            <a:ext cx="2480714" cy="520442"/>
          </a:xfrm>
          <a:prstGeom prst="rect">
            <a:avLst/>
          </a:prstGeom>
        </p:spPr>
      </p:pic>
      <p:sp>
        <p:nvSpPr>
          <p:cNvPr id="21" name="Rectangle 1">
            <a:extLst>
              <a:ext uri="{FF2B5EF4-FFF2-40B4-BE49-F238E27FC236}">
                <a16:creationId xmlns:a16="http://schemas.microsoft.com/office/drawing/2014/main" id="{A74F6447-197F-6CB0-4646-E88BCCAA8B55}"/>
              </a:ext>
            </a:extLst>
          </p:cNvPr>
          <p:cNvSpPr>
            <a:spLocks noChangeArrowheads="1"/>
          </p:cNvSpPr>
          <p:nvPr/>
        </p:nvSpPr>
        <p:spPr bwMode="auto">
          <a:xfrm>
            <a:off x="6487189" y="5562857"/>
            <a:ext cx="50143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latin typeface="Ariel"/>
              </a:rPr>
              <a:t>Ten utwór jest dostępny na licencji </a:t>
            </a:r>
            <a:r>
              <a:rPr lang="en-US" sz="900" dirty="0">
                <a:latin typeface="Ariel"/>
                <a:hlinkClick r:id="rId9"/>
              </a:rPr>
              <a:t>Creative Commons Uznanie autorstwa 4.0 Międzynarodowe.</a:t>
            </a:r>
            <a:endParaRPr lang="de-DE" altLang="de-DE" sz="900" dirty="0">
              <a:latin typeface="Ariel"/>
            </a:endParaRPr>
          </a:p>
        </p:txBody>
      </p:sp>
      <p:pic>
        <p:nvPicPr>
          <p:cNvPr id="23" name="Picture 22" descr="A grey and black sign with a person in a circle&#10;&#10;Description automatically generated with low confidence">
            <a:extLst>
              <a:ext uri="{FF2B5EF4-FFF2-40B4-BE49-F238E27FC236}">
                <a16:creationId xmlns:a16="http://schemas.microsoft.com/office/drawing/2014/main" id="{D97C0CCD-5AF4-B025-2788-078306C783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74231" y="5088600"/>
            <a:ext cx="1227411" cy="429442"/>
          </a:xfrm>
          <a:prstGeom prst="rect">
            <a:avLst/>
          </a:prstGeom>
        </p:spPr>
      </p:pic>
      <p:pic>
        <p:nvPicPr>
          <p:cNvPr id="8" name="Imagen 7">
            <a:extLst>
              <a:ext uri="{FF2B5EF4-FFF2-40B4-BE49-F238E27FC236}">
                <a16:creationId xmlns:a16="http://schemas.microsoft.com/office/drawing/2014/main" id="{64368C6C-C887-0976-4A45-956DACD1180B}"/>
              </a:ext>
            </a:extLst>
          </p:cNvPr>
          <p:cNvPicPr>
            <a:picLocks noChangeAspect="1"/>
          </p:cNvPicPr>
          <p:nvPr/>
        </p:nvPicPr>
        <p:blipFill rotWithShape="1">
          <a:blip r:embed="rId11">
            <a:extLst>
              <a:ext uri="{28A0092B-C50C-407E-A947-70E740481C1C}">
                <a14:useLocalDpi xmlns:a14="http://schemas.microsoft.com/office/drawing/2010/main" val="0"/>
              </a:ext>
            </a:extLst>
          </a:blip>
          <a:srcRect l="17287" t="4814" r="20624" b="6062"/>
          <a:stretch/>
        </p:blipFill>
        <p:spPr>
          <a:xfrm>
            <a:off x="5918517" y="6209860"/>
            <a:ext cx="908766" cy="680652"/>
          </a:xfrm>
          <a:prstGeom prst="rect">
            <a:avLst/>
          </a:prstGeom>
        </p:spPr>
      </p:pic>
    </p:spTree>
    <p:extLst>
      <p:ext uri="{BB962C8B-B14F-4D97-AF65-F5344CB8AC3E}">
        <p14:creationId xmlns:p14="http://schemas.microsoft.com/office/powerpoint/2010/main" val="29845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A56B0ACF-10A6-7109-E346-4782999687EF}"/>
              </a:ext>
            </a:extLst>
          </p:cNvPr>
          <p:cNvPicPr>
            <a:picLocks noChangeAspect="1"/>
          </p:cNvPicPr>
          <p:nvPr/>
        </p:nvPicPr>
        <p:blipFill>
          <a:blip r:embed="rId2">
            <a:alphaModFix amt="50000"/>
          </a:blip>
          <a:stretch>
            <a:fillRect/>
          </a:stretch>
        </p:blipFill>
        <p:spPr>
          <a:xfrm>
            <a:off x="3044078" y="2243476"/>
            <a:ext cx="5698270" cy="3377604"/>
          </a:xfrm>
          <a:prstGeom prst="rect">
            <a:avLst/>
          </a:prstGeom>
        </p:spPr>
      </p:pic>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Główny temat</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Θέση περιεχομένου 2">
            <a:extLst>
              <a:ext uri="{FF2B5EF4-FFF2-40B4-BE49-F238E27FC236}">
                <a16:creationId xmlns:a16="http://schemas.microsoft.com/office/drawing/2014/main" id="{34BA41E1-EA0A-8899-B309-A15E66D4D823}"/>
              </a:ext>
            </a:extLst>
          </p:cNvPr>
          <p:cNvGraphicFramePr>
            <a:graphicFrameLocks noGrp="1"/>
          </p:cNvGraphicFramePr>
          <p:nvPr>
            <p:ph idx="1"/>
            <p:extLst>
              <p:ext uri="{D42A27DB-BD31-4B8C-83A1-F6EECF244321}">
                <p14:modId xmlns:p14="http://schemas.microsoft.com/office/powerpoint/2010/main" val="3948114729"/>
              </p:ext>
            </p:extLst>
          </p:nvPr>
        </p:nvGraphicFramePr>
        <p:xfrm>
          <a:off x="0" y="4007977"/>
          <a:ext cx="12500305" cy="221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5975C1A2-0DA1-D6F7-2105-33AEC2D77CE1}"/>
              </a:ext>
            </a:extLst>
          </p:cNvPr>
          <p:cNvSpPr txBox="1"/>
          <p:nvPr/>
        </p:nvSpPr>
        <p:spPr>
          <a:xfrm>
            <a:off x="4686484" y="5670094"/>
            <a:ext cx="2819031" cy="718145"/>
          </a:xfrm>
          <a:prstGeom prst="rect">
            <a:avLst/>
          </a:prstGeom>
          <a:noFill/>
        </p:spPr>
        <p:txBody>
          <a:bodyPr wrap="square">
            <a:spAutoFit/>
          </a:bodyPr>
          <a:lstStyle/>
          <a:p>
            <a:pPr marL="0" indent="0" algn="ctr">
              <a:lnSpc>
                <a:spcPct val="120000"/>
              </a:lnSpc>
              <a:spcAft>
                <a:spcPts val="800"/>
              </a:spcAft>
              <a:buNone/>
            </a:pPr>
            <a:r>
              <a:rPr lang="en-US" sz="1000" dirty="0">
                <a:effectLst/>
                <a:latin typeface="Open Sans" panose="020B0606030504020204" pitchFamily="34" charset="0"/>
                <a:ea typeface="Open Sans" panose="020B0606030504020204" pitchFamily="34" charset="0"/>
                <a:cs typeface="Open Sans" panose="020B0606030504020204" pitchFamily="34" charset="0"/>
              </a:rPr>
              <a:t>Odpady z tworzyw sztucznych emitowane do oceanu (2019)</a:t>
            </a:r>
          </a:p>
          <a:p>
            <a:pPr marL="0" indent="0" algn="ctr">
              <a:lnSpc>
                <a:spcPct val="100000"/>
              </a:lnSpc>
              <a:spcAft>
                <a:spcPts val="800"/>
              </a:spcAft>
              <a:buNone/>
            </a:pPr>
            <a:r>
              <a:rPr lang="en-US" sz="1000" dirty="0">
                <a:effectLst/>
                <a:latin typeface="Open Sans" panose="020B0606030504020204" pitchFamily="34" charset="0"/>
                <a:ea typeface="Open Sans" panose="020B0606030504020204" pitchFamily="34" charset="0"/>
                <a:cs typeface="Open Sans" panose="020B0606030504020204" pitchFamily="34" charset="0"/>
              </a:rPr>
              <a:t>Źródło: Meijer </a:t>
            </a:r>
            <a:r>
              <a:rPr lang="pl-PL" sz="1000" dirty="0">
                <a:latin typeface="Open Sans" panose="020B0606030504020204" pitchFamily="34" charset="0"/>
                <a:ea typeface="Open Sans" panose="020B0606030504020204" pitchFamily="34" charset="0"/>
                <a:cs typeface="Open Sans" panose="020B0606030504020204" pitchFamily="34" charset="0"/>
              </a:rPr>
              <a:t>I in</a:t>
            </a:r>
            <a:r>
              <a:rPr lang="en-US" sz="1000" dirty="0">
                <a:effectLst/>
                <a:latin typeface="Open Sans" panose="020B0606030504020204" pitchFamily="34" charset="0"/>
                <a:ea typeface="Open Sans" panose="020B0606030504020204" pitchFamily="34" charset="0"/>
                <a:cs typeface="Open Sans" panose="020B0606030504020204" pitchFamily="34" charset="0"/>
              </a:rPr>
              <a:t>. (2021)</a:t>
            </a:r>
          </a:p>
        </p:txBody>
      </p:sp>
    </p:spTree>
    <p:extLst>
      <p:ext uri="{BB962C8B-B14F-4D97-AF65-F5344CB8AC3E}">
        <p14:creationId xmlns:p14="http://schemas.microsoft.com/office/powerpoint/2010/main" val="311542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Podtemat 1: Zanieczyszczenie plastikiem w oceanie: Skąd się bierze?</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4" name="Θέση περιεχομένου 2">
            <a:extLst>
              <a:ext uri="{FF2B5EF4-FFF2-40B4-BE49-F238E27FC236}">
                <a16:creationId xmlns:a16="http://schemas.microsoft.com/office/drawing/2014/main" id="{FF44F614-2E31-AE3D-DA23-216A0D98DE4F}"/>
              </a:ext>
            </a:extLst>
          </p:cNvPr>
          <p:cNvGraphicFramePr>
            <a:graphicFrameLocks noGrp="1"/>
          </p:cNvGraphicFramePr>
          <p:nvPr>
            <p:ph idx="1"/>
            <p:extLst>
              <p:ext uri="{D42A27DB-BD31-4B8C-83A1-F6EECF244321}">
                <p14:modId xmlns:p14="http://schemas.microsoft.com/office/powerpoint/2010/main" val="604938511"/>
              </p:ext>
            </p:extLst>
          </p:nvPr>
        </p:nvGraphicFramePr>
        <p:xfrm>
          <a:off x="1137480" y="1496385"/>
          <a:ext cx="9917039" cy="1920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38200" y="4475388"/>
            <a:ext cx="5479473" cy="2230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buFont typeface="Wingdings" panose="05000000000000000000" pitchFamily="2" charset="2"/>
              <a:buChar char="ü"/>
            </a:pPr>
            <a:r>
              <a:rPr lang="en-US" sz="1600" dirty="0">
                <a:effectLst/>
                <a:latin typeface="Open Sans" panose="020B0606030504020204" pitchFamily="34" charset="0"/>
                <a:ea typeface="Open Sans" panose="020B0606030504020204" pitchFamily="34" charset="0"/>
                <a:cs typeface="Open Sans" panose="020B0606030504020204" pitchFamily="34" charset="0"/>
              </a:rPr>
              <a:t>Wielka Pacyficzna Plama Śmieci (GPGP), która znajduje się między Hawajami a Kalifornią, jest największą tego typu </a:t>
            </a:r>
            <a:r>
              <a:rPr lang="el-GR" sz="1600" dirty="0" err="1">
                <a:effectLst/>
                <a:latin typeface="Open Sans" panose="020B0606030504020204" pitchFamily="34" charset="0"/>
                <a:ea typeface="Open Sans" panose="020B0606030504020204" pitchFamily="34" charset="0"/>
                <a:cs typeface="Open Sans" panose="020B0606030504020204" pitchFamily="34" charset="0"/>
              </a:rPr>
              <a:t>plamą </a:t>
            </a:r>
            <a:r>
              <a:rPr lang="en-US" sz="1600" dirty="0">
                <a:effectLst/>
                <a:latin typeface="Open Sans" panose="020B0606030504020204" pitchFamily="34" charset="0"/>
                <a:ea typeface="Open Sans" panose="020B0606030504020204" pitchFamily="34" charset="0"/>
                <a:cs typeface="Open Sans" panose="020B0606030504020204" pitchFamily="34" charset="0"/>
              </a:rPr>
              <a:t>i szacuje się, że zawiera około 80 000 ton plastiku - równowartość wagi 500 jumbo jetów </a:t>
            </a:r>
            <a:r>
              <a:rPr lang="el-GR" sz="1600" dirty="0" err="1">
                <a:effectLst/>
                <a:latin typeface="Open Sans" panose="020B0606030504020204" pitchFamily="34" charset="0"/>
                <a:ea typeface="Open Sans" panose="020B0606030504020204" pitchFamily="34" charset="0"/>
                <a:cs typeface="Open Sans" panose="020B0606030504020204" pitchFamily="34" charset="0"/>
              </a:rPr>
              <a:t>Dodaj zdjęcie tej plamy, </a:t>
            </a:r>
            <a:r>
              <a:rPr lang="el-GR" sz="1600" dirty="0">
                <a:effectLst/>
                <a:latin typeface="Open Sans" panose="020B0606030504020204" pitchFamily="34" charset="0"/>
                <a:ea typeface="Open Sans" panose="020B0606030504020204" pitchFamily="34" charset="0"/>
                <a:cs typeface="Open Sans" panose="020B0606030504020204" pitchFamily="34" charset="0"/>
              </a:rPr>
              <a:t>aby </a:t>
            </a:r>
            <a:r>
              <a:rPr lang="el-GR" sz="1600" dirty="0" err="1">
                <a:effectLst/>
                <a:latin typeface="Open Sans" panose="020B0606030504020204" pitchFamily="34" charset="0"/>
                <a:ea typeface="Open Sans" panose="020B0606030504020204" pitchFamily="34" charset="0"/>
                <a:cs typeface="Open Sans" panose="020B0606030504020204" pitchFamily="34" charset="0"/>
              </a:rPr>
              <a:t>pokazać uczniom, gdzie się znajduje</a:t>
            </a:r>
            <a:r>
              <a:rPr lang="en-US" sz="1600" dirty="0">
                <a:effectLst/>
                <a:latin typeface="Open Sans" panose="020B0606030504020204" pitchFamily="34" charset="0"/>
                <a:ea typeface="Open Sans" panose="020B0606030504020204" pitchFamily="34" charset="0"/>
                <a:cs typeface="Open Sans" panose="020B0606030504020204" pitchFamily="34" charset="0"/>
              </a:rPr>
              <a:t>.</a:t>
            </a:r>
            <a:endParaRPr lang="el-GR" sz="16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l-GR" b="1" dirty="0"/>
          </a:p>
        </p:txBody>
      </p:sp>
      <p:pic>
        <p:nvPicPr>
          <p:cNvPr id="6" name="Εικόνα 5" descr="Εικόνα που περιέχει κείμενο, χάρτης, Άτλας, γραμματοσειρά&#10;&#10;Περιγραφή που δημιουργήθηκε αυτόματα">
            <a:extLst>
              <a:ext uri="{FF2B5EF4-FFF2-40B4-BE49-F238E27FC236}">
                <a16:creationId xmlns:a16="http://schemas.microsoft.com/office/drawing/2014/main" id="{2E8F4B71-84EA-8B26-2AF2-6D71F50A41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380" y="3549177"/>
            <a:ext cx="3215420" cy="2673452"/>
          </a:xfrm>
          <a:prstGeom prst="rect">
            <a:avLst/>
          </a:prstGeom>
        </p:spPr>
      </p:pic>
      <p:sp>
        <p:nvSpPr>
          <p:cNvPr id="10" name="TextBox 9">
            <a:extLst>
              <a:ext uri="{FF2B5EF4-FFF2-40B4-BE49-F238E27FC236}">
                <a16:creationId xmlns:a16="http://schemas.microsoft.com/office/drawing/2014/main" id="{6F54EF4F-2480-CA3C-375E-1732C8DA61BE}"/>
              </a:ext>
            </a:extLst>
          </p:cNvPr>
          <p:cNvSpPr txBox="1"/>
          <p:nvPr/>
        </p:nvSpPr>
        <p:spPr>
          <a:xfrm>
            <a:off x="7738767" y="6355081"/>
            <a:ext cx="4014645" cy="275588"/>
          </a:xfrm>
          <a:prstGeom prst="rect">
            <a:avLst/>
          </a:prstGeom>
          <a:noFill/>
        </p:spPr>
        <p:txBody>
          <a:bodyPr wrap="square">
            <a:spAutoFit/>
          </a:bodyPr>
          <a:lstStyle/>
          <a:p>
            <a:pPr algn="ctr">
              <a:lnSpc>
                <a:spcPct val="115000"/>
              </a:lnSpc>
              <a:spcAft>
                <a:spcPts val="8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Lokalizacja Wielkiej Pacyficznej Plamy Śmieci </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Open Sans" panose="020B0606030504020204" pitchFamily="34" charset="0"/>
                <a:ea typeface="Calibri" panose="020F0502020204030204" pitchFamily="34" charset="0"/>
                <a:cs typeface="Times New Roman" panose="02020603050405020304" pitchFamily="18" charset="0"/>
              </a:rPr>
              <a:t>Źródło: Rice (2018)</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4A7ADBB-5E42-6410-C40A-CB3EAACD6FA4}"/>
              </a:ext>
            </a:extLst>
          </p:cNvPr>
          <p:cNvSpPr txBox="1"/>
          <p:nvPr/>
        </p:nvSpPr>
        <p:spPr>
          <a:xfrm>
            <a:off x="1082178" y="3895104"/>
            <a:ext cx="6097424" cy="391902"/>
          </a:xfrm>
          <a:prstGeom prst="rect">
            <a:avLst/>
          </a:prstGeom>
          <a:noFill/>
        </p:spPr>
        <p:txBody>
          <a:bodyPr wrap="square">
            <a:spAutoFit/>
          </a:bodyPr>
          <a:lstStyle/>
          <a:p>
            <a:pPr marL="0" indent="0" algn="just">
              <a:lnSpc>
                <a:spcPct val="115000"/>
              </a:lnSpc>
              <a:spcAft>
                <a:spcPts val="800"/>
              </a:spcAft>
              <a:buNone/>
            </a:pPr>
            <a:r>
              <a:rPr lang="en-US" sz="1800" b="1" i="1" dirty="0">
                <a:effectLst/>
                <a:latin typeface="Open Sans" panose="020B0606030504020204" pitchFamily="34" charset="0"/>
                <a:ea typeface="Calibri" panose="020F0502020204030204" pitchFamily="34" charset="0"/>
                <a:cs typeface="Times New Roman" panose="02020603050405020304" pitchFamily="18" charset="0"/>
              </a:rPr>
              <a:t>Wielka Pacyficzna Plama Śmieci</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69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Podtemat 1: Zanieczyszczenie plastikiem w oceanie: Skąd się bierze?</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8654398" y="3213669"/>
            <a:ext cx="3144140" cy="2068938"/>
          </a:xfrm>
        </p:spPr>
        <p:txBody>
          <a:bodyPr>
            <a:normAutofit fontScale="92500" lnSpcReduction="20000"/>
          </a:bodyPr>
          <a:lstStyle/>
          <a:p>
            <a:pPr algn="just">
              <a:lnSpc>
                <a:spcPct val="115000"/>
              </a:lnSpc>
              <a:spcAft>
                <a:spcPts val="800"/>
              </a:spcAft>
              <a:buFont typeface="Wingdings" panose="05000000000000000000" pitchFamily="2" charset="2"/>
              <a:buChar char="Ø"/>
            </a:pPr>
            <a:r>
              <a:rPr lang="en-US" sz="2600" b="1" i="1" dirty="0">
                <a:effectLst/>
                <a:latin typeface="Open Sans" panose="020B0606030504020204" pitchFamily="34" charset="0"/>
                <a:ea typeface="Open Sans" panose="020B0606030504020204" pitchFamily="34" charset="0"/>
                <a:cs typeface="Open Sans" panose="020B0606030504020204" pitchFamily="34" charset="0"/>
              </a:rPr>
              <a:t>Rzeki</a:t>
            </a:r>
          </a:p>
          <a:p>
            <a:pPr algn="just">
              <a:lnSpc>
                <a:spcPct val="115000"/>
              </a:lnSpc>
              <a:spcAft>
                <a:spcPts val="800"/>
              </a:spcAft>
              <a:buFont typeface="Wingdings" panose="05000000000000000000" pitchFamily="2" charset="2"/>
              <a:buChar char="Ø"/>
            </a:pPr>
            <a:r>
              <a:rPr lang="en-US" sz="2600" b="1" i="1" dirty="0">
                <a:effectLst/>
                <a:latin typeface="Open Sans" panose="020B0606030504020204" pitchFamily="34" charset="0"/>
                <a:ea typeface="Open Sans" panose="020B0606030504020204" pitchFamily="34" charset="0"/>
                <a:cs typeface="Open Sans" panose="020B0606030504020204" pitchFamily="34" charset="0"/>
              </a:rPr>
              <a:t>System kanalizacyjny </a:t>
            </a:r>
          </a:p>
          <a:p>
            <a:pPr algn="just">
              <a:lnSpc>
                <a:spcPct val="115000"/>
              </a:lnSpc>
              <a:spcAft>
                <a:spcPts val="800"/>
              </a:spcAft>
              <a:buFont typeface="Wingdings" panose="05000000000000000000" pitchFamily="2" charset="2"/>
              <a:buChar char="Ø"/>
            </a:pPr>
            <a:r>
              <a:rPr lang="en-US" sz="2600" b="1" i="1" dirty="0">
                <a:effectLst/>
                <a:latin typeface="Open Sans" panose="020B0606030504020204" pitchFamily="34" charset="0"/>
                <a:ea typeface="Open Sans" panose="020B0606030504020204" pitchFamily="34" charset="0"/>
                <a:cs typeface="Open Sans" panose="020B0606030504020204" pitchFamily="34" charset="0"/>
              </a:rPr>
              <a:t>Przemysł rybny</a:t>
            </a:r>
            <a:endParaRPr lang="el-GR" sz="2600" b="1" i="1"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15000"/>
              </a:lnSpc>
              <a:spcAft>
                <a:spcPts val="800"/>
              </a:spcAft>
              <a:buNone/>
            </a:pPr>
            <a:endParaRPr lang="el-GR" dirty="0"/>
          </a:p>
          <a:p>
            <a:pPr algn="just">
              <a:lnSpc>
                <a:spcPct val="115000"/>
              </a:lnSpc>
              <a:spcAft>
                <a:spcPts val="800"/>
              </a:spcAft>
              <a:buFont typeface="Wingdings" panose="05000000000000000000" pitchFamily="2" charset="2"/>
              <a:buChar char="Ø"/>
            </a:pP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6F54EF4F-2480-CA3C-375E-1732C8DA61BE}"/>
              </a:ext>
            </a:extLst>
          </p:cNvPr>
          <p:cNvSpPr txBox="1"/>
          <p:nvPr/>
        </p:nvSpPr>
        <p:spPr>
          <a:xfrm>
            <a:off x="1313585" y="6360407"/>
            <a:ext cx="5357501" cy="258725"/>
          </a:xfrm>
          <a:prstGeom prst="rect">
            <a:avLst/>
          </a:prstGeom>
          <a:noFill/>
        </p:spPr>
        <p:txBody>
          <a:bodyPr wrap="square">
            <a:spAutoFit/>
          </a:bodyPr>
          <a:lstStyle/>
          <a:p>
            <a:pPr algn="ctr">
              <a:lnSpc>
                <a:spcPct val="115000"/>
              </a:lnSpc>
              <a:spcAft>
                <a:spcPts val="8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Źródło: Morales-</a:t>
            </a:r>
            <a:r>
              <a:rPr lang="en-US" sz="1000" dirty="0" err="1">
                <a:effectLst/>
                <a:latin typeface="Open Sans" panose="020B0606030504020204" pitchFamily="34" charset="0"/>
                <a:ea typeface="Calibri" panose="020F0502020204030204" pitchFamily="34" charset="0"/>
                <a:cs typeface="Times New Roman" panose="02020603050405020304" pitchFamily="18" charset="0"/>
              </a:rPr>
              <a:t>Caselles</a:t>
            </a:r>
            <a:r>
              <a:rPr lang="en-US" sz="1000" dirty="0">
                <a:effectLst/>
                <a:latin typeface="Open Sans" panose="020B0606030504020204" pitchFamily="34" charset="0"/>
                <a:ea typeface="Calibri" panose="020F0502020204030204" pitchFamily="34" charset="0"/>
                <a:cs typeface="Times New Roman" panose="02020603050405020304" pitchFamily="18" charset="0"/>
              </a:rPr>
              <a:t> </a:t>
            </a:r>
            <a:r>
              <a:rPr lang="pl-PL" sz="1000" dirty="0">
                <a:latin typeface="Open Sans" panose="020B0606030504020204" pitchFamily="34" charset="0"/>
                <a:ea typeface="Calibri" panose="020F0502020204030204" pitchFamily="34" charset="0"/>
                <a:cs typeface="Times New Roman" panose="02020603050405020304" pitchFamily="18" charset="0"/>
              </a:rPr>
              <a:t>I in</a:t>
            </a:r>
            <a:r>
              <a:rPr lang="en-US" sz="1000" dirty="0">
                <a:effectLst/>
                <a:latin typeface="Open Sans" panose="020B0606030504020204" pitchFamily="34" charset="0"/>
                <a:ea typeface="Calibri" panose="020F0502020204030204" pitchFamily="34" charset="0"/>
                <a:cs typeface="Times New Roman" panose="02020603050405020304" pitchFamily="18" charset="0"/>
              </a:rPr>
              <a:t>. (2021)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a:extLst>
              <a:ext uri="{FF2B5EF4-FFF2-40B4-BE49-F238E27FC236}">
                <a16:creationId xmlns:a16="http://schemas.microsoft.com/office/drawing/2014/main" id="{CAB259D8-DFD6-1FA8-E9B2-D58167072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483" r="-6" b="11791"/>
          <a:stretch/>
        </p:blipFill>
        <p:spPr bwMode="auto">
          <a:xfrm>
            <a:off x="838200" y="2508296"/>
            <a:ext cx="7107198" cy="3748139"/>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3F5ABA98-EF72-F298-9137-C9C754F5037F}"/>
              </a:ext>
            </a:extLst>
          </p:cNvPr>
          <p:cNvSpPr txBox="1"/>
          <p:nvPr/>
        </p:nvSpPr>
        <p:spPr>
          <a:xfrm>
            <a:off x="838200" y="1660851"/>
            <a:ext cx="9388268" cy="743473"/>
          </a:xfrm>
          <a:prstGeom prst="rect">
            <a:avLst/>
          </a:prstGeom>
          <a:noFill/>
        </p:spPr>
        <p:txBody>
          <a:bodyPr wrap="square">
            <a:spAutoFit/>
          </a:bodyPr>
          <a:lstStyle/>
          <a:p>
            <a:pPr>
              <a:lnSpc>
                <a:spcPct val="115000"/>
              </a:lnSpc>
              <a:spcAft>
                <a:spcPts val="800"/>
              </a:spcAft>
            </a:pPr>
            <a:r>
              <a:rPr lang="en-US" sz="1600" b="1" i="1" dirty="0">
                <a:effectLst/>
                <a:latin typeface="Open Sans" panose="020B0606030504020204" pitchFamily="34" charset="0"/>
                <a:ea typeface="Open Sans" panose="020B0606030504020204" pitchFamily="34" charset="0"/>
                <a:cs typeface="Open Sans" panose="020B0606030504020204" pitchFamily="34" charset="0"/>
              </a:rPr>
              <a:t>Jakie przedmioty znajdujemy w rzekach i oceanach?</a:t>
            </a:r>
            <a:endParaRPr lang="el-GR" sz="1600" b="1" i="1"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5000"/>
              </a:lnSpc>
              <a:spcAft>
                <a:spcPts val="8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Pokazano udział każdego elementu w całkowitej ilości śmieci w różnych środowiskach rzecznych i oceanicznych. </a:t>
            </a:r>
            <a:endParaRPr lang="el-GR" sz="16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325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838197" y="284489"/>
            <a:ext cx="7437585" cy="1325563"/>
          </a:xfrm>
        </p:spPr>
        <p:txBody>
          <a:bodyPr>
            <a:normAutofit/>
          </a:bodyPr>
          <a:lstStyle/>
          <a:p>
            <a:pPr algn="just">
              <a:lnSpc>
                <a:spcPct val="115000"/>
              </a:lnSpc>
              <a:spcAft>
                <a:spcPts val="800"/>
              </a:spcAft>
            </a:pPr>
            <a:r>
              <a:rPr lang="en-US" sz="2800" b="1" dirty="0" err="1">
                <a:effectLst/>
                <a:latin typeface="Open Sans" panose="020B0606030504020204" pitchFamily="34" charset="0"/>
                <a:ea typeface="Calibri" panose="020F0502020204030204" pitchFamily="34" charset="0"/>
                <a:cs typeface="Times New Roman" panose="02020603050405020304" pitchFamily="18" charset="0"/>
              </a:rPr>
              <a:t>Podtemat</a:t>
            </a:r>
            <a:r>
              <a:rPr lang="pl-PL" sz="2800" b="1" dirty="0">
                <a:latin typeface="Open Sans" panose="020B0606030504020204" pitchFamily="34" charset="0"/>
                <a:ea typeface="Calibri" panose="020F0502020204030204" pitchFamily="34" charset="0"/>
                <a:cs typeface="Times New Roman" panose="02020603050405020304" pitchFamily="18" charset="0"/>
              </a:rPr>
              <a:t> </a:t>
            </a:r>
            <a:r>
              <a:rPr lang="en-US" sz="2800" b="1" dirty="0">
                <a:effectLst/>
                <a:latin typeface="Open Sans" panose="020B0606030504020204" pitchFamily="34" charset="0"/>
                <a:ea typeface="Calibri" panose="020F0502020204030204" pitchFamily="34" charset="0"/>
                <a:cs typeface="Times New Roman" panose="02020603050405020304" pitchFamily="18" charset="0"/>
              </a:rPr>
              <a:t>2: Jak zanieczyszczenie plastikiem wpływa na życie morskie?</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838200" y="1498571"/>
            <a:ext cx="9917039" cy="1920340"/>
          </a:xfrm>
        </p:spPr>
        <p:txBody>
          <a:bodyPr/>
          <a:lstStyle/>
          <a:p>
            <a:pPr marL="0" indent="0" algn="just">
              <a:lnSpc>
                <a:spcPct val="115000"/>
              </a:lnSpc>
              <a:spcAft>
                <a:spcPts val="800"/>
              </a:spcAft>
              <a:buNone/>
            </a:pPr>
            <a:r>
              <a:rPr lang="en-US" sz="1800" b="1" i="1" dirty="0">
                <a:effectLst/>
                <a:latin typeface="Open Sans" panose="020B0606030504020204" pitchFamily="34" charset="0"/>
                <a:ea typeface="Calibri" panose="020F0502020204030204" pitchFamily="34" charset="0"/>
                <a:cs typeface="Times New Roman" panose="02020603050405020304" pitchFamily="18" charset="0"/>
              </a:rPr>
              <a:t>Dlaczego plastik tak negatywnie wpływa na ocean?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38197" y="1972417"/>
            <a:ext cx="6624785" cy="338701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800"/>
              </a:spcAft>
              <a:buNone/>
            </a:pPr>
            <a:r>
              <a:rPr lang="en-US" sz="1800" dirty="0">
                <a:effectLst/>
                <a:latin typeface="Open Sans" panose="020B0606030504020204" pitchFamily="34" charset="0"/>
                <a:ea typeface="Calibri" panose="020F0502020204030204" pitchFamily="34" charset="0"/>
                <a:cs typeface="Times New Roman" panose="02020603050405020304" pitchFamily="18" charset="0"/>
              </a:rPr>
              <a:t>Znaczna część plastikowych odpadów w oceanie pochodzi z:</a:t>
            </a:r>
          </a:p>
          <a:p>
            <a:pPr algn="just">
              <a:lnSpc>
                <a:spcPct val="120000"/>
              </a:lnSpc>
              <a:spcAft>
                <a:spcPts val="800"/>
              </a:spcAft>
            </a:pPr>
            <a:r>
              <a:rPr lang="en-US" sz="1800" dirty="0" err="1">
                <a:effectLst/>
                <a:latin typeface="Open Sans" panose="020B0606030504020204" pitchFamily="34" charset="0"/>
                <a:ea typeface="Calibri" panose="020F0502020204030204" pitchFamily="34" charset="0"/>
                <a:cs typeface="Times New Roman" panose="02020603050405020304" pitchFamily="18" charset="0"/>
              </a:rPr>
              <a:t>utracony</a:t>
            </a:r>
            <a:r>
              <a:rPr lang="pl-PL" sz="1800" dirty="0" err="1">
                <a:effectLst/>
                <a:latin typeface="Open Sans" panose="020B0606030504020204" pitchFamily="34" charset="0"/>
                <a:ea typeface="Calibri" panose="020F0502020204030204" pitchFamily="34" charset="0"/>
                <a:cs typeface="Times New Roman" panose="02020603050405020304" pitchFamily="18" charset="0"/>
              </a:rPr>
              <a:t>ch</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ładun</a:t>
            </a:r>
            <a:r>
              <a:rPr lang="pl-PL" sz="1800" dirty="0" err="1">
                <a:effectLst/>
                <a:latin typeface="Open Sans" panose="020B0606030504020204" pitchFamily="34" charset="0"/>
                <a:ea typeface="Calibri" panose="020F0502020204030204" pitchFamily="34" charset="0"/>
                <a:cs typeface="Times New Roman" panose="02020603050405020304" pitchFamily="18" charset="0"/>
              </a:rPr>
              <a:t>ków</a:t>
            </a:r>
            <a:r>
              <a:rPr lang="en-US" sz="1800" dirty="0">
                <a:effectLst/>
                <a:latin typeface="Open Sans" panose="020B0606030504020204" pitchFamily="34" charset="0"/>
                <a:ea typeface="Calibri" panose="020F0502020204030204" pitchFamily="34" charset="0"/>
                <a:cs typeface="Times New Roman" panose="02020603050405020304" pitchFamily="18" charset="0"/>
              </a:rPr>
              <a:t> ze statków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i</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porzucon</a:t>
            </a:r>
            <a:r>
              <a:rPr lang="pl-PL" sz="1800" dirty="0" err="1">
                <a:effectLst/>
                <a:latin typeface="Open Sans" panose="020B0606030504020204" pitchFamily="34" charset="0"/>
                <a:ea typeface="Calibri" panose="020F0502020204030204" pitchFamily="34" charset="0"/>
                <a:cs typeface="Times New Roman" panose="02020603050405020304" pitchFamily="18" charset="0"/>
              </a:rPr>
              <a:t>ych</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narzędzi</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połowow</a:t>
            </a:r>
            <a:r>
              <a:rPr lang="pl-PL" sz="1800" dirty="0" err="1">
                <a:effectLst/>
                <a:latin typeface="Open Sans" panose="020B0606030504020204" pitchFamily="34" charset="0"/>
                <a:ea typeface="Calibri" panose="020F0502020204030204" pitchFamily="34" charset="0"/>
                <a:cs typeface="Times New Roman" panose="02020603050405020304" pitchFamily="18" charset="0"/>
              </a:rPr>
              <a:t>ych</a:t>
            </a:r>
            <a:r>
              <a:rPr lang="pl-PL" sz="1800" dirty="0">
                <a:effectLst/>
                <a:latin typeface="Open Sans" panose="020B0606030504020204" pitchFamily="34" charset="0"/>
                <a:ea typeface="Calibri" panose="020F0502020204030204" pitchFamily="34" charset="0"/>
                <a:cs typeface="Times New Roman" panose="02020603050405020304" pitchFamily="18" charset="0"/>
              </a:rPr>
              <a:t>,</a:t>
            </a:r>
            <a:r>
              <a:rPr lang="en-US" sz="1800" dirty="0">
                <a:effectLst/>
                <a:latin typeface="Open Sans" panose="020B0606030504020204" pitchFamily="34" charset="0"/>
                <a:ea typeface="Calibri" panose="020F0502020204030204" pitchFamily="34" charset="0"/>
                <a:cs typeface="Times New Roman" panose="02020603050405020304" pitchFamily="18" charset="0"/>
              </a:rPr>
              <a:t> które stanowią około 10% znajdujących się tam plastikowych śmieci</a:t>
            </a:r>
          </a:p>
          <a:p>
            <a:pPr algn="just">
              <a:lnSpc>
                <a:spcPct val="120000"/>
              </a:lnSpc>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akwakultury morskiej, zwłaszcza gdy styropian, z którego wykonane są ramy klatek dla ryb, przedostaje się do oceanu.</a:t>
            </a:r>
          </a:p>
          <a:p>
            <a:pPr algn="just">
              <a:lnSpc>
                <a:spcPct val="120000"/>
              </a:lnSpc>
              <a:spcAft>
                <a:spcPts val="800"/>
              </a:spcAft>
            </a:pPr>
            <a:r>
              <a:rPr lang="pl-PL" sz="1800" dirty="0">
                <a:latin typeface="Open Sans" panose="020B0606030504020204" pitchFamily="34" charset="0"/>
                <a:ea typeface="Calibri" panose="020F0502020204030204" pitchFamily="34" charset="0"/>
              </a:rPr>
              <a:t>z</a:t>
            </a:r>
            <a:r>
              <a:rPr lang="en-US" sz="1800" dirty="0" err="1">
                <a:effectLst/>
                <a:latin typeface="Open Sans" panose="020B0606030504020204" pitchFamily="34" charset="0"/>
                <a:ea typeface="Calibri" panose="020F0502020204030204" pitchFamily="34" charset="0"/>
              </a:rPr>
              <a:t>anieczyszcze</a:t>
            </a:r>
            <a:r>
              <a:rPr lang="pl-PL" sz="1800" dirty="0">
                <a:effectLst/>
                <a:latin typeface="Open Sans" panose="020B0606030504020204" pitchFamily="34" charset="0"/>
                <a:ea typeface="Calibri" panose="020F0502020204030204" pitchFamily="34" charset="0"/>
              </a:rPr>
              <a:t>ń </a:t>
            </a:r>
            <a:r>
              <a:rPr lang="en-US" sz="1800" dirty="0" err="1">
                <a:effectLst/>
                <a:latin typeface="Open Sans" panose="020B0606030504020204" pitchFamily="34" charset="0"/>
                <a:ea typeface="Calibri" panose="020F0502020204030204" pitchFamily="34" charset="0"/>
              </a:rPr>
              <a:t>lądow</a:t>
            </a:r>
            <a:r>
              <a:rPr lang="pl-PL" sz="1800" dirty="0" err="1">
                <a:effectLst/>
                <a:latin typeface="Open Sans" panose="020B0606030504020204" pitchFamily="34" charset="0"/>
                <a:ea typeface="Calibri" panose="020F0502020204030204" pitchFamily="34" charset="0"/>
              </a:rPr>
              <a:t>ych</a:t>
            </a:r>
            <a:endParaRPr lang="en-US" sz="1800" dirty="0">
              <a:effectLst/>
              <a:latin typeface="Open Sans" panose="020B0606030504020204" pitchFamily="34" charset="0"/>
              <a:ea typeface="Calibri" panose="020F0502020204030204" pitchFamily="34" charset="0"/>
            </a:endParaRPr>
          </a:p>
          <a:p>
            <a:pPr algn="just">
              <a:lnSpc>
                <a:spcPct val="120000"/>
              </a:lnSpc>
              <a:spcAft>
                <a:spcPts val="800"/>
              </a:spcAft>
            </a:pPr>
            <a:r>
              <a:rPr lang="en-US" sz="1800" dirty="0">
                <a:latin typeface="Open Sans" panose="020B0606030504020204" pitchFamily="34" charset="0"/>
                <a:ea typeface="Calibri" panose="020F0502020204030204" pitchFamily="34" charset="0"/>
              </a:rPr>
              <a:t>śmieci i odpady z powodu </a:t>
            </a:r>
            <a:r>
              <a:rPr lang="en-US" sz="1800" dirty="0">
                <a:effectLst/>
                <a:latin typeface="Open Sans" panose="020B0606030504020204" pitchFamily="34" charset="0"/>
                <a:ea typeface="Calibri" panose="020F0502020204030204" pitchFamily="34" charset="0"/>
              </a:rPr>
              <a:t>ekstremalnych warunków pogodowych i silnych wiatrów </a:t>
            </a:r>
          </a:p>
          <a:p>
            <a:pPr>
              <a:lnSpc>
                <a:spcPct val="120000"/>
              </a:lnSpc>
            </a:pPr>
            <a:r>
              <a:rPr lang="pl-PL" sz="1800" dirty="0">
                <a:latin typeface="Open Sans" panose="020B0606030504020204" pitchFamily="34" charset="0"/>
                <a:ea typeface="Calibri" panose="020F0502020204030204" pitchFamily="34" charset="0"/>
              </a:rPr>
              <a:t>z</a:t>
            </a:r>
            <a:r>
              <a:rPr lang="en-US" sz="1800" dirty="0" err="1">
                <a:effectLst/>
                <a:latin typeface="Open Sans" panose="020B0606030504020204" pitchFamily="34" charset="0"/>
                <a:ea typeface="Calibri" panose="020F0502020204030204" pitchFamily="34" charset="0"/>
              </a:rPr>
              <a:t>anieczyszcze</a:t>
            </a:r>
            <a:r>
              <a:rPr lang="pl-PL" sz="1800" dirty="0">
                <a:latin typeface="Open Sans" panose="020B0606030504020204" pitchFamily="34" charset="0"/>
                <a:ea typeface="Calibri" panose="020F0502020204030204" pitchFamily="34" charset="0"/>
              </a:rPr>
              <a:t>nie </a:t>
            </a:r>
            <a:r>
              <a:rPr lang="en-US" sz="1800" dirty="0" err="1">
                <a:effectLst/>
                <a:latin typeface="Open Sans" panose="020B0606030504020204" pitchFamily="34" charset="0"/>
                <a:ea typeface="Calibri" panose="020F0502020204030204" pitchFamily="34" charset="0"/>
              </a:rPr>
              <a:t>wybrzeż</a:t>
            </a:r>
            <a:r>
              <a:rPr lang="pl-PL" sz="1800" dirty="0">
                <a:latin typeface="Open Sans" panose="020B0606030504020204" pitchFamily="34" charset="0"/>
                <a:ea typeface="Calibri" panose="020F0502020204030204" pitchFamily="34" charset="0"/>
              </a:rPr>
              <a:t>a </a:t>
            </a:r>
            <a:r>
              <a:rPr lang="en-US" sz="1800" dirty="0" err="1">
                <a:effectLst/>
                <a:latin typeface="Open Sans" panose="020B0606030504020204" pitchFamily="34" charset="0"/>
                <a:ea typeface="Calibri" panose="020F0502020204030204" pitchFamily="34" charset="0"/>
              </a:rPr>
              <a:t>przez</a:t>
            </a:r>
            <a:r>
              <a:rPr lang="en-US" sz="1800" dirty="0">
                <a:effectLst/>
                <a:latin typeface="Open Sans" panose="020B0606030504020204" pitchFamily="34" charset="0"/>
                <a:ea typeface="Calibri" panose="020F0502020204030204" pitchFamily="34" charset="0"/>
              </a:rPr>
              <a:t> pływy </a:t>
            </a:r>
          </a:p>
          <a:p>
            <a:pPr>
              <a:lnSpc>
                <a:spcPct val="120000"/>
              </a:lnSpc>
            </a:pPr>
            <a:r>
              <a:rPr lang="en-US" sz="1800" dirty="0">
                <a:effectLst/>
                <a:latin typeface="Open Sans" panose="020B0606030504020204" pitchFamily="34" charset="0"/>
                <a:ea typeface="Calibri" panose="020F0502020204030204" pitchFamily="34" charset="0"/>
              </a:rPr>
              <a:t>ton luźnych śmieci i odpadów z wysypisk nad rzekami na całym świecie</a:t>
            </a:r>
            <a:endParaRPr lang="el-GR" b="1" dirty="0"/>
          </a:p>
        </p:txBody>
      </p:sp>
      <p:sp>
        <p:nvSpPr>
          <p:cNvPr id="10" name="TextBox 9">
            <a:extLst>
              <a:ext uri="{FF2B5EF4-FFF2-40B4-BE49-F238E27FC236}">
                <a16:creationId xmlns:a16="http://schemas.microsoft.com/office/drawing/2014/main" id="{6F54EF4F-2480-CA3C-375E-1732C8DA61BE}"/>
              </a:ext>
            </a:extLst>
          </p:cNvPr>
          <p:cNvSpPr txBox="1"/>
          <p:nvPr/>
        </p:nvSpPr>
        <p:spPr>
          <a:xfrm>
            <a:off x="8302287" y="6576203"/>
            <a:ext cx="4014645" cy="258725"/>
          </a:xfrm>
          <a:prstGeom prst="rect">
            <a:avLst/>
          </a:prstGeom>
          <a:noFill/>
        </p:spPr>
        <p:txBody>
          <a:bodyPr wrap="square">
            <a:spAutoFit/>
          </a:bodyPr>
          <a:lstStyle/>
          <a:p>
            <a:pPr algn="ctr">
              <a:lnSpc>
                <a:spcPct val="115000"/>
              </a:lnSpc>
              <a:spcAft>
                <a:spcPts val="8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Źródło: Komisja Europejska</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22F7882-321B-4791-12E7-54B35BC30FA4}"/>
              </a:ext>
            </a:extLst>
          </p:cNvPr>
          <p:cNvSpPr txBox="1"/>
          <p:nvPr/>
        </p:nvSpPr>
        <p:spPr>
          <a:xfrm>
            <a:off x="585744" y="5673003"/>
            <a:ext cx="7366766" cy="954107"/>
          </a:xfrm>
          <a:prstGeom prst="rect">
            <a:avLst/>
          </a:prstGeom>
          <a:noFill/>
        </p:spPr>
        <p:txBody>
          <a:bodyPr wrap="square">
            <a:spAutoFit/>
          </a:bodyPr>
          <a:lstStyle/>
          <a:p>
            <a:pPr marL="285750" indent="-285750">
              <a:buFont typeface="Wingdings" panose="05000000000000000000" pitchFamily="2" charset="2"/>
              <a:buChar char="ü"/>
            </a:pPr>
            <a:r>
              <a:rPr lang="en-US" sz="1400" i="1" dirty="0">
                <a:effectLst/>
                <a:latin typeface="Open Sans" panose="020B0606030504020204" pitchFamily="34" charset="0"/>
                <a:ea typeface="Calibri" panose="020F0502020204030204" pitchFamily="34" charset="0"/>
              </a:rPr>
              <a:t>Zaledwie dziesięć rzek na świecie, z czego osiem w Azji, jest odpowiedzialnych za większość plastikowych śmieci trafiających do oceanów. W szczególności największa rzeka Chin, Jangcy, jest największym źródłem plastikowych odpadów, ponieważ generuje 1,5 miliona ton metrycznych rocznie.</a:t>
            </a:r>
            <a:endParaRPr lang="el-GR" sz="1400" i="1" dirty="0"/>
          </a:p>
        </p:txBody>
      </p:sp>
      <p:pic>
        <p:nvPicPr>
          <p:cNvPr id="9" name="Εικόνα 8" descr="Εικόνα που περιέχει διάγραμμα, χάρτης&#10;&#10;Περιγραφή που δημιουργήθηκε αυτόματα">
            <a:extLst>
              <a:ext uri="{FF2B5EF4-FFF2-40B4-BE49-F238E27FC236}">
                <a16:creationId xmlns:a16="http://schemas.microsoft.com/office/drawing/2014/main" id="{9B709754-7D52-4CFE-2BE3-74F8B61D11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8859" y="628073"/>
            <a:ext cx="3913141" cy="5987414"/>
          </a:xfrm>
          <a:prstGeom prst="rect">
            <a:avLst/>
          </a:prstGeom>
          <a:noFill/>
          <a:ln>
            <a:noFill/>
          </a:ln>
        </p:spPr>
      </p:pic>
    </p:spTree>
    <p:extLst>
      <p:ext uri="{BB962C8B-B14F-4D97-AF65-F5344CB8AC3E}">
        <p14:creationId xmlns:p14="http://schemas.microsoft.com/office/powerpoint/2010/main" val="246249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οργανισμός, νερό, ύφαλος, υποβρύχια&#10;&#10;Περιγραφή που δημιουργήθηκε αυτόματα">
            <a:extLst>
              <a:ext uri="{FF2B5EF4-FFF2-40B4-BE49-F238E27FC236}">
                <a16:creationId xmlns:a16="http://schemas.microsoft.com/office/drawing/2014/main" id="{DA47EE42-E5A8-25C9-A5C5-7C2F7D91076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338" r="13818" b="1753"/>
          <a:stretch/>
        </p:blipFill>
        <p:spPr>
          <a:xfrm>
            <a:off x="3523488" y="10"/>
            <a:ext cx="8668512" cy="6857990"/>
          </a:xfrm>
          <a:prstGeom prst="rect">
            <a:avLst/>
          </a:prstGeom>
        </p:spPr>
      </p:pic>
      <p:sp>
        <p:nvSpPr>
          <p:cNvPr id="23"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412583" y="731931"/>
            <a:ext cx="560871"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29" name="Θέση περιεχομένου 2">
            <a:extLst>
              <a:ext uri="{FF2B5EF4-FFF2-40B4-BE49-F238E27FC236}">
                <a16:creationId xmlns:a16="http://schemas.microsoft.com/office/drawing/2014/main" id="{7BAC7DBC-DE33-DDE0-FA5A-EA79A7C42CFE}"/>
              </a:ext>
            </a:extLst>
          </p:cNvPr>
          <p:cNvGraphicFramePr>
            <a:graphicFrameLocks noGrp="1"/>
          </p:cNvGraphicFramePr>
          <p:nvPr>
            <p:ph idx="1"/>
            <p:extLst>
              <p:ext uri="{D42A27DB-BD31-4B8C-83A1-F6EECF244321}">
                <p14:modId xmlns:p14="http://schemas.microsoft.com/office/powerpoint/2010/main" val="2528542059"/>
              </p:ext>
            </p:extLst>
          </p:nvPr>
        </p:nvGraphicFramePr>
        <p:xfrm>
          <a:off x="371476" y="2717800"/>
          <a:ext cx="5558270" cy="374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Τίτλος 1">
            <a:extLst>
              <a:ext uri="{FF2B5EF4-FFF2-40B4-BE49-F238E27FC236}">
                <a16:creationId xmlns:a16="http://schemas.microsoft.com/office/drawing/2014/main" id="{0195D0AC-96B4-E9FE-3146-9B2D2BDC9600}"/>
              </a:ext>
            </a:extLst>
          </p:cNvPr>
          <p:cNvSpPr>
            <a:spLocks noGrp="1"/>
          </p:cNvSpPr>
          <p:nvPr>
            <p:ph type="title"/>
          </p:nvPr>
        </p:nvSpPr>
        <p:spPr>
          <a:xfrm>
            <a:off x="1046442" y="596927"/>
            <a:ext cx="6900996" cy="1123950"/>
          </a:xfrm>
        </p:spPr>
        <p:txBody>
          <a:bodyPr>
            <a:normAutofit/>
          </a:bodyPr>
          <a:lstStyle/>
          <a:p>
            <a:pPr algn="just">
              <a:lnSpc>
                <a:spcPct val="115000"/>
              </a:lnSpc>
              <a:spcAft>
                <a:spcPts val="8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Podtemat 2: Jak zanieczyszczenie plastikiem wpływa na życie morskie?</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E0B4BE5-C53E-9D69-39EC-23FA0B23685F}"/>
              </a:ext>
            </a:extLst>
          </p:cNvPr>
          <p:cNvSpPr txBox="1"/>
          <p:nvPr/>
        </p:nvSpPr>
        <p:spPr>
          <a:xfrm>
            <a:off x="371475" y="1877614"/>
            <a:ext cx="6097424" cy="391902"/>
          </a:xfrm>
          <a:prstGeom prst="rect">
            <a:avLst/>
          </a:prstGeom>
          <a:noFill/>
        </p:spPr>
        <p:txBody>
          <a:bodyPr wrap="square">
            <a:spAutoFit/>
          </a:bodyPr>
          <a:lstStyle/>
          <a:p>
            <a:pPr marL="0" indent="0" algn="just">
              <a:lnSpc>
                <a:spcPct val="115000"/>
              </a:lnSpc>
              <a:spcAft>
                <a:spcPts val="800"/>
              </a:spcAft>
              <a:buNone/>
            </a:pPr>
            <a:r>
              <a:rPr lang="en-US" sz="1800" b="1" i="1" dirty="0">
                <a:effectLst/>
                <a:latin typeface="Open Sans" panose="020B0606030504020204" pitchFamily="34" charset="0"/>
                <a:ea typeface="Calibri" panose="020F0502020204030204" pitchFamily="34" charset="0"/>
                <a:cs typeface="Times New Roman" panose="02020603050405020304" pitchFamily="18" charset="0"/>
              </a:rPr>
              <a:t>Jaki jest wpływ na życie morskie?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EF4CDCE-6FB3-7C08-060D-543C6836DC74}"/>
              </a:ext>
            </a:extLst>
          </p:cNvPr>
          <p:cNvSpPr txBox="1"/>
          <p:nvPr/>
        </p:nvSpPr>
        <p:spPr>
          <a:xfrm>
            <a:off x="6096000" y="5357376"/>
            <a:ext cx="6003636" cy="1316322"/>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ü"/>
            </a:pPr>
            <a:r>
              <a:rPr lang="en-US" sz="1400" i="1" dirty="0">
                <a:effectLst/>
                <a:latin typeface="Open Sans" panose="020B0606030504020204" pitchFamily="34" charset="0"/>
                <a:ea typeface="Calibri" panose="020F0502020204030204" pitchFamily="34" charset="0"/>
                <a:cs typeface="Times New Roman" panose="02020603050405020304" pitchFamily="18" charset="0"/>
              </a:rPr>
              <a:t>Przykład śmiertelnych konsekwencji konsumpcji plastiku przez organizmy morskie można znaleźć w koloniach maskonurów u wybrzeży Australii i Nowej Zelandii, które są szczególnie dotknięte, ponieważ ptaki te spożywają duże ilości plastiku i karmią nim swoje młode. Co zaskakujące, niektórym ptakom usunięto do 250 kawałków plastiku. </a:t>
            </a:r>
            <a:endParaRPr lang="el-GR"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68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φαγητό, καραμέλες, εξωτερικός χώρος/ύπαιθρος, σνακ&#10;&#10;Περιγραφή που δημιουργήθηκε αυτόματα">
            <a:extLst>
              <a:ext uri="{FF2B5EF4-FFF2-40B4-BE49-F238E27FC236}">
                <a16:creationId xmlns:a16="http://schemas.microsoft.com/office/drawing/2014/main" id="{76F8444A-454A-E08E-EDC7-19EC15BB6862}"/>
              </a:ext>
            </a:extLst>
          </p:cNvPr>
          <p:cNvPicPr>
            <a:picLocks noChangeAspect="1"/>
          </p:cNvPicPr>
          <p:nvPr/>
        </p:nvPicPr>
        <p:blipFill rotWithShape="1">
          <a:blip r:embed="rId2">
            <a:extLst>
              <a:ext uri="{28A0092B-C50C-407E-A947-70E740481C1C}">
                <a14:useLocalDpi xmlns:a14="http://schemas.microsoft.com/office/drawing/2010/main" val="0"/>
              </a:ext>
            </a:extLst>
          </a:blip>
          <a:srcRect l="2634" r="3602"/>
          <a:stretch/>
        </p:blipFill>
        <p:spPr>
          <a:xfrm>
            <a:off x="0" y="0"/>
            <a:ext cx="9669642" cy="68853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26225" y="27400"/>
            <a:ext cx="10136499" cy="1899912"/>
          </a:xfrm>
        </p:spPr>
        <p:txBody>
          <a:bodyPr vert="horz" lIns="91440" tIns="45720" rIns="91440" bIns="45720" rtlCol="0" anchor="ctr">
            <a:normAutofit/>
          </a:bodyPr>
          <a:lstStyle/>
          <a:p>
            <a:pPr>
              <a:spcAft>
                <a:spcPts val="800"/>
              </a:spcAft>
            </a:pPr>
            <a:r>
              <a:rPr lang="en-US" sz="2800" b="1" dirty="0">
                <a:effectLst/>
                <a:latin typeface="Open Sans" panose="020B0606030504020204" pitchFamily="34" charset="0"/>
                <a:ea typeface="Open Sans" panose="020B0606030504020204" pitchFamily="34" charset="0"/>
                <a:cs typeface="Open Sans" panose="020B0606030504020204" pitchFamily="34" charset="0"/>
              </a:rPr>
              <a:t>Podtemat 2: Jak zanieczyszczenie plastikiem wpływa na życie morskie?</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017164" y="1555860"/>
            <a:ext cx="3879521" cy="53158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1400" b="1" i="1" dirty="0">
                <a:effectLst/>
                <a:latin typeface="Open Sans" panose="020B0606030504020204" pitchFamily="34" charset="0"/>
                <a:ea typeface="Open Sans" panose="020B0606030504020204" pitchFamily="34" charset="0"/>
                <a:cs typeface="Open Sans" panose="020B0606030504020204" pitchFamily="34" charset="0"/>
              </a:rPr>
              <a:t>Rosnące obawy związane z mikrodrobinami plastiku w naszym łańcuchu żywnościowym</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a:spcAft>
                <a:spcPts val="80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Nasze oceany są zanieczyszczane przez miliony ton mikroplastików rocznie, które są wprowadzane przez małe tworzywa sztuczne, takie jak mikrogranulki i </a:t>
            </a:r>
            <a:r>
              <a:rPr lang="en-US" sz="1400" dirty="0" err="1">
                <a:effectLst/>
                <a:latin typeface="Open Sans" panose="020B0606030504020204" pitchFamily="34" charset="0"/>
                <a:ea typeface="Open Sans" panose="020B0606030504020204" pitchFamily="34" charset="0"/>
                <a:cs typeface="Open Sans" panose="020B0606030504020204" pitchFamily="34" charset="0"/>
              </a:rPr>
              <a:t>włókna syntet</a:t>
            </a:r>
            <a:r>
              <a:rPr lang="en-US" sz="1400" dirty="0">
                <a:effectLst/>
                <a:latin typeface="Open Sans" panose="020B0606030504020204" pitchFamily="34" charset="0"/>
                <a:ea typeface="Open Sans" panose="020B0606030504020204" pitchFamily="34" charset="0"/>
                <a:cs typeface="Open Sans" panose="020B0606030504020204" pitchFamily="34" charset="0"/>
              </a:rPr>
              <a:t>yczne, w wyniku czego </a:t>
            </a:r>
            <a:r>
              <a:rPr lang="en-US" sz="1400" dirty="0">
                <a:latin typeface="Open Sans" panose="020B0606030504020204" pitchFamily="34" charset="0"/>
                <a:ea typeface="Open Sans" panose="020B0606030504020204" pitchFamily="34" charset="0"/>
                <a:cs typeface="Open Sans" panose="020B0606030504020204" pitchFamily="34" charset="0"/>
              </a:rPr>
              <a:t>obecność mikroplastików </a:t>
            </a:r>
            <a:r>
              <a:rPr lang="en-US" sz="1400" dirty="0">
                <a:effectLst/>
                <a:latin typeface="Open Sans" panose="020B0606030504020204" pitchFamily="34" charset="0"/>
                <a:ea typeface="Open Sans" panose="020B0606030504020204" pitchFamily="34" charset="0"/>
                <a:cs typeface="Open Sans" panose="020B0606030504020204" pitchFamily="34" charset="0"/>
              </a:rPr>
              <a:t>nie ogranicza się do życia morskiego, ponieważ są one obecnie odkrywane w naszym łańcuchu pokarmowym.</a:t>
            </a:r>
          </a:p>
          <a:p>
            <a:pPr>
              <a:spcAft>
                <a:spcPts val="80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Niedawne badanie przeprowadzone przez Uniwersytet w Plymouth wykazało, że 1/3 z 504 ryb złowionych u wybrzeży południowo-zachodniej Anglii zawierała mikrodrobiny plastiku. </a:t>
            </a:r>
          </a:p>
          <a:p>
            <a:pPr>
              <a:spcAft>
                <a:spcPts val="80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Zaobserwowano wpływ mikrodrobin plastiku na ptaki morskie, ze szczególnym uwzględnieniem zaburzonego wchłaniania żelaza w jelicie cienkim i zwiększonego stresu wątroby, co budzi obawy o długoterminowy wpływ spożywania mikrodrobin plastiku na zdrowie ludzi.</a:t>
            </a: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0BFF1A09-84C9-ED22-40CC-FC2D3790AB29}"/>
              </a:ext>
            </a:extLst>
          </p:cNvPr>
          <p:cNvSpPr txBox="1"/>
          <p:nvPr/>
        </p:nvSpPr>
        <p:spPr>
          <a:xfrm>
            <a:off x="109522" y="5697586"/>
            <a:ext cx="7907642" cy="1462965"/>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ü"/>
            </a:pPr>
            <a:r>
              <a:rPr lang="en-US" sz="1400" b="1" dirty="0">
                <a:effectLst/>
                <a:latin typeface="Open Sans" panose="020B0606030504020204" pitchFamily="34" charset="0"/>
                <a:ea typeface="Open Sans" panose="020B0606030504020204" pitchFamily="34" charset="0"/>
                <a:cs typeface="Open Sans" panose="020B0606030504020204" pitchFamily="34" charset="0"/>
              </a:rPr>
              <a:t>Wi</a:t>
            </a:r>
            <a:r>
              <a:rPr lang="pl-PL" sz="1400" b="1" dirty="0" err="1">
                <a:effectLst/>
                <a:latin typeface="Open Sans" panose="020B0606030504020204" pitchFamily="34" charset="0"/>
                <a:ea typeface="Open Sans" panose="020B0606030504020204" pitchFamily="34" charset="0"/>
                <a:cs typeface="Open Sans" panose="020B0606030504020204" pitchFamily="34" charset="0"/>
              </a:rPr>
              <a:t>ralowy</a:t>
            </a:r>
            <a:r>
              <a:rPr lang="en-US" sz="1400" b="1" dirty="0">
                <a:effectLst/>
                <a:latin typeface="Open Sans" panose="020B0606030504020204" pitchFamily="34" charset="0"/>
                <a:ea typeface="Open Sans" panose="020B0606030504020204" pitchFamily="34" charset="0"/>
                <a:cs typeface="Open Sans" panose="020B0606030504020204" pitchFamily="34" charset="0"/>
              </a:rPr>
              <a:t> post w mediach społecznościowych przedstawiający opakowanie po batonie Mars z 1986 roku znalezione w zatoce Constantine w Kornwalii. Długoterminowy wpływ plastiku na ocean jest poważny i dalekosiężny, ponieważ stanowi zagrożenie zarówno dla życia morskiego, jak i całego ekosystemu. </a:t>
            </a:r>
            <a:endParaRPr lang="el-GR" sz="1400" b="1" dirty="0">
              <a:effectLst/>
              <a:latin typeface="Open Sans" panose="020B0606030504020204" pitchFamily="34" charset="0"/>
              <a:ea typeface="Open Sans" panose="020B0606030504020204" pitchFamily="34" charset="0"/>
              <a:cs typeface="Open Sans" panose="020B0606030504020204" pitchFamily="34" charset="0"/>
            </a:endParaRPr>
          </a:p>
          <a:p>
            <a:pPr>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5351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3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3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137034" y="431631"/>
            <a:ext cx="5531621" cy="1330840"/>
          </a:xfrm>
        </p:spPr>
        <p:txBody>
          <a:bodyPr>
            <a:normAutofit fontScale="90000"/>
          </a:bodyPr>
          <a:lstStyle/>
          <a:p>
            <a:r>
              <a:rPr lang="en-US" sz="2800" b="1" dirty="0">
                <a:effectLst/>
                <a:latin typeface="Open Sans" panose="020B0606030504020204" pitchFamily="34" charset="0"/>
                <a:ea typeface="Calibri" panose="020F0502020204030204" pitchFamily="34" charset="0"/>
                <a:cs typeface="Times New Roman" panose="02020603050405020304" pitchFamily="18" charset="0"/>
              </a:rPr>
              <a:t>Podtemat 3: Co możemy zrobić, aby pomóc w walce z zanieczyszczeniem plastikiem?</a:t>
            </a:r>
            <a:endParaRPr lang="el-GR" sz="2800" dirty="0"/>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1137034" y="1972429"/>
            <a:ext cx="4438036" cy="4751644"/>
          </a:xfrm>
        </p:spPr>
        <p:txBody>
          <a:bodyPr>
            <a:normAutofit fontScale="92500" lnSpcReduction="20000"/>
          </a:bodyPr>
          <a:lstStyle/>
          <a:p>
            <a:pPr marL="0" indent="0">
              <a:buNone/>
            </a:pPr>
            <a:r>
              <a:rPr lang="en-US" sz="1900" b="1" i="1" dirty="0">
                <a:latin typeface="Open Sans" panose="020B0606030504020204" pitchFamily="34" charset="0"/>
              </a:rPr>
              <a:t>Redukcja, recykling, ponowne użycie</a:t>
            </a:r>
            <a:endParaRPr lang="el-GR" sz="1900" b="1" i="1" dirty="0">
              <a:latin typeface="Open Sans" panose="020B0606030504020204" pitchFamily="34" charset="0"/>
            </a:endParaRPr>
          </a:p>
          <a:p>
            <a:r>
              <a:rPr lang="en-US" sz="1900" dirty="0">
                <a:latin typeface="Open Sans" panose="020B0606030504020204" pitchFamily="34" charset="0"/>
              </a:rPr>
              <a:t>Głównym obszarem, w którym można wprowadzić ulepszenia, jest ograniczenie stosowania tworzyw sztucznych jednorazowego użytku, które są częstym widokiem w różnych drogach wodnych.</a:t>
            </a:r>
          </a:p>
          <a:p>
            <a:r>
              <a:rPr lang="en-US" sz="1900" dirty="0">
                <a:effectLst/>
                <a:latin typeface="Open Sans" panose="020B0606030504020204" pitchFamily="34" charset="0"/>
                <a:ea typeface="Calibri" panose="020F0502020204030204" pitchFamily="34" charset="0"/>
              </a:rPr>
              <a:t>Alternatywną metodą na zminimalizowanie zużycia plastiku jednorazowego użytku jest wybieranie niepakowanych owoców i warzyw podczas zakupów w supermarketach, zamiast kupowania tych, które są pakowane w plastikowe torby.</a:t>
            </a:r>
          </a:p>
          <a:p>
            <a:r>
              <a:rPr lang="en-US" sz="1800" dirty="0">
                <a:effectLst/>
                <a:latin typeface="Open Sans" panose="020B0606030504020204" pitchFamily="34" charset="0"/>
                <a:ea typeface="Calibri" panose="020F0502020204030204" pitchFamily="34" charset="0"/>
                <a:cs typeface="Times New Roman" panose="02020603050405020304" pitchFamily="18" charset="0"/>
              </a:rPr>
              <a:t>rosnąca liczba sklepów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typu</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pl-PL" sz="1800" dirty="0">
                <a:effectLst/>
                <a:latin typeface="Open Sans" panose="020B0606030504020204" pitchFamily="34" charset="0"/>
                <a:ea typeface="Calibri" panose="020F0502020204030204" pitchFamily="34" charset="0"/>
                <a:cs typeface="Times New Roman" panose="02020603050405020304" pitchFamily="18" charset="0"/>
              </a:rPr>
              <a:t>„</a:t>
            </a:r>
            <a:r>
              <a:rPr lang="en-US" sz="1800" dirty="0">
                <a:effectLst/>
                <a:latin typeface="Open Sans" panose="020B0606030504020204" pitchFamily="34" charset="0"/>
                <a:ea typeface="Calibri" panose="020F0502020204030204" pitchFamily="34" charset="0"/>
                <a:cs typeface="Times New Roman" panose="02020603050405020304" pitchFamily="18" charset="0"/>
              </a:rPr>
              <a:t>zero waste</a:t>
            </a:r>
            <a:r>
              <a:rPr lang="pl-PL" sz="1800" dirty="0">
                <a:effectLst/>
                <a:latin typeface="Open Sans" panose="020B0606030504020204" pitchFamily="34" charset="0"/>
                <a:ea typeface="Calibri" panose="020F0502020204030204" pitchFamily="34" charset="0"/>
                <a:cs typeface="Times New Roman" panose="02020603050405020304" pitchFamily="18" charset="0"/>
              </a:rPr>
              <a:t>”</a:t>
            </a:r>
            <a:r>
              <a:rPr lang="en-US" sz="1800" dirty="0">
                <a:effectLst/>
                <a:latin typeface="Open Sans" panose="020B0606030504020204" pitchFamily="34" charset="0"/>
                <a:ea typeface="Calibri" panose="020F0502020204030204" pitchFamily="34" charset="0"/>
                <a:cs typeface="Times New Roman" panose="02020603050405020304" pitchFamily="18" charset="0"/>
              </a:rPr>
              <a:t>, które sprzedają niepakowaną żywność i artykuły gospodarstwa domowego, umożliwiając klientom przynoszenie pojemników wielokrotnego użytku.</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sz="1900" dirty="0"/>
          </a:p>
        </p:txBody>
      </p:sp>
      <p:pic>
        <p:nvPicPr>
          <p:cNvPr id="9" name="Graphic 8" descr="Recycle Sign">
            <a:extLst>
              <a:ext uri="{FF2B5EF4-FFF2-40B4-BE49-F238E27FC236}">
                <a16:creationId xmlns:a16="http://schemas.microsoft.com/office/drawing/2014/main" id="{1AC215B8-5645-7671-4FDB-EA3D282380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0610" y="1071282"/>
            <a:ext cx="4737650" cy="4737650"/>
          </a:xfrm>
          <a:prstGeom prst="rect">
            <a:avLst/>
          </a:prstGeom>
        </p:spPr>
      </p:pic>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039829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2562</Words>
  <Application>Microsoft Office PowerPoint</Application>
  <PresentationFormat>Panoramiczny</PresentationFormat>
  <Paragraphs>156</Paragraphs>
  <Slides>21</Slides>
  <Notes>3</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21</vt:i4>
      </vt:variant>
    </vt:vector>
  </HeadingPairs>
  <TitlesOfParts>
    <vt:vector size="29" baseType="lpstr">
      <vt:lpstr>Arial</vt:lpstr>
      <vt:lpstr>Ariel</vt:lpstr>
      <vt:lpstr>Calibri</vt:lpstr>
      <vt:lpstr>Calibri Light</vt:lpstr>
      <vt:lpstr>Open Sans</vt:lpstr>
      <vt:lpstr>Symbol</vt:lpstr>
      <vt:lpstr>Wingdings</vt:lpstr>
      <vt:lpstr>Θέμα του Office</vt:lpstr>
      <vt:lpstr>Moduł 3: Wpływ plastiku na życie morskie </vt:lpstr>
      <vt:lpstr>Wprowadzenie</vt:lpstr>
      <vt:lpstr>Główny temat</vt:lpstr>
      <vt:lpstr>Podtemat 1: Zanieczyszczenie plastikiem w oceanie: Skąd się bierze?</vt:lpstr>
      <vt:lpstr>Podtemat 1: Zanieczyszczenie plastikiem w oceanie: Skąd się bierze?</vt:lpstr>
      <vt:lpstr>Podtemat 2: Jak zanieczyszczenie plastikiem wpływa na życie morskie?</vt:lpstr>
      <vt:lpstr>Podtemat 2: Jak zanieczyszczenie plastikiem wpływa na życie morskie?</vt:lpstr>
      <vt:lpstr>Podtemat 2: Jak zanieczyszczenie plastikiem wpływa na życie morskie?</vt:lpstr>
      <vt:lpstr>Podtemat 3: Co możemy zrobić, aby pomóc w walce z zanieczyszczeniem plastikiem?</vt:lpstr>
      <vt:lpstr>Podtemat 3: Co możemy zrobić, aby pomóc w walce z zanieczyszczeniem plastikiem?</vt:lpstr>
      <vt:lpstr>Podtemat 3: Co możemy zrobić, aby pomóc w walce z zanieczyszczeniem plastikiem?</vt:lpstr>
      <vt:lpstr>A2.1 Działanie - sprzątanie plaży </vt:lpstr>
      <vt:lpstr>Prezentacja programu PowerPoint</vt:lpstr>
      <vt:lpstr>Instrukcja krok po kroku </vt:lpstr>
      <vt:lpstr>A2.2 Aktywność - Powiedz „nie” tworzywom sztucznym</vt:lpstr>
      <vt:lpstr>A2.2 Aktywność - Eksperyment: Toksyczne chemikalia w naszej żywności</vt:lpstr>
      <vt:lpstr>Instrukcja krok po kroku </vt:lpstr>
      <vt:lpstr>Dodatkowe zasoby edukacyjne</vt:lpstr>
      <vt:lpstr>Referencje i Sitografia</vt:lpstr>
      <vt:lpstr>Referencje i Sitografia</vt:lpstr>
      <vt:lpstr>www.rescue.erasmus.site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Alexandra Karanasiou</dc:creator>
  <cp:keywords>, docId:A455DEEBC62F37F9F5BC4C3995CCF0A9</cp:keywords>
  <cp:lastModifiedBy>Julia Krowicka</cp:lastModifiedBy>
  <cp:revision>31</cp:revision>
  <dcterms:created xsi:type="dcterms:W3CDTF">2023-02-20T12:16:37Z</dcterms:created>
  <dcterms:modified xsi:type="dcterms:W3CDTF">2023-09-03T20:46:37Z</dcterms:modified>
</cp:coreProperties>
</file>