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4.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59" r:id="rId3"/>
    <p:sldId id="261" r:id="rId4"/>
    <p:sldId id="275" r:id="rId5"/>
    <p:sldId id="262" r:id="rId6"/>
    <p:sldId id="263" r:id="rId7"/>
    <p:sldId id="265" r:id="rId8"/>
    <p:sldId id="268" r:id="rId9"/>
    <p:sldId id="267" r:id="rId10"/>
    <p:sldId id="277" r:id="rId11"/>
    <p:sldId id="278" r:id="rId12"/>
    <p:sldId id="272" r:id="rId13"/>
    <p:sldId id="273" r:id="rId14"/>
    <p:sldId id="274" r:id="rId15"/>
    <p:sldId id="280" r:id="rId16"/>
    <p:sldId id="25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1F3"/>
    <a:srgbClr val="4472C4"/>
    <a:srgbClr val="6E74FE"/>
    <a:srgbClr val="096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B9D52-3F6D-4085-AAD4-823510FBEF55}" v="92" dt="2023-06-20T09:25:29.2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9" autoAdjust="0"/>
    <p:restoredTop sz="94660"/>
  </p:normalViewPr>
  <p:slideViewPr>
    <p:cSldViewPr snapToGrid="0">
      <p:cViewPr varScale="1">
        <p:scale>
          <a:sx n="112" d="100"/>
          <a:sy n="112"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DD348-43A2-45F9-94D5-D7607596576A}" type="datetimeFigureOut">
              <a:rPr lang="it-IT" smtClean="0"/>
              <a:t>01/09/2023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FD6CB-3C07-49C2-AE04-6DE8BE12CE3E}" type="slidenum">
              <a:rPr lang="it-IT" smtClean="0"/>
              <a:t>‹#›</a:t>
            </a:fld>
            <a:endParaRPr lang="it-IT"/>
          </a:p>
        </p:txBody>
      </p:sp>
    </p:spTree>
    <p:extLst>
      <p:ext uri="{BB962C8B-B14F-4D97-AF65-F5344CB8AC3E}">
        <p14:creationId xmlns:p14="http://schemas.microsoft.com/office/powerpoint/2010/main" val="87990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3</a:t>
            </a:fld>
            <a:endParaRPr lang="el-GR"/>
          </a:p>
        </p:txBody>
      </p:sp>
    </p:spTree>
    <p:extLst>
      <p:ext uri="{BB962C8B-B14F-4D97-AF65-F5344CB8AC3E}">
        <p14:creationId xmlns:p14="http://schemas.microsoft.com/office/powerpoint/2010/main" val="312049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5</a:t>
            </a:fld>
            <a:endParaRPr lang="el-GR"/>
          </a:p>
        </p:txBody>
      </p:sp>
    </p:spTree>
    <p:extLst>
      <p:ext uri="{BB962C8B-B14F-4D97-AF65-F5344CB8AC3E}">
        <p14:creationId xmlns:p14="http://schemas.microsoft.com/office/powerpoint/2010/main" val="99554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6</a:t>
            </a:fld>
            <a:endParaRPr lang="el-GR"/>
          </a:p>
        </p:txBody>
      </p:sp>
    </p:spTree>
    <p:extLst>
      <p:ext uri="{BB962C8B-B14F-4D97-AF65-F5344CB8AC3E}">
        <p14:creationId xmlns:p14="http://schemas.microsoft.com/office/powerpoint/2010/main" val="278606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7</a:t>
            </a:fld>
            <a:endParaRPr lang="el-GR"/>
          </a:p>
        </p:txBody>
      </p:sp>
    </p:spTree>
    <p:extLst>
      <p:ext uri="{BB962C8B-B14F-4D97-AF65-F5344CB8AC3E}">
        <p14:creationId xmlns:p14="http://schemas.microsoft.com/office/powerpoint/2010/main" val="340179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8</a:t>
            </a:fld>
            <a:endParaRPr lang="el-GR"/>
          </a:p>
        </p:txBody>
      </p:sp>
    </p:spTree>
    <p:extLst>
      <p:ext uri="{BB962C8B-B14F-4D97-AF65-F5344CB8AC3E}">
        <p14:creationId xmlns:p14="http://schemas.microsoft.com/office/powerpoint/2010/main" val="70448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9</a:t>
            </a:fld>
            <a:endParaRPr lang="el-GR"/>
          </a:p>
        </p:txBody>
      </p:sp>
    </p:spTree>
    <p:extLst>
      <p:ext uri="{BB962C8B-B14F-4D97-AF65-F5344CB8AC3E}">
        <p14:creationId xmlns:p14="http://schemas.microsoft.com/office/powerpoint/2010/main" val="191425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10</a:t>
            </a:fld>
            <a:endParaRPr lang="el-GR"/>
          </a:p>
        </p:txBody>
      </p:sp>
    </p:spTree>
    <p:extLst>
      <p:ext uri="{BB962C8B-B14F-4D97-AF65-F5344CB8AC3E}">
        <p14:creationId xmlns:p14="http://schemas.microsoft.com/office/powerpoint/2010/main" val="80274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11</a:t>
            </a:fld>
            <a:endParaRPr lang="el-GR"/>
          </a:p>
        </p:txBody>
      </p:sp>
    </p:spTree>
    <p:extLst>
      <p:ext uri="{BB962C8B-B14F-4D97-AF65-F5344CB8AC3E}">
        <p14:creationId xmlns:p14="http://schemas.microsoft.com/office/powerpoint/2010/main" val="115509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113694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smeticsdesign-asia.com/Article/2016/11/09/Greenpeace-on-microplastics-and-labellin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_Uf_sqN77m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26/sciadv.1700782" TargetMode="External"/><Relationship Id="rId2" Type="http://schemas.openxmlformats.org/officeDocument/2006/relationships/hyperlink" Target="https://doi.org/10.1136/bmjopen-2017-018742" TargetMode="External"/><Relationship Id="rId1" Type="http://schemas.openxmlformats.org/officeDocument/2006/relationships/slideLayout" Target="../slideLayouts/slideLayout2.xml"/><Relationship Id="rId5" Type="http://schemas.openxmlformats.org/officeDocument/2006/relationships/hyperlink" Target="https://doi.org/10.1098/rstb.2009.0054" TargetMode="External"/><Relationship Id="rId4" Type="http://schemas.openxmlformats.org/officeDocument/2006/relationships/hyperlink" Target="https://doi.org/10.1007/s11367-020-01741-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jpg"/><Relationship Id="rId10" Type="http://schemas.openxmlformats.org/officeDocument/2006/relationships/image" Target="../media/image30.png"/><Relationship Id="rId4" Type="http://schemas.openxmlformats.org/officeDocument/2006/relationships/image" Target="../media/image25.jpg"/><Relationship Id="rId9"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sciencedirect.com/science/article/pii/S1462901122000600"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07713" y="5057577"/>
            <a:ext cx="6096001" cy="838725"/>
          </a:xfrm>
        </p:spPr>
        <p:txBody>
          <a:bodyPr>
            <a:noAutofit/>
          </a:bodyPr>
          <a:lstStyle/>
          <a:p>
            <a:r>
              <a:rPr lang="el-GR" sz="3200" b="1" dirty="0">
                <a:solidFill>
                  <a:schemeClr val="bg1"/>
                </a:solidFill>
              </a:rPr>
              <a:t>Ενότητα 5:</a:t>
            </a:r>
            <a:br>
              <a:rPr lang="en-US" sz="3200" b="1" dirty="0">
                <a:solidFill>
                  <a:schemeClr val="bg1"/>
                </a:solidFill>
              </a:rPr>
            </a:br>
            <a:r>
              <a:rPr lang="el-GR" sz="3200" b="1" dirty="0">
                <a:solidFill>
                  <a:schemeClr val="bg1"/>
                </a:solidFill>
              </a:rPr>
              <a:t>Σήμανση πλαστικών υλικών</a:t>
            </a:r>
            <a:endParaRPr lang="en-GB" sz="3200" b="1" dirty="0">
              <a:solidFill>
                <a:schemeClr val="bg1"/>
              </a:solidFill>
            </a:endParaRP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64366"/>
            <a:ext cx="4891538" cy="507831"/>
          </a:xfrm>
          <a:prstGeom prst="rect">
            <a:avLst/>
          </a:prstGeom>
          <a:noFill/>
        </p:spPr>
        <p:txBody>
          <a:bodyPr wrap="square" rtlCol="0">
            <a:spAutoFit/>
          </a:bodyPr>
          <a:lstStyle/>
          <a:p>
            <a:r>
              <a:rPr lang="en-US" sz="2700" b="1" dirty="0">
                <a:solidFill>
                  <a:srgbClr val="1D9B52"/>
                </a:solidFill>
              </a:rPr>
              <a:t>Raise your voice against plastic</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4D85B6A-FF18-4EFD-BD23-77FDE89EC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AAB596-4870-4D7C-9F51-06F1F7367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obot fish could solve the ocean's microplastic pollution problem | BBC  Science Focus Magazine">
            <a:extLst>
              <a:ext uri="{FF2B5EF4-FFF2-40B4-BE49-F238E27FC236}">
                <a16:creationId xmlns:a16="http://schemas.microsoft.com/office/drawing/2014/main" id="{26AAA84F-39A5-0439-E354-280C602B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 y="-114203"/>
            <a:ext cx="12332366" cy="7641866"/>
          </a:xfrm>
          <a:prstGeom prst="rect">
            <a:avLst/>
          </a:prstGeom>
          <a:noFill/>
          <a:extLst>
            <a:ext uri="{909E8E84-426E-40DD-AFC4-6F175D3DCCD1}">
              <a14:hiddenFill xmlns:a14="http://schemas.microsoft.com/office/drawing/2010/main">
                <a:solidFill>
                  <a:srgbClr val="FFFFFF"/>
                </a:solidFill>
              </a14:hiddenFill>
            </a:ext>
          </a:extLst>
        </p:spPr>
      </p:pic>
      <p:sp>
        <p:nvSpPr>
          <p:cNvPr id="8" name="Τίτλος 1">
            <a:extLst>
              <a:ext uri="{FF2B5EF4-FFF2-40B4-BE49-F238E27FC236}">
                <a16:creationId xmlns:a16="http://schemas.microsoft.com/office/drawing/2014/main" id="{DE2D7FA7-F902-67E3-81CB-4507ADEEBD65}"/>
              </a:ext>
            </a:extLst>
          </p:cNvPr>
          <p:cNvSpPr txBox="1">
            <a:spLocks/>
          </p:cNvSpPr>
          <p:nvPr/>
        </p:nvSpPr>
        <p:spPr>
          <a:xfrm>
            <a:off x="812785" y="227956"/>
            <a:ext cx="4401880" cy="1716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Ενότητα 3: </a:t>
            </a:r>
          </a:p>
          <a:p>
            <a:pPr>
              <a:spcAft>
                <a:spcPts val="600"/>
              </a:spcAft>
            </a:pPr>
            <a:r>
              <a:rPr lang="el-G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Επισήμανση των </a:t>
            </a:r>
            <a:r>
              <a:rPr lang="el-GR" sz="3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μικροπλαστικών</a:t>
            </a:r>
            <a:endPara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egnaposto contenuto 10">
            <a:extLst>
              <a:ext uri="{FF2B5EF4-FFF2-40B4-BE49-F238E27FC236}">
                <a16:creationId xmlns:a16="http://schemas.microsoft.com/office/drawing/2014/main" id="{1AB70735-FE4D-E470-3A2A-C71E82CB046C}"/>
              </a:ext>
            </a:extLst>
          </p:cNvPr>
          <p:cNvSpPr>
            <a:spLocks noGrp="1"/>
          </p:cNvSpPr>
          <p:nvPr>
            <p:ph idx="1"/>
          </p:nvPr>
        </p:nvSpPr>
        <p:spPr>
          <a:xfrm>
            <a:off x="3916680" y="5334000"/>
            <a:ext cx="8098857" cy="1523998"/>
          </a:xfrm>
        </p:spPr>
        <p:txBody>
          <a:bodyPr vert="horz" lIns="91440" tIns="45720" rIns="91440" bIns="45720" rtlCol="0" anchor="ctr">
            <a:normAutofit fontScale="92500" lnSpcReduction="10000"/>
          </a:bodyPr>
          <a:lstStyle/>
          <a:p>
            <a:pPr marL="0"/>
            <a:endParaRPr lang="en-US" sz="2000" dirty="0"/>
          </a:p>
          <a:p>
            <a:pPr marL="0" indent="0" algn="ctr">
              <a:buNone/>
            </a:pPr>
            <a:r>
              <a:rPr lang="el-GR" sz="2400" b="1" dirty="0">
                <a:solidFill>
                  <a:srgbClr val="5371F3"/>
                </a:solidFill>
                <a:effectLst/>
                <a:highlight>
                  <a:srgbClr val="C0C0C0"/>
                </a:highlight>
                <a:latin typeface="Open Sans" panose="020B0606030504020204" pitchFamily="34" charset="0"/>
                <a:ea typeface="Calibri" panose="020F0502020204030204" pitchFamily="34" charset="0"/>
                <a:cs typeface="Times New Roman" panose="02020603050405020304" pitchFamily="18" charset="0"/>
              </a:rPr>
              <a:t>Η κατανάλωση πλαστικού και οι επιπτώσεις της απαιτούν άμεση δράση. Σε αυτή την (κυριολεκτικά) θάλασσα πλαστικού, τα </a:t>
            </a:r>
            <a:r>
              <a:rPr lang="el-GR" sz="2400" b="1" dirty="0">
                <a:solidFill>
                  <a:srgbClr val="FF0000"/>
                </a:solidFill>
                <a:effectLst/>
                <a:highlight>
                  <a:srgbClr val="C0C0C0"/>
                </a:highlight>
                <a:latin typeface="Open Sans" panose="020B0606030504020204" pitchFamily="34" charset="0"/>
                <a:ea typeface="Calibri" panose="020F0502020204030204" pitchFamily="34" charset="0"/>
                <a:cs typeface="Times New Roman" panose="02020603050405020304" pitchFamily="18" charset="0"/>
              </a:rPr>
              <a:t>μικροπλαστικά</a:t>
            </a:r>
            <a:r>
              <a:rPr lang="el-GR" sz="2400" b="1" dirty="0">
                <a:solidFill>
                  <a:srgbClr val="5371F3"/>
                </a:solidFill>
                <a:effectLst/>
                <a:highlight>
                  <a:srgbClr val="C0C0C0"/>
                </a:highlight>
                <a:latin typeface="Open Sans" panose="020B0606030504020204" pitchFamily="34" charset="0"/>
                <a:ea typeface="Calibri" panose="020F0502020204030204" pitchFamily="34" charset="0"/>
                <a:cs typeface="Times New Roman" panose="02020603050405020304" pitchFamily="18" charset="0"/>
              </a:rPr>
              <a:t> αποτελούν μια μεγάλη πρόκληση</a:t>
            </a:r>
            <a:endParaRPr lang="en-US" sz="2000" dirty="0"/>
          </a:p>
          <a:p>
            <a:pPr marL="0"/>
            <a:endParaRPr lang="en-US" sz="2000" dirty="0"/>
          </a:p>
        </p:txBody>
      </p:sp>
    </p:spTree>
    <p:extLst>
      <p:ext uri="{BB962C8B-B14F-4D97-AF65-F5344CB8AC3E}">
        <p14:creationId xmlns:p14="http://schemas.microsoft.com/office/powerpoint/2010/main" val="302232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4D85B6A-FF18-4EFD-BD23-77FDE89EC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AAB596-4870-4D7C-9F51-06F1F7367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Τίτλος 1">
            <a:extLst>
              <a:ext uri="{FF2B5EF4-FFF2-40B4-BE49-F238E27FC236}">
                <a16:creationId xmlns:a16="http://schemas.microsoft.com/office/drawing/2014/main" id="{DE2D7FA7-F902-67E3-81CB-4507ADEEBD65}"/>
              </a:ext>
            </a:extLst>
          </p:cNvPr>
          <p:cNvSpPr txBox="1">
            <a:spLocks/>
          </p:cNvSpPr>
          <p:nvPr/>
        </p:nvSpPr>
        <p:spPr>
          <a:xfrm>
            <a:off x="535624" y="157731"/>
            <a:ext cx="4401880" cy="1716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3000" b="1" dirty="0">
                <a:latin typeface="Open Sans" panose="020B0606030504020204" pitchFamily="34" charset="0"/>
                <a:ea typeface="Open Sans" panose="020B0606030504020204" pitchFamily="34" charset="0"/>
                <a:cs typeface="Open Sans" panose="020B0606030504020204" pitchFamily="34" charset="0"/>
              </a:rPr>
              <a:t>Ενότητα 3: Σήμανση των </a:t>
            </a:r>
            <a:r>
              <a:rPr lang="el-GR" sz="3000" b="1" dirty="0" err="1">
                <a:latin typeface="Open Sans" panose="020B0606030504020204" pitchFamily="34" charset="0"/>
                <a:ea typeface="Open Sans" panose="020B0606030504020204" pitchFamily="34" charset="0"/>
                <a:cs typeface="Open Sans" panose="020B0606030504020204" pitchFamily="34" charset="0"/>
              </a:rPr>
              <a:t>μικροπλαστικών</a:t>
            </a:r>
            <a:endParaRPr lang="en-US"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egnaposto contenuto 10">
            <a:extLst>
              <a:ext uri="{FF2B5EF4-FFF2-40B4-BE49-F238E27FC236}">
                <a16:creationId xmlns:a16="http://schemas.microsoft.com/office/drawing/2014/main" id="{C0761D06-5FDB-9722-C799-AB2E1FDB596F}"/>
              </a:ext>
            </a:extLst>
          </p:cNvPr>
          <p:cNvSpPr txBox="1">
            <a:spLocks/>
          </p:cNvSpPr>
          <p:nvPr/>
        </p:nvSpPr>
        <p:spPr>
          <a:xfrm>
            <a:off x="350590" y="1411705"/>
            <a:ext cx="5180586" cy="52553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a:p>
            <a:pPr marL="0"/>
            <a:r>
              <a:rPr lang="el-GR" sz="1900" b="1" dirty="0">
                <a:effectLst/>
                <a:latin typeface="Open Sans" panose="020B0606030504020204" pitchFamily="34" charset="0"/>
                <a:ea typeface="Calibri" panose="020F0502020204030204" pitchFamily="34" charset="0"/>
              </a:rPr>
              <a:t>Τα οικολογικά σήματα χορηγούνται μόνο σε προϊόντα που τηρούν αυστηρά κριτήρια,</a:t>
            </a:r>
            <a:endParaRPr lang="en-US" sz="1900" b="1" dirty="0">
              <a:effectLst/>
              <a:latin typeface="Open Sans" panose="020B0606030504020204" pitchFamily="34" charset="0"/>
              <a:ea typeface="Calibri" panose="020F0502020204030204" pitchFamily="34" charset="0"/>
            </a:endParaRPr>
          </a:p>
          <a:p>
            <a:pPr marL="0" indent="0">
              <a:buNone/>
            </a:pPr>
            <a:r>
              <a:rPr lang="el-GR" sz="1900" dirty="0">
                <a:effectLst/>
                <a:latin typeface="Open Sans" panose="020B0606030504020204" pitchFamily="34" charset="0"/>
                <a:ea typeface="Calibri" panose="020F0502020204030204" pitchFamily="34" charset="0"/>
              </a:rPr>
              <a:t>π.χ. μόνο τα προϊόντα που περιέχουν αυξημένο ποσοστό ανακυκλωμένων πλαστικών λαμβάνουν το οικολογικό σήμα </a:t>
            </a:r>
            <a:r>
              <a:rPr lang="el-GR" sz="1900" dirty="0" err="1">
                <a:effectLst/>
                <a:latin typeface="Open Sans" panose="020B0606030504020204" pitchFamily="34" charset="0"/>
                <a:ea typeface="Calibri" panose="020F0502020204030204" pitchFamily="34" charset="0"/>
              </a:rPr>
              <a:t>Nordic</a:t>
            </a:r>
            <a:r>
              <a:rPr lang="el-GR" sz="1900" dirty="0">
                <a:effectLst/>
                <a:latin typeface="Open Sans" panose="020B0606030504020204" pitchFamily="34" charset="0"/>
                <a:ea typeface="Calibri" panose="020F0502020204030204" pitchFamily="34" charset="0"/>
              </a:rPr>
              <a:t> </a:t>
            </a:r>
            <a:r>
              <a:rPr lang="el-GR" sz="1900" dirty="0" err="1">
                <a:effectLst/>
                <a:latin typeface="Open Sans" panose="020B0606030504020204" pitchFamily="34" charset="0"/>
                <a:ea typeface="Calibri" panose="020F0502020204030204" pitchFamily="34" charset="0"/>
              </a:rPr>
              <a:t>Swan</a:t>
            </a:r>
            <a:r>
              <a:rPr lang="el-GR" sz="1900" dirty="0">
                <a:effectLst/>
                <a:latin typeface="Open Sans" panose="020B0606030504020204" pitchFamily="34" charset="0"/>
                <a:ea typeface="Calibri" panose="020F0502020204030204" pitchFamily="34" charset="0"/>
              </a:rPr>
              <a:t> </a:t>
            </a:r>
            <a:r>
              <a:rPr lang="el-GR" sz="1900" dirty="0" err="1">
                <a:effectLst/>
                <a:latin typeface="Open Sans" panose="020B0606030504020204" pitchFamily="34" charset="0"/>
                <a:ea typeface="Calibri" panose="020F0502020204030204" pitchFamily="34" charset="0"/>
              </a:rPr>
              <a:t>Ecolabel</a:t>
            </a:r>
            <a:r>
              <a:rPr lang="el-GR" sz="1900" dirty="0">
                <a:effectLst/>
                <a:latin typeface="Open Sans" panose="020B0606030504020204" pitchFamily="34" charset="0"/>
                <a:ea typeface="Calibri" panose="020F0502020204030204" pitchFamily="34" charset="0"/>
              </a:rPr>
              <a:t>.</a:t>
            </a:r>
            <a:endParaRPr lang="en-US" sz="1900" b="1" dirty="0">
              <a:solidFill>
                <a:schemeClr val="accent6"/>
              </a:solidFill>
              <a:effectLst/>
              <a:highlight>
                <a:srgbClr val="FFFF00"/>
              </a:highlight>
              <a:latin typeface="Open Sans" panose="020B0606030504020204" pitchFamily="34" charset="0"/>
              <a:ea typeface="Calibri" panose="020F0502020204030204" pitchFamily="34" charset="0"/>
            </a:endParaRPr>
          </a:p>
          <a:p>
            <a:pPr marL="0"/>
            <a:r>
              <a:rPr lang="el-GR" sz="1900" dirty="0">
                <a:effectLst/>
                <a:latin typeface="Open Sans" panose="020B0606030504020204" pitchFamily="34" charset="0"/>
                <a:ea typeface="Calibri" panose="020F0502020204030204" pitchFamily="34" charset="0"/>
              </a:rPr>
              <a:t>Σοβαρές επιπτώσεις τόσο για το περιβάλλον όσο και για την ανθρώπινη υγεία: </a:t>
            </a:r>
            <a:r>
              <a:rPr lang="el-GR" sz="1900" b="1" dirty="0">
                <a:solidFill>
                  <a:srgbClr val="FF0000"/>
                </a:solidFill>
                <a:effectLst/>
                <a:latin typeface="Open Sans" panose="020B0606030504020204" pitchFamily="34" charset="0"/>
                <a:ea typeface="Calibri" panose="020F0502020204030204" pitchFamily="34" charset="0"/>
              </a:rPr>
              <a:t>Τα μικροπλαστικά πρέπει όχι μόνο να έχουν καλύτερη επισήμανση, αλλά και να μειωθεί και να περιοριστεί η χρήση τους.</a:t>
            </a:r>
            <a:endParaRPr lang="en-US" sz="1900" b="1" dirty="0">
              <a:solidFill>
                <a:srgbClr val="FF0000"/>
              </a:solidFill>
              <a:effectLst/>
              <a:latin typeface="Open Sans" panose="020B0606030504020204" pitchFamily="34" charset="0"/>
              <a:ea typeface="Calibri" panose="020F0502020204030204" pitchFamily="34" charset="0"/>
            </a:endParaRPr>
          </a:p>
          <a:p>
            <a:pPr marL="0" indent="0">
              <a:buNone/>
            </a:pPr>
            <a:r>
              <a:rPr lang="el-GR" sz="1700" dirty="0">
                <a:latin typeface="Open Sans" panose="020B0606030504020204" pitchFamily="34" charset="0"/>
              </a:rPr>
              <a:t>*Η Ευρωπαϊκή Επιτροπή και τα ευρωπαϊκά κράτη μέλη έχουν ήδη εγκρίνει φέτος ένα σχέδιο κανονιστικής πολιτικής</a:t>
            </a:r>
            <a:endParaRPr lang="en-US" sz="1700" dirty="0"/>
          </a:p>
        </p:txBody>
      </p:sp>
      <p:pic>
        <p:nvPicPr>
          <p:cNvPr id="10" name="Marcador de contenido 9">
            <a:extLst>
              <a:ext uri="{FF2B5EF4-FFF2-40B4-BE49-F238E27FC236}">
                <a16:creationId xmlns:a16="http://schemas.microsoft.com/office/drawing/2014/main" id="{FFBFA114-10CC-BDDD-C3DC-5B8CEE310E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080" r="13624"/>
          <a:stretch/>
        </p:blipFill>
        <p:spPr>
          <a:xfrm>
            <a:off x="5960830" y="1736582"/>
            <a:ext cx="5880580" cy="4024137"/>
          </a:xfrm>
        </p:spPr>
      </p:pic>
    </p:spTree>
    <p:extLst>
      <p:ext uri="{BB962C8B-B14F-4D97-AF65-F5344CB8AC3E}">
        <p14:creationId xmlns:p14="http://schemas.microsoft.com/office/powerpoint/2010/main" val="184005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F21338D8-C892-A28D-3921-B31D1A64BC9B}"/>
              </a:ext>
            </a:extLst>
          </p:cNvPr>
          <p:cNvSpPr>
            <a:spLocks noGrp="1"/>
          </p:cNvSpPr>
          <p:nvPr>
            <p:ph type="title"/>
          </p:nvPr>
        </p:nvSpPr>
        <p:spPr>
          <a:xfrm>
            <a:off x="822389" y="606198"/>
            <a:ext cx="5167311" cy="1135220"/>
          </a:xfrm>
        </p:spPr>
        <p:txBody>
          <a:bodyPr anchor="b">
            <a:norm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Πρακτική ενότητα: Δραστηριότητα 1</a:t>
            </a:r>
          </a:p>
        </p:txBody>
      </p:sp>
      <p:sp>
        <p:nvSpPr>
          <p:cNvPr id="3" name="Segnaposto contenuto 2">
            <a:extLst>
              <a:ext uri="{FF2B5EF4-FFF2-40B4-BE49-F238E27FC236}">
                <a16:creationId xmlns:a16="http://schemas.microsoft.com/office/drawing/2014/main" id="{84A9FEFD-5E3B-612E-1637-C531BCC4E4DD}"/>
              </a:ext>
            </a:extLst>
          </p:cNvPr>
          <p:cNvSpPr>
            <a:spLocks noGrp="1"/>
          </p:cNvSpPr>
          <p:nvPr>
            <p:ph idx="1"/>
          </p:nvPr>
        </p:nvSpPr>
        <p:spPr>
          <a:xfrm>
            <a:off x="822389" y="1895857"/>
            <a:ext cx="5167311" cy="2581550"/>
          </a:xfrm>
        </p:spPr>
        <p:txBody>
          <a:bodyPr>
            <a:normAutofit fontScale="85000" lnSpcReduction="10000"/>
          </a:bodyPr>
          <a:lstStyle/>
          <a:p>
            <a:pPr marL="0" indent="0">
              <a:buNone/>
            </a:pPr>
            <a:r>
              <a:rPr lang="el-GR" sz="1900" i="1" dirty="0">
                <a:latin typeface="Open Sans" panose="020B0606030504020204" pitchFamily="34" charset="0"/>
                <a:ea typeface="Open Sans" panose="020B0606030504020204" pitchFamily="34" charset="0"/>
                <a:cs typeface="Open Sans" panose="020B0606030504020204" pitchFamily="34" charset="0"/>
              </a:rPr>
              <a:t>Τίτλος Δραστηριότητας: </a:t>
            </a:r>
            <a:r>
              <a:rPr lang="el-GR" sz="1900" b="1" i="1" dirty="0" err="1">
                <a:latin typeface="Open Sans" panose="020B0606030504020204" pitchFamily="34" charset="0"/>
                <a:ea typeface="Open Sans" panose="020B0606030504020204" pitchFamily="34" charset="0"/>
                <a:cs typeface="Open Sans" panose="020B0606030504020204" pitchFamily="34" charset="0"/>
              </a:rPr>
              <a:t>Μικροπλαστικό</a:t>
            </a:r>
            <a:r>
              <a:rPr lang="el-GR" sz="1900" b="1" i="1" dirty="0">
                <a:latin typeface="Open Sans" panose="020B0606030504020204" pitchFamily="34" charset="0"/>
                <a:ea typeface="Open Sans" panose="020B0606030504020204" pitchFamily="34" charset="0"/>
                <a:cs typeface="Open Sans" panose="020B0606030504020204" pitchFamily="34" charset="0"/>
              </a:rPr>
              <a:t> και ετικέτες</a:t>
            </a:r>
            <a:endParaRPr lang="it-IT" sz="1900"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it-IT" sz="1900" b="1" i="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None/>
            </a:pPr>
            <a:r>
              <a:rPr lang="el-GR" sz="1900" b="1" dirty="0">
                <a:latin typeface="Open Sans" panose="020B0606030504020204" pitchFamily="34" charset="0"/>
                <a:ea typeface="Open Sans" panose="020B0606030504020204" pitchFamily="34" charset="0"/>
                <a:cs typeface="Open Sans" panose="020B0606030504020204" pitchFamily="34" charset="0"/>
              </a:rPr>
              <a:t>Διάρκεια</a:t>
            </a:r>
            <a:r>
              <a:rPr lang="it-IT" sz="1900" dirty="0">
                <a:latin typeface="Open Sans" panose="020B0606030504020204" pitchFamily="34" charset="0"/>
                <a:ea typeface="Open Sans" panose="020B0606030504020204" pitchFamily="34" charset="0"/>
                <a:cs typeface="Open Sans" panose="020B0606030504020204" pitchFamily="34" charset="0"/>
              </a:rPr>
              <a:t>: 40 </a:t>
            </a:r>
            <a:r>
              <a:rPr lang="el-GR" sz="1900" dirty="0">
                <a:latin typeface="Open Sans" panose="020B0606030504020204" pitchFamily="34" charset="0"/>
                <a:ea typeface="Open Sans" panose="020B0606030504020204" pitchFamily="34" charset="0"/>
                <a:cs typeface="Open Sans" panose="020B0606030504020204" pitchFamily="34" charset="0"/>
              </a:rPr>
              <a:t>λεπτά</a:t>
            </a:r>
            <a:r>
              <a:rPr lang="it-IT" sz="19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10000"/>
              </a:lnSpc>
              <a:buNone/>
            </a:pPr>
            <a:r>
              <a:rPr lang="el-GR" sz="1900" b="1" dirty="0">
                <a:latin typeface="Open Sans" panose="020B0606030504020204" pitchFamily="34" charset="0"/>
                <a:ea typeface="Open Sans" panose="020B0606030504020204" pitchFamily="34" charset="0"/>
                <a:cs typeface="Open Sans" panose="020B0606030504020204" pitchFamily="34" charset="0"/>
              </a:rPr>
              <a:t>Στόχοι: </a:t>
            </a:r>
            <a:r>
              <a:rPr lang="el-GR" sz="1900" dirty="0">
                <a:latin typeface="Open Sans" panose="020B0606030504020204" pitchFamily="34" charset="0"/>
                <a:ea typeface="Open Sans" panose="020B0606030504020204" pitchFamily="34" charset="0"/>
                <a:cs typeface="Open Sans" panose="020B0606030504020204" pitchFamily="34" charset="0"/>
              </a:rPr>
              <a:t>Έχουμε συνειδητοποιήσει μέχρι σήμερα τη σημασία της ανακύκλωσης του πλαστικού. Αλλά, έχουμε πραγματικά κατανοήσει ποιες είναι οι επιπτώσεις των </a:t>
            </a:r>
            <a:r>
              <a:rPr lang="el-GR" sz="1900" dirty="0" err="1">
                <a:latin typeface="Open Sans" panose="020B0606030504020204" pitchFamily="34" charset="0"/>
                <a:ea typeface="Open Sans" panose="020B0606030504020204" pitchFamily="34" charset="0"/>
                <a:cs typeface="Open Sans" panose="020B0606030504020204" pitchFamily="34" charset="0"/>
              </a:rPr>
              <a:t>μικροπλαστικών</a:t>
            </a:r>
            <a:r>
              <a:rPr lang="el-GR" sz="1900" dirty="0">
                <a:latin typeface="Open Sans" panose="020B0606030504020204" pitchFamily="34" charset="0"/>
                <a:ea typeface="Open Sans" panose="020B0606030504020204" pitchFamily="34" charset="0"/>
                <a:cs typeface="Open Sans" panose="020B0606030504020204" pitchFamily="34" charset="0"/>
              </a:rPr>
              <a:t> και ποιες προσπάθειες μπορούν να γίνουν για τη μείωσή τους;</a:t>
            </a:r>
            <a:endParaRPr lang="it-IT"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42" name="Picture 2" descr="7 Tips for Developing Fluent, Reflective Reading | Reading Rockets">
            <a:extLst>
              <a:ext uri="{FF2B5EF4-FFF2-40B4-BE49-F238E27FC236}">
                <a16:creationId xmlns:a16="http://schemas.microsoft.com/office/drawing/2014/main" id="{58D67226-BDD3-869C-1649-2FC3A51A1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302" y="652462"/>
            <a:ext cx="5655262" cy="293895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FECCFE5-FD79-0AFC-DD40-E04D0366C2CC}"/>
              </a:ext>
            </a:extLst>
          </p:cNvPr>
          <p:cNvSpPr txBox="1"/>
          <p:nvPr/>
        </p:nvSpPr>
        <p:spPr>
          <a:xfrm>
            <a:off x="822389" y="4477407"/>
            <a:ext cx="11035175" cy="2208682"/>
          </a:xfrm>
          <a:prstGeom prst="rect">
            <a:avLst/>
          </a:prstGeom>
          <a:noFill/>
        </p:spPr>
        <p:txBody>
          <a:bodyPr wrap="square">
            <a:spAutoFit/>
          </a:bodyPr>
          <a:lstStyle/>
          <a:p>
            <a:pPr>
              <a:lnSpc>
                <a:spcPct val="110000"/>
              </a:lnSpc>
            </a:pPr>
            <a:r>
              <a:rPr lang="el-GR" sz="1800" b="1" dirty="0">
                <a:latin typeface="Open Sans" panose="020B0606030504020204" pitchFamily="34" charset="0"/>
                <a:ea typeface="Open Sans" panose="020B0606030504020204" pitchFamily="34" charset="0"/>
                <a:cs typeface="Open Sans" panose="020B0606030504020204" pitchFamily="34" charset="0"/>
              </a:rPr>
              <a:t>Υλικά: </a:t>
            </a:r>
            <a:r>
              <a:rPr lang="el-GR" sz="1800" dirty="0">
                <a:latin typeface="Open Sans" panose="020B0606030504020204" pitchFamily="34" charset="0"/>
                <a:ea typeface="Open Sans" panose="020B0606030504020204" pitchFamily="34" charset="0"/>
                <a:cs typeface="Open Sans" panose="020B0606030504020204" pitchFamily="34" charset="0"/>
              </a:rPr>
              <a:t>προσοχή, προθυμία κατανόησης, ένα φύλλο χαρτί και ένα στυλό.</a:t>
            </a:r>
            <a:endParaRPr lang="it-IT"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Οδηγίες</a:t>
            </a:r>
            <a:r>
              <a:rPr lang="it-IT" sz="1800" dirty="0">
                <a:latin typeface="Open Sans" panose="020B0606030504020204" pitchFamily="34" charset="0"/>
                <a:ea typeface="Open Sans" panose="020B0606030504020204" pitchFamily="34" charset="0"/>
                <a:cs typeface="Open Sans" panose="020B0606030504020204" pitchFamily="34" charset="0"/>
              </a:rPr>
              <a:t>: </a:t>
            </a:r>
          </a:p>
          <a:p>
            <a:pPr>
              <a:lnSpc>
                <a:spcPct val="110000"/>
              </a:lnSpc>
              <a:buFont typeface="Wingdings" panose="05000000000000000000" pitchFamily="2" charset="2"/>
              <a:buChar char="Ø"/>
            </a:pPr>
            <a:r>
              <a:rPr lang="el-GR" sz="1800" dirty="0">
                <a:latin typeface="Open Sans" panose="020B0606030504020204" pitchFamily="34" charset="0"/>
                <a:ea typeface="Open Sans" panose="020B0606030504020204" pitchFamily="34" charset="0"/>
                <a:cs typeface="Open Sans" panose="020B0606030504020204" pitchFamily="34" charset="0"/>
              </a:rPr>
              <a:t>Αφού διαβάσετε προσεκτικά το </a:t>
            </a:r>
            <a:r>
              <a:rPr lang="el-GR" sz="1800" dirty="0">
                <a:latin typeface="Open Sans" panose="020B0606030504020204" pitchFamily="34" charset="0"/>
                <a:ea typeface="Open Sans" panose="020B0606030504020204" pitchFamily="34" charset="0"/>
                <a:cs typeface="Open Sans" panose="020B0606030504020204" pitchFamily="34" charset="0"/>
                <a:hlinkClick r:id="rId3"/>
              </a:rPr>
              <a:t>άρθρο</a:t>
            </a:r>
            <a:r>
              <a:rPr lang="el-GR" sz="1800" dirty="0">
                <a:latin typeface="Open Sans" panose="020B0606030504020204" pitchFamily="34" charset="0"/>
                <a:ea typeface="Open Sans" panose="020B0606030504020204" pitchFamily="34" charset="0"/>
                <a:cs typeface="Open Sans" panose="020B0606030504020204" pitchFamily="34" charset="0"/>
              </a:rPr>
              <a:t>, γράψτε τρεις ερωτήσεις που θα θέσετε στον συνεργάτη σας, ο οποίος στη συνέχεια θα πρέπει να κάνει το ίδιο.</a:t>
            </a:r>
          </a:p>
          <a:p>
            <a:pPr>
              <a:lnSpc>
                <a:spcPct val="110000"/>
              </a:lnSpc>
              <a:buFont typeface="Wingdings" panose="05000000000000000000" pitchFamily="2" charset="2"/>
              <a:buChar char="Ø"/>
            </a:pPr>
            <a:r>
              <a:rPr lang="el-GR" sz="1800" dirty="0">
                <a:solidFill>
                  <a:srgbClr val="000000"/>
                </a:solidFill>
                <a:effectLst/>
                <a:latin typeface="Open Sans" panose="020B0606030504020204" pitchFamily="34" charset="0"/>
                <a:ea typeface="Calibri" panose="020F0502020204030204" pitchFamily="34" charset="0"/>
              </a:rPr>
              <a:t>Στο τέλος της δραστηριότητας αναλογιστείτε τις απαντήσεις σας. Ήταν οι απαντήσεις ίδιες; Μοιράζεστε τις ίδιες σκέψεις; Στη συνέχεια θα μοιραστείτε την κύρια ιδέα των απαντήσεων με την τάξη σας.</a:t>
            </a:r>
            <a:endPar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1D3C95E4-955F-573C-E611-30F2F41A0183}"/>
              </a:ext>
            </a:extLst>
          </p:cNvPr>
          <p:cNvSpPr txBox="1"/>
          <p:nvPr/>
        </p:nvSpPr>
        <p:spPr>
          <a:xfrm>
            <a:off x="7399283" y="144533"/>
            <a:ext cx="4792717" cy="461665"/>
          </a:xfrm>
          <a:prstGeom prst="rect">
            <a:avLst/>
          </a:prstGeom>
          <a:noFill/>
        </p:spPr>
        <p:txBody>
          <a:bodyPr wrap="square" rtlCol="0">
            <a:spAutoFit/>
          </a:bodyPr>
          <a:lstStyle/>
          <a:p>
            <a:r>
              <a:rPr lang="en-US" sz="1200" u="sng" dirty="0">
                <a:solidFill>
                  <a:srgbClr val="0563C1"/>
                </a:solidFill>
                <a:effectLst/>
                <a:ea typeface="Calibri" panose="020F0502020204030204" pitchFamily="34" charset="0"/>
                <a:cs typeface="Times New Roman" panose="02020603050405020304" pitchFamily="18" charset="0"/>
                <a:hlinkClick r:id="rId3"/>
              </a:rPr>
              <a:t>https://www.cosmeticsdesign-asia.com/Article/2016/11/09/Greenpeace-on-microplastics-and-labelling</a:t>
            </a:r>
            <a:r>
              <a:rPr lang="en-US" sz="1200" dirty="0">
                <a:solidFill>
                  <a:srgbClr val="000000"/>
                </a:solidFill>
                <a:effectLst/>
                <a:ea typeface="Calibri" panose="020F0502020204030204" pitchFamily="34" charset="0"/>
              </a:rPr>
              <a:t> </a:t>
            </a:r>
            <a:endParaRPr lang="fr-FR" sz="1200" dirty="0"/>
          </a:p>
        </p:txBody>
      </p:sp>
    </p:spTree>
    <p:extLst>
      <p:ext uri="{BB962C8B-B14F-4D97-AF65-F5344CB8AC3E}">
        <p14:creationId xmlns:p14="http://schemas.microsoft.com/office/powerpoint/2010/main" val="239057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84A9FEFD-5E3B-612E-1637-C531BCC4E4DD}"/>
              </a:ext>
            </a:extLst>
          </p:cNvPr>
          <p:cNvSpPr>
            <a:spLocks noGrp="1"/>
          </p:cNvSpPr>
          <p:nvPr>
            <p:ph idx="1"/>
          </p:nvPr>
        </p:nvSpPr>
        <p:spPr>
          <a:xfrm>
            <a:off x="425825" y="1692115"/>
            <a:ext cx="5787606" cy="4399924"/>
          </a:xfrm>
        </p:spPr>
        <p:txBody>
          <a:bodyPr>
            <a:noAutofit/>
          </a:bodyPr>
          <a:lstStyle/>
          <a:p>
            <a:pPr marL="0" indent="0">
              <a:buNone/>
            </a:pPr>
            <a:r>
              <a:rPr lang="el-GR" sz="1800" i="1" dirty="0">
                <a:solidFill>
                  <a:srgbClr val="000000"/>
                </a:solidFill>
                <a:effectLst/>
                <a:latin typeface="Open Sans" panose="020B0606030504020204" pitchFamily="34" charset="0"/>
                <a:ea typeface="Calibri" panose="020F0502020204030204" pitchFamily="34" charset="0"/>
              </a:rPr>
              <a:t>Τίτλος Δραστηριότητας: </a:t>
            </a:r>
            <a:r>
              <a:rPr lang="el-GR" sz="1800" b="1" i="1" dirty="0">
                <a:solidFill>
                  <a:srgbClr val="000000"/>
                </a:solidFill>
                <a:effectLst/>
                <a:latin typeface="Open Sans" panose="020B0606030504020204" pitchFamily="34" charset="0"/>
                <a:ea typeface="Calibri" panose="020F0502020204030204" pitchFamily="34" charset="0"/>
              </a:rPr>
              <a:t>Τίτλος: Η παράσταση χωρίς πλαστικά (The </a:t>
            </a:r>
            <a:r>
              <a:rPr lang="el-GR" sz="1800" b="1" i="1" dirty="0" err="1">
                <a:solidFill>
                  <a:srgbClr val="000000"/>
                </a:solidFill>
                <a:effectLst/>
                <a:latin typeface="Open Sans" panose="020B0606030504020204" pitchFamily="34" charset="0"/>
                <a:ea typeface="Calibri" panose="020F0502020204030204" pitchFamily="34" charset="0"/>
              </a:rPr>
              <a:t>Plastic</a:t>
            </a:r>
            <a:r>
              <a:rPr lang="el-GR" sz="1800" b="1" i="1" dirty="0">
                <a:solidFill>
                  <a:srgbClr val="000000"/>
                </a:solidFill>
                <a:effectLst/>
                <a:latin typeface="Open Sans" panose="020B0606030504020204" pitchFamily="34" charset="0"/>
                <a:ea typeface="Calibri" panose="020F0502020204030204" pitchFamily="34" charset="0"/>
              </a:rPr>
              <a:t>-Free </a:t>
            </a:r>
            <a:r>
              <a:rPr lang="el-GR" sz="1800" b="1" i="1" dirty="0" err="1">
                <a:solidFill>
                  <a:srgbClr val="000000"/>
                </a:solidFill>
                <a:effectLst/>
                <a:latin typeface="Open Sans" panose="020B0606030504020204" pitchFamily="34" charset="0"/>
                <a:ea typeface="Calibri" panose="020F0502020204030204" pitchFamily="34" charset="0"/>
              </a:rPr>
              <a:t>Show</a:t>
            </a:r>
            <a:r>
              <a:rPr lang="el-GR" sz="1800" b="1" i="1" dirty="0">
                <a:solidFill>
                  <a:srgbClr val="000000"/>
                </a:solidFill>
                <a:effectLst/>
                <a:latin typeface="Open Sans" panose="020B0606030504020204" pitchFamily="34" charset="0"/>
                <a:ea typeface="Calibri" panose="020F0502020204030204" pitchFamily="34" charset="0"/>
              </a:rPr>
              <a:t>)</a:t>
            </a:r>
            <a:endParaRPr lang="it-IT" sz="2000"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it-IT" sz="1700"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l-GR" sz="1800" b="1" dirty="0">
                <a:latin typeface="Open Sans" panose="020B0606030504020204" pitchFamily="34" charset="0"/>
                <a:ea typeface="Open Sans" panose="020B0606030504020204" pitchFamily="34" charset="0"/>
                <a:cs typeface="Open Sans" panose="020B0606030504020204" pitchFamily="34" charset="0"/>
              </a:rPr>
              <a:t>Διάρκεια</a:t>
            </a:r>
            <a:r>
              <a:rPr lang="it-IT" sz="1800" dirty="0">
                <a:latin typeface="Open Sans" panose="020B0606030504020204" pitchFamily="34" charset="0"/>
                <a:ea typeface="Open Sans" panose="020B0606030504020204" pitchFamily="34" charset="0"/>
                <a:cs typeface="Open Sans" panose="020B0606030504020204" pitchFamily="34" charset="0"/>
              </a:rPr>
              <a:t>: 40</a:t>
            </a:r>
            <a:r>
              <a:rPr lang="el-GR" sz="1800" dirty="0">
                <a:latin typeface="Open Sans" panose="020B0606030504020204" pitchFamily="34" charset="0"/>
                <a:ea typeface="Open Sans" panose="020B0606030504020204" pitchFamily="34" charset="0"/>
                <a:cs typeface="Open Sans" panose="020B0606030504020204" pitchFamily="34" charset="0"/>
              </a:rPr>
              <a:t> λεπτά</a:t>
            </a:r>
            <a:endParaRPr lang="it-IT"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l-GR" sz="1800" b="1" dirty="0">
                <a:latin typeface="Open Sans" panose="020B0606030504020204" pitchFamily="34" charset="0"/>
                <a:ea typeface="Calibri" panose="020F0502020204030204" pitchFamily="34" charset="0"/>
              </a:rPr>
              <a:t>Στόχος</a:t>
            </a:r>
            <a:r>
              <a:rPr lang="el-GR" sz="1800" dirty="0">
                <a:latin typeface="Open Sans" panose="020B0606030504020204" pitchFamily="34" charset="0"/>
                <a:ea typeface="Calibri" panose="020F0502020204030204" pitchFamily="34" charset="0"/>
              </a:rPr>
              <a:t>: να δημιουργήσετε έργα τέχνης χωρίς πλαστικά. Τα αποτελέσματα μπορούν να παρουσιαστούν στο σχολείο, στα μέσα κοινωνικής δικτύωσης, στο πλαίσιο μιας εκστρατείας για τη μείωση των πλαστικών μιας χρήσης ή στο πλαίσιο ενός διαγωνισμού.</a:t>
            </a:r>
            <a:endParaRPr lang="es-ES" sz="1800" dirty="0">
              <a:latin typeface="Open Sans" panose="020B0606030504020204" pitchFamily="34" charset="0"/>
              <a:ea typeface="Calibri" panose="020F0502020204030204" pitchFamily="34" charset="0"/>
            </a:endParaRPr>
          </a:p>
          <a:p>
            <a:pPr marL="0" indent="0">
              <a:buNone/>
            </a:pPr>
            <a:r>
              <a:rPr lang="el-GR" sz="1800" b="1" dirty="0">
                <a:latin typeface="Open Sans" panose="020B0606030504020204" pitchFamily="34" charset="0"/>
                <a:ea typeface="Open Sans" panose="020B0606030504020204" pitchFamily="34" charset="0"/>
                <a:cs typeface="Open Sans" panose="020B0606030504020204" pitchFamily="34" charset="0"/>
              </a:rPr>
              <a:t>Υλικά</a:t>
            </a:r>
            <a:r>
              <a:rPr lang="it-IT" sz="1800" dirty="0">
                <a:latin typeface="Open Sans" panose="020B0606030504020204" pitchFamily="34" charset="0"/>
                <a:ea typeface="Open Sans" panose="020B0606030504020204" pitchFamily="34" charset="0"/>
                <a:cs typeface="Open Sans" panose="020B0606030504020204" pitchFamily="34" charset="0"/>
              </a:rPr>
              <a:t>: </a:t>
            </a:r>
            <a:r>
              <a:rPr lang="el-GR" sz="1800" dirty="0">
                <a:solidFill>
                  <a:srgbClr val="000000"/>
                </a:solidFill>
                <a:effectLst/>
                <a:latin typeface="Open Sans" panose="020B0606030504020204" pitchFamily="34" charset="0"/>
                <a:ea typeface="Overpass"/>
                <a:cs typeface="Times New Roman" panose="02020603050405020304" pitchFamily="18" charset="0"/>
              </a:rPr>
              <a:t>Οποιοδήποτε διαθέσιμο πλαστικό υλικό και πολλή δημιουργικότητα!</a:t>
            </a:r>
            <a:endParaRPr lang="it-IT" sz="17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l-GR" sz="1700" b="1" dirty="0">
                <a:latin typeface="Open Sans" panose="020B0606030504020204" pitchFamily="34" charset="0"/>
                <a:ea typeface="Open Sans" panose="020B0606030504020204" pitchFamily="34" charset="0"/>
                <a:cs typeface="Open Sans" panose="020B0606030504020204" pitchFamily="34" charset="0"/>
              </a:rPr>
              <a:t>Οδηγίες</a:t>
            </a:r>
            <a:r>
              <a:rPr lang="it-IT" sz="1700" dirty="0">
                <a:latin typeface="Open Sans" panose="020B0606030504020204" pitchFamily="34" charset="0"/>
                <a:ea typeface="Open Sans" panose="020B0606030504020204" pitchFamily="34" charset="0"/>
                <a:cs typeface="Open Sans" panose="020B0606030504020204" pitchFamily="34" charset="0"/>
              </a:rPr>
              <a:t>: </a:t>
            </a:r>
          </a:p>
          <a:p>
            <a:pPr>
              <a:buFont typeface="Wingdings" panose="05000000000000000000" pitchFamily="2" charset="2"/>
              <a:buChar char="Ø"/>
            </a:pPr>
            <a:r>
              <a:rPr lang="el-GR" sz="1800" dirty="0">
                <a:solidFill>
                  <a:srgbClr val="000000"/>
                </a:solidFill>
                <a:effectLst/>
                <a:latin typeface="Open Sans" panose="020B0606030504020204" pitchFamily="34" charset="0"/>
                <a:ea typeface="Calibri" panose="020F0502020204030204" pitchFamily="34" charset="0"/>
              </a:rPr>
              <a:t>Εφοδιαστείτε με πλαστικά μπουκάλια, φύλλα και οποιοδήποτε άλλο πλαστικό υλικό έχετε στην τάξη ή το σχολείο σας και αφήστε τη φαντασία σας να ξεχειλίσει.</a:t>
            </a:r>
            <a:endParaRPr lang="it-IT"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Shape 2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Τίτλος 1">
            <a:extLst>
              <a:ext uri="{FF2B5EF4-FFF2-40B4-BE49-F238E27FC236}">
                <a16:creationId xmlns:a16="http://schemas.microsoft.com/office/drawing/2014/main" id="{685B59E1-FD4F-C69E-88C9-BF9190E3C630}"/>
              </a:ext>
            </a:extLst>
          </p:cNvPr>
          <p:cNvSpPr>
            <a:spLocks noGrp="1"/>
          </p:cNvSpPr>
          <p:nvPr>
            <p:ph type="title"/>
          </p:nvPr>
        </p:nvSpPr>
        <p:spPr>
          <a:xfrm>
            <a:off x="928689" y="463307"/>
            <a:ext cx="5167311" cy="1135220"/>
          </a:xfrm>
        </p:spPr>
        <p:txBody>
          <a:bodyPr anchor="b">
            <a:norm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Πρακτική ενότητα:</a:t>
            </a:r>
            <a:br>
              <a:rPr lang="en-US" sz="3000" b="1" dirty="0">
                <a:latin typeface="Open Sans" panose="020B0606030504020204" pitchFamily="34" charset="0"/>
                <a:ea typeface="Open Sans" panose="020B0606030504020204" pitchFamily="34" charset="0"/>
                <a:cs typeface="Open Sans" panose="020B0606030504020204" pitchFamily="34" charset="0"/>
              </a:rPr>
            </a:br>
            <a:r>
              <a:rPr lang="el-GR" sz="3000" b="1" dirty="0">
                <a:latin typeface="Open Sans" panose="020B0606030504020204" pitchFamily="34" charset="0"/>
                <a:ea typeface="Open Sans" panose="020B0606030504020204" pitchFamily="34" charset="0"/>
                <a:cs typeface="Open Sans" panose="020B0606030504020204" pitchFamily="34" charset="0"/>
              </a:rPr>
              <a:t>Δραστηριότητα</a:t>
            </a:r>
            <a:r>
              <a:rPr lang="en-US" sz="3000" b="1" dirty="0">
                <a:latin typeface="Open Sans" panose="020B0606030504020204" pitchFamily="34" charset="0"/>
                <a:ea typeface="Open Sans" panose="020B0606030504020204" pitchFamily="34" charset="0"/>
                <a:cs typeface="Open Sans" panose="020B0606030504020204" pitchFamily="34" charset="0"/>
              </a:rPr>
              <a:t> 2</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218" name="Picture 2" descr="15 Creative Ways To Reuse Materials For Art - PepsiCo Recycle Rally">
            <a:extLst>
              <a:ext uri="{FF2B5EF4-FFF2-40B4-BE49-F238E27FC236}">
                <a16:creationId xmlns:a16="http://schemas.microsoft.com/office/drawing/2014/main" id="{B6E11078-8FCE-898F-0C9D-F4CF0656B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045" y="883336"/>
            <a:ext cx="5437130" cy="398311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6949907-580E-1FB5-2075-E52433C99219}"/>
              </a:ext>
            </a:extLst>
          </p:cNvPr>
          <p:cNvSpPr txBox="1"/>
          <p:nvPr/>
        </p:nvSpPr>
        <p:spPr>
          <a:xfrm>
            <a:off x="6973458" y="5056379"/>
            <a:ext cx="4792717" cy="1477328"/>
          </a:xfrm>
          <a:prstGeom prst="rect">
            <a:avLst/>
          </a:prstGeom>
          <a:noFill/>
        </p:spPr>
        <p:txBody>
          <a:bodyPr wrap="square" rtlCol="0">
            <a:spAutoFit/>
          </a:bodyPr>
          <a:lstStyle/>
          <a:p>
            <a:r>
              <a:rPr lang="el-GR" sz="1800" dirty="0">
                <a:solidFill>
                  <a:schemeClr val="accent6"/>
                </a:solidFill>
                <a:effectLst/>
                <a:latin typeface="Open Sans" panose="020B0606030504020204" pitchFamily="34" charset="0"/>
                <a:ea typeface="Calibri" panose="020F0502020204030204" pitchFamily="34" charset="0"/>
              </a:rPr>
              <a:t>Μόλις το ολοκληρώσετε αυτό, μπορείτε να δημιουργήσετε έναν διαγωνισμό στο Facebook ή το Instagram χρησιμοποιώντας την ετικέτα #RescueProjectEU.</a:t>
            </a:r>
            <a:endParaRPr lang="fr-FR" dirty="0">
              <a:solidFill>
                <a:schemeClr val="accent6"/>
              </a:solidFill>
            </a:endParaRPr>
          </a:p>
        </p:txBody>
      </p:sp>
    </p:spTree>
    <p:extLst>
      <p:ext uri="{BB962C8B-B14F-4D97-AF65-F5344CB8AC3E}">
        <p14:creationId xmlns:p14="http://schemas.microsoft.com/office/powerpoint/2010/main" val="104889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94BF6D8-BAB7-4EB4-9B19-BB8B2F0F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233FAAD-5E0A-4FBB-9800-1DAEE5039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074490"/>
            <a:ext cx="12192000" cy="4783510"/>
          </a:xfrm>
          <a:custGeom>
            <a:avLst/>
            <a:gdLst>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11269135 w 12192000"/>
              <a:gd name="connsiteY21" fmla="*/ 11581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5040 w 12192000"/>
              <a:gd name="connsiteY35" fmla="*/ 1014200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26422 w 12192000"/>
              <a:gd name="connsiteY34" fmla="*/ 995644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74818 w 12192000"/>
              <a:gd name="connsiteY34" fmla="*/ 1009269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1629 w 12192000"/>
              <a:gd name="connsiteY34" fmla="*/ 985430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478351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6">
            <a:extLst>
              <a:ext uri="{FF2B5EF4-FFF2-40B4-BE49-F238E27FC236}">
                <a16:creationId xmlns:a16="http://schemas.microsoft.com/office/drawing/2014/main" id="{8276E914-D126-4153-AEBF-1B9B6361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4799" y="393769"/>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Τίτλος 1">
            <a:extLst>
              <a:ext uri="{FF2B5EF4-FFF2-40B4-BE49-F238E27FC236}">
                <a16:creationId xmlns:a16="http://schemas.microsoft.com/office/drawing/2014/main" id="{FF5A0D4D-5C4A-51F8-CECD-1C6E4D41E42F}"/>
              </a:ext>
            </a:extLst>
          </p:cNvPr>
          <p:cNvSpPr>
            <a:spLocks noGrp="1"/>
          </p:cNvSpPr>
          <p:nvPr>
            <p:ph type="title"/>
          </p:nvPr>
        </p:nvSpPr>
        <p:spPr>
          <a:xfrm>
            <a:off x="822389" y="393769"/>
            <a:ext cx="6175819" cy="1135220"/>
          </a:xfrm>
        </p:spPr>
        <p:txBody>
          <a:bodyPr anchor="b">
            <a:norm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Πρόσθετοι μαθησιακοί πόροι</a:t>
            </a:r>
          </a:p>
        </p:txBody>
      </p:sp>
      <p:sp>
        <p:nvSpPr>
          <p:cNvPr id="3" name="Marcador de contenido 2">
            <a:extLst>
              <a:ext uri="{FF2B5EF4-FFF2-40B4-BE49-F238E27FC236}">
                <a16:creationId xmlns:a16="http://schemas.microsoft.com/office/drawing/2014/main" id="{F9B335E8-4FA8-6927-B395-042C7ADD1FF3}"/>
              </a:ext>
            </a:extLst>
          </p:cNvPr>
          <p:cNvSpPr>
            <a:spLocks noGrp="1"/>
          </p:cNvSpPr>
          <p:nvPr>
            <p:ph idx="1"/>
          </p:nvPr>
        </p:nvSpPr>
        <p:spPr/>
        <p:txBody>
          <a:bodyPr/>
          <a:lstStyle/>
          <a:p>
            <a:pPr marL="0" indent="0">
              <a:buNone/>
            </a:pPr>
            <a:r>
              <a:rPr lang="el-GR" sz="2400" b="1" dirty="0">
                <a:latin typeface=""/>
                <a:ea typeface="Open Sans" panose="020B0606030504020204" pitchFamily="34" charset="0"/>
                <a:cs typeface="Open Sans" panose="020B0606030504020204" pitchFamily="34" charset="0"/>
              </a:rPr>
              <a:t>R5.1: Κατανόηση των ετικετών ανακύκλωσης</a:t>
            </a:r>
            <a:endParaRPr lang="it-IT" sz="2400" b="1" dirty="0">
              <a:latin typeface=""/>
              <a:ea typeface="Open Sans" panose="020B0606030504020204" pitchFamily="34" charset="0"/>
              <a:cs typeface="Open Sans" panose="020B0606030504020204" pitchFamily="34" charset="0"/>
            </a:endParaRPr>
          </a:p>
          <a:p>
            <a:pPr marL="0" indent="0">
              <a:buNone/>
            </a:pPr>
            <a:r>
              <a:rPr lang="el-GR" sz="2400" dirty="0">
                <a:latin typeface=""/>
                <a:ea typeface="Open Sans" panose="020B0606030504020204" pitchFamily="34" charset="0"/>
                <a:cs typeface="Open Sans" panose="020B0606030504020204" pitchFamily="34" charset="0"/>
              </a:rPr>
              <a:t>Αυτό το σύντομο βίντεο εξηγεί ποια είδη συσκευασίας μπορείτε να ανακυκλώσετε και πώς είναι σημαντικό να το κάνετε με τον κατάλληλο τρόπο.</a:t>
            </a:r>
          </a:p>
          <a:p>
            <a:r>
              <a:rPr lang="el-GR" sz="2400" dirty="0">
                <a:latin typeface="Open Sans" panose="020B0606030504020204" pitchFamily="34" charset="0"/>
                <a:ea typeface="Open Sans" panose="020B0606030504020204" pitchFamily="34" charset="0"/>
                <a:cs typeface="Open Sans" panose="020B0606030504020204" pitchFamily="34" charset="0"/>
              </a:rPr>
              <a:t>Είναι σημαντικό να γίνει κατανοητό ότι υπάρχει ένα απλό σύστημα επισήμανσης που βοηθά τους μαθητές να γνωρίζουν τη διαδικασία ανακύκλωσης.</a:t>
            </a:r>
            <a:endParaRPr lang="en-US" sz="2400" dirty="0">
              <a:latin typeface=""/>
            </a:endParaRPr>
          </a:p>
          <a:p>
            <a:pPr marL="0" indent="0">
              <a:buNone/>
            </a:pPr>
            <a:endParaRPr lang="fr-FR" dirty="0"/>
          </a:p>
        </p:txBody>
      </p:sp>
      <p:sp>
        <p:nvSpPr>
          <p:cNvPr id="5" name="CuadroTexto 4">
            <a:extLst>
              <a:ext uri="{FF2B5EF4-FFF2-40B4-BE49-F238E27FC236}">
                <a16:creationId xmlns:a16="http://schemas.microsoft.com/office/drawing/2014/main" id="{E79986DF-5C97-5B6C-9AF9-BF1B8228D7EC}"/>
              </a:ext>
            </a:extLst>
          </p:cNvPr>
          <p:cNvSpPr txBox="1"/>
          <p:nvPr/>
        </p:nvSpPr>
        <p:spPr>
          <a:xfrm>
            <a:off x="4133619" y="4981659"/>
            <a:ext cx="6101254" cy="391839"/>
          </a:xfrm>
          <a:prstGeom prst="rect">
            <a:avLst/>
          </a:prstGeom>
          <a:noFill/>
        </p:spPr>
        <p:txBody>
          <a:bodyPr wrap="square">
            <a:spAutoFit/>
          </a:bodyPr>
          <a:lstStyle/>
          <a:p>
            <a:pPr algn="ctr">
              <a:lnSpc>
                <a:spcPct val="115000"/>
              </a:lnSpc>
              <a:spcAft>
                <a:spcPts val="800"/>
              </a:spcAft>
            </a:pP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www</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youtube</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com</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watch</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v</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=_</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Uf</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_</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sqN</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77</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mI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Green Video Play Icon PNG Transparent Background, Free Download #8034 -  FreeIconsPNG">
            <a:extLst>
              <a:ext uri="{FF2B5EF4-FFF2-40B4-BE49-F238E27FC236}">
                <a16:creationId xmlns:a16="http://schemas.microsoft.com/office/drawing/2014/main" id="{9FE94481-6033-1890-F09E-9DD9B5FBF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127" y="4564310"/>
            <a:ext cx="1953171" cy="195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1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20261" y="1418897"/>
            <a:ext cx="11083159" cy="5312979"/>
          </a:xfrm>
        </p:spPr>
        <p:txBody>
          <a:bodyPr>
            <a:normAutofit fontScale="55000" lnSpcReduction="20000"/>
          </a:bodyPr>
          <a:lstStyle/>
          <a:p>
            <a:pPr algn="just">
              <a:lnSpc>
                <a:spcPct val="107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Andrady</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A.L., Neal, M.A., (2009).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Applications and societal benefits of plastics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de-DE" sz="1800" dirty="0">
                <a:effectLst/>
                <a:latin typeface="Open Sans" panose="020B0606030504020204" pitchFamily="34" charset="0"/>
                <a:ea typeface="Calibri" panose="020F0502020204030204" pitchFamily="34" charset="0"/>
                <a:cs typeface="Times New Roman" panose="02020603050405020304" pitchFamily="18" charset="0"/>
              </a:rPr>
              <a:t>Philos. Trans. R. </a:t>
            </a:r>
            <a:r>
              <a:rPr lang="de-DE" sz="1800" dirty="0" err="1">
                <a:effectLst/>
                <a:latin typeface="Open Sans" panose="020B0606030504020204" pitchFamily="34" charset="0"/>
                <a:ea typeface="Calibri" panose="020F0502020204030204" pitchFamily="34" charset="0"/>
                <a:cs typeface="Times New Roman" panose="02020603050405020304" pitchFamily="18" charset="0"/>
              </a:rPr>
              <a:t>Soc</a:t>
            </a:r>
            <a:r>
              <a:rPr lang="de-DE" sz="1800" dirty="0">
                <a:effectLst/>
                <a:latin typeface="Open Sans" panose="020B0606030504020204" pitchFamily="34" charset="0"/>
                <a:ea typeface="Calibri" panose="020F0502020204030204" pitchFamily="34" charset="0"/>
                <a:cs typeface="Times New Roman" panose="02020603050405020304" pitchFamily="18" charset="0"/>
              </a:rPr>
              <a:t>. B: </a:t>
            </a:r>
            <a:r>
              <a:rPr lang="de-DE" sz="1800" dirty="0" err="1">
                <a:effectLst/>
                <a:latin typeface="Open Sans" panose="020B0606030504020204" pitchFamily="34" charset="0"/>
                <a:ea typeface="Calibri" panose="020F0502020204030204" pitchFamily="34" charset="0"/>
                <a:cs typeface="Times New Roman" panose="02020603050405020304" pitchFamily="18" charset="0"/>
              </a:rPr>
              <a:t>Biol</a:t>
            </a:r>
            <a:r>
              <a:rPr lang="de-DE" sz="1800" dirty="0">
                <a:effectLst/>
                <a:latin typeface="Open Sans" panose="020B0606030504020204" pitchFamily="34" charset="0"/>
                <a:ea typeface="Calibri" panose="020F0502020204030204" pitchFamily="34" charset="0"/>
                <a:cs typeface="Times New Roman" panose="02020603050405020304" pitchFamily="18" charset="0"/>
              </a:rPr>
              <a:t>. </a:t>
            </a:r>
            <a:r>
              <a:rPr lang="de-DE" sz="1800" dirty="0" err="1">
                <a:effectLst/>
                <a:latin typeface="Open Sans" panose="020B0606030504020204" pitchFamily="34" charset="0"/>
                <a:ea typeface="Calibri" panose="020F0502020204030204" pitchFamily="34" charset="0"/>
                <a:cs typeface="Times New Roman" panose="02020603050405020304" pitchFamily="18" charset="0"/>
              </a:rPr>
              <a:t>Sci</a:t>
            </a:r>
            <a:r>
              <a:rPr lang="de-DE" sz="1800" dirty="0">
                <a:effectLst/>
                <a:latin typeface="Open Sans" panose="020B0606030504020204" pitchFamily="34" charset="0"/>
                <a:ea typeface="Calibri" panose="020F0502020204030204" pitchFamily="34" charset="0"/>
                <a:cs typeface="Times New Roman" panose="02020603050405020304" pitchFamily="18" charset="0"/>
              </a:rPr>
              <a:t>. 364 (1526), 1977–1984. </a:t>
            </a:r>
            <a:r>
              <a:rPr lang="de-DE"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https://</a:t>
            </a:r>
            <a:r>
              <a:rPr lang="de-DE"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doi.org</a:t>
            </a:r>
            <a:r>
              <a:rPr lang="de-DE"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/10.1098/ rstb.2008.0304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Open Sans" panose="020B0606030504020204" pitchFamily="34" charset="0"/>
                <a:ea typeface="Calibri" panose="020F0502020204030204" pitchFamily="34" charset="0"/>
                <a:cs typeface="Times New Roman" panose="02020603050405020304" pitchFamily="18" charset="0"/>
              </a:rPr>
              <a:t>Ferguson, M., Lorenzen-Schmidt, I., Pyle, W.G., (2019).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Bisphenol S rapidly depresses heart function through estrogen receptor-</a:t>
            </a:r>
            <a:r>
              <a:rPr lang="el-GR" sz="1800" i="1" dirty="0">
                <a:effectLst/>
                <a:latin typeface="Open Sans" panose="020B0606030504020204" pitchFamily="34" charset="0"/>
                <a:ea typeface="Calibri" panose="020F0502020204030204" pitchFamily="34" charset="0"/>
                <a:cs typeface="Times New Roman" panose="02020603050405020304" pitchFamily="18" charset="0"/>
              </a:rPr>
              <a:t>β</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 and decreases </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phospholamban</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 phosphorylation in a sex-dependent manner</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l-GR" sz="1800" dirty="0" err="1">
                <a:effectLst/>
                <a:latin typeface="Open Sans" panose="020B0606030504020204" pitchFamily="34" charset="0"/>
                <a:ea typeface="Calibri" panose="020F0502020204030204" pitchFamily="34" charset="0"/>
                <a:cs typeface="Times New Roman" panose="02020603050405020304" pitchFamily="18" charset="0"/>
              </a:rPr>
              <a:t>Sci</a:t>
            </a:r>
            <a:r>
              <a:rPr lang="el-GR" sz="1800" dirty="0">
                <a:effectLst/>
                <a:latin typeface="Open Sans" panose="020B0606030504020204" pitchFamily="34" charset="0"/>
                <a:ea typeface="Calibri" panose="020F0502020204030204" pitchFamily="34" charset="0"/>
                <a:cs typeface="Times New Roman" panose="02020603050405020304" pitchFamily="18" charset="0"/>
              </a:rPr>
              <a:t>. </a:t>
            </a:r>
            <a:r>
              <a:rPr lang="el-GR" sz="1800" dirty="0" err="1">
                <a:effectLst/>
                <a:latin typeface="Open Sans" panose="020B0606030504020204" pitchFamily="34" charset="0"/>
                <a:ea typeface="Calibri" panose="020F0502020204030204" pitchFamily="34" charset="0"/>
                <a:cs typeface="Times New Roman" panose="02020603050405020304" pitchFamily="18" charset="0"/>
              </a:rPr>
              <a:t>Rep</a:t>
            </a:r>
            <a:r>
              <a:rPr lang="el-GR" sz="1800" dirty="0">
                <a:effectLst/>
                <a:latin typeface="Open Sans" panose="020B0606030504020204" pitchFamily="34" charset="0"/>
                <a:ea typeface="Calibri" panose="020F0502020204030204" pitchFamily="34" charset="0"/>
                <a:cs typeface="Times New Roman" panose="02020603050405020304" pitchFamily="18" charset="0"/>
              </a:rPr>
              <a:t>. 9 (1), 15948. </a:t>
            </a:r>
            <a:r>
              <a:rPr lang="el-GR"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https</a:t>
            </a:r>
            <a:r>
              <a:rPr lang="el-GR"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a:t>
            </a:r>
            <a:r>
              <a:rPr lang="el-GR"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doi.org</a:t>
            </a:r>
            <a:r>
              <a:rPr lang="el-GR"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 10.1038/s41598-019-52350-y</a:t>
            </a:r>
            <a:r>
              <a:rPr lang="el-GR"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Galloway, T.S.,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Baglin</a:t>
            </a:r>
            <a:r>
              <a:rPr lang="en-US" sz="1800" dirty="0">
                <a:effectLst/>
                <a:latin typeface="Open Sans" panose="020B0606030504020204" pitchFamily="34" charset="0"/>
                <a:ea typeface="Calibri" panose="020F0502020204030204" pitchFamily="34" charset="0"/>
                <a:cs typeface="Times New Roman" panose="02020603050405020304" pitchFamily="18" charset="0"/>
              </a:rPr>
              <a:t>, N., Lee, B.P.,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Kocur</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A.L., Shepherd, M.H., Steele, A.M., Harries, L. W., (2018).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An engaged research study to assess the effect of a “real-world” dietary intervention on urinary bisphenol A (BPA) levels in teenagers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BMJ Open 8 (2), 018742. </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https://doi.org/10.1136/bmjopen-2017-018742</a:t>
            </a:r>
            <a:r>
              <a:rPr lang="en-US"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Geyer, R.,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Jambeck</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J.R., Law, K.L., (2017).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Production, use, and fate of all plastics ever made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Sci. Adv. 3 (7), e1700782 </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https://doi.org/10.1126/sciadv.1700782</a:t>
            </a:r>
            <a:r>
              <a:rPr lang="en-US"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Hahladakis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J.N.,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Velis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C.A., Weber, R.,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Iacovidou</a:t>
            </a:r>
            <a:r>
              <a:rPr lang="en-US" sz="1800" dirty="0">
                <a:effectLst/>
                <a:latin typeface="Open Sans" panose="020B0606030504020204" pitchFamily="34" charset="0"/>
                <a:ea typeface="Calibri" panose="020F0502020204030204" pitchFamily="34" charset="0"/>
                <a:cs typeface="Times New Roman" panose="02020603050405020304" pitchFamily="18" charset="0"/>
              </a:rPr>
              <a:t>, E., Purnell, P.,( 2018 a).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An overview of chemical additives present in plastics: migration, release, fate and environmental impact during their use, disposal and recycling.</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 Hazard. Mater. 179–199. </a:t>
            </a:r>
            <a:r>
              <a:rPr lang="en-US"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https:// </a:t>
            </a:r>
            <a:r>
              <a:rPr lang="en-US"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doi.org</a:t>
            </a:r>
            <a:r>
              <a:rPr lang="en-US"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/10.1016/j.jhazmat.2017.10.014</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Hahladakis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J.N.,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Velis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C.A., Weber, R.,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Iacovidou</a:t>
            </a:r>
            <a:r>
              <a:rPr lang="en-US" sz="1800" dirty="0">
                <a:effectLst/>
                <a:latin typeface="Open Sans" panose="020B0606030504020204" pitchFamily="34" charset="0"/>
                <a:ea typeface="Calibri" panose="020F0502020204030204" pitchFamily="34" charset="0"/>
                <a:cs typeface="Times New Roman" panose="02020603050405020304" pitchFamily="18" charset="0"/>
              </a:rPr>
              <a:t>, E., Purnell, P., (2018 b</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 An overview of chemical additives present in plastics: Migration, release, fate and environmental impact during their use, disposal and recycling</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de-DE" sz="1800" dirty="0">
                <a:effectLst/>
                <a:latin typeface="Open Sans" panose="020B0606030504020204" pitchFamily="34" charset="0"/>
                <a:ea typeface="Calibri" panose="020F0502020204030204" pitchFamily="34" charset="0"/>
                <a:cs typeface="Times New Roman" panose="02020603050405020304" pitchFamily="18" charset="0"/>
              </a:rPr>
              <a:t>J. Hazard. Mater. 179–199. </a:t>
            </a:r>
            <a:r>
              <a:rPr lang="de-DE"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https:// </a:t>
            </a:r>
            <a:r>
              <a:rPr lang="de-DE"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doi.org</a:t>
            </a:r>
            <a:r>
              <a:rPr lang="de-DE"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/10.1016/j.jhazmat.2017.10.014</a:t>
            </a:r>
            <a:r>
              <a:rPr lang="de-DE"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err="1">
                <a:effectLst/>
                <a:latin typeface="Open Sans" panose="020B0606030504020204" pitchFamily="34" charset="0"/>
                <a:ea typeface="Calibri" panose="020F0502020204030204" pitchFamily="34" charset="0"/>
                <a:cs typeface="Times New Roman" panose="02020603050405020304" pitchFamily="18" charset="0"/>
              </a:rPr>
              <a:t>Iraldo</a:t>
            </a:r>
            <a:r>
              <a:rPr lang="de-DE" sz="1800" dirty="0">
                <a:effectLst/>
                <a:latin typeface="Open Sans" panose="020B0606030504020204" pitchFamily="34" charset="0"/>
                <a:ea typeface="Calibri" panose="020F0502020204030204" pitchFamily="34" charset="0"/>
                <a:cs typeface="Times New Roman" panose="02020603050405020304" pitchFamily="18" charset="0"/>
              </a:rPr>
              <a:t> F., </a:t>
            </a:r>
            <a:r>
              <a:rPr lang="de-DE" sz="1800" dirty="0" err="1">
                <a:effectLst/>
                <a:latin typeface="Open Sans" panose="020B0606030504020204" pitchFamily="34" charset="0"/>
                <a:ea typeface="Calibri" panose="020F0502020204030204" pitchFamily="34" charset="0"/>
                <a:cs typeface="Times New Roman" panose="02020603050405020304" pitchFamily="18" charset="0"/>
              </a:rPr>
              <a:t>Griesshammer</a:t>
            </a:r>
            <a:r>
              <a:rPr lang="de-DE" sz="1800" dirty="0">
                <a:effectLst/>
                <a:latin typeface="Open Sans" panose="020B0606030504020204" pitchFamily="34" charset="0"/>
                <a:ea typeface="Calibri" panose="020F0502020204030204" pitchFamily="34" charset="0"/>
                <a:cs typeface="Times New Roman" panose="02020603050405020304" pitchFamily="18" charset="0"/>
              </a:rPr>
              <a:t> R., </a:t>
            </a:r>
            <a:r>
              <a:rPr lang="de-DE" sz="1800" dirty="0" err="1">
                <a:effectLst/>
                <a:latin typeface="Open Sans" panose="020B0606030504020204" pitchFamily="34" charset="0"/>
                <a:ea typeface="Calibri" panose="020F0502020204030204" pitchFamily="34" charset="0"/>
                <a:cs typeface="Times New Roman" panose="02020603050405020304" pitchFamily="18" charset="0"/>
              </a:rPr>
              <a:t>Kahlenborn</a:t>
            </a:r>
            <a:r>
              <a:rPr lang="de-DE" sz="1800" dirty="0">
                <a:effectLst/>
                <a:latin typeface="Open Sans" panose="020B0606030504020204" pitchFamily="34" charset="0"/>
                <a:ea typeface="Calibri" panose="020F0502020204030204" pitchFamily="34" charset="0"/>
                <a:cs typeface="Times New Roman" panose="02020603050405020304" pitchFamily="18" charset="0"/>
              </a:rPr>
              <a:t> W., (2020</a:t>
            </a:r>
            <a:r>
              <a:rPr lang="de-DE" sz="1800" i="1"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The future of ecolabels</a:t>
            </a:r>
            <a:r>
              <a:rPr lang="en-US" sz="1800" dirty="0">
                <a:effectLst/>
                <a:latin typeface="Open Sans" panose="020B0606030504020204" pitchFamily="34" charset="0"/>
                <a:ea typeface="Calibri" panose="020F0502020204030204" pitchFamily="34" charset="0"/>
                <a:cs typeface="Times New Roman" panose="02020603050405020304" pitchFamily="18" charset="0"/>
              </a:rPr>
              <a:t>. The International Journal of Life Cycle Assessment.  </a:t>
            </a:r>
            <a:r>
              <a:rPr lang="en-US"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https://doi.org/10.1007/s11367-020-01741-9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Lazarevic, D.,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Aoustin</a:t>
            </a:r>
            <a:r>
              <a:rPr lang="en-US" sz="1800" dirty="0">
                <a:effectLst/>
                <a:latin typeface="Open Sans" panose="020B0606030504020204" pitchFamily="34" charset="0"/>
                <a:ea typeface="Calibri" panose="020F0502020204030204" pitchFamily="34" charset="0"/>
                <a:cs typeface="Times New Roman" panose="02020603050405020304" pitchFamily="18" charset="0"/>
              </a:rPr>
              <a:t>, E.,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Buclet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N., Brandt, N., (2010).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Plastic waste management in the context of a European recycling society: comparing results and uncertainties in a life cycle perspective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Resour</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Conserv</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Recycl</a:t>
            </a:r>
            <a:r>
              <a:rPr lang="en-US" sz="1800" dirty="0">
                <a:effectLst/>
                <a:latin typeface="Open Sans" panose="020B0606030504020204" pitchFamily="34" charset="0"/>
                <a:ea typeface="Calibri" panose="020F0502020204030204" pitchFamily="34" charset="0"/>
                <a:cs typeface="Times New Roman" panose="02020603050405020304" pitchFamily="18" charset="0"/>
              </a:rPr>
              <a:t>. 55 (2), 246–259. </a:t>
            </a:r>
            <a:r>
              <a:rPr lang="en-US"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https://</a:t>
            </a:r>
            <a:r>
              <a:rPr lang="en-US" sz="1800" dirty="0" err="1">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doi.org</a:t>
            </a:r>
            <a:r>
              <a:rPr lang="en-US" sz="1800" dirty="0">
                <a:solidFill>
                  <a:srgbClr val="2196D1"/>
                </a:solidFill>
                <a:effectLst/>
                <a:latin typeface="Open Sans" panose="020B0606030504020204" pitchFamily="34" charset="0"/>
                <a:ea typeface="Calibri" panose="020F0502020204030204" pitchFamily="34" charset="0"/>
                <a:cs typeface="Times New Roman" panose="02020603050405020304" pitchFamily="18" charset="0"/>
              </a:rPr>
              <a:t>/ 10.1016/j.resconrec.2010.09.014</a:t>
            </a:r>
            <a:r>
              <a:rPr lang="en-US"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Misund</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 Tiller, R.; Canning-</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Clode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 Freitas, M.; Schmidt, J.O.;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Javidpour</a:t>
            </a:r>
            <a:r>
              <a:rPr lang="en-US" sz="1800" dirty="0">
                <a:effectLst/>
                <a:latin typeface="Open Sans" panose="020B0606030504020204" pitchFamily="34" charset="0"/>
                <a:ea typeface="Calibri" panose="020F0502020204030204" pitchFamily="34" charset="0"/>
                <a:cs typeface="Times New Roman" panose="02020603050405020304" pitchFamily="18" charset="0"/>
              </a:rPr>
              <a:t>, J.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Can We Shop Ourselves to a Clean Sea? An Experimental Panel Approach to Assess the Persuasiveness of Private Labels as a Private Governance Approach to Microplastic Pollution</a:t>
            </a:r>
            <a:r>
              <a:rPr lang="en-US" sz="1800" dirty="0">
                <a:effectLst/>
                <a:latin typeface="Open Sans" panose="020B0606030504020204" pitchFamily="34" charset="0"/>
                <a:ea typeface="Calibri" panose="020F0502020204030204" pitchFamily="34" charset="0"/>
                <a:cs typeface="Times New Roman" panose="02020603050405020304" pitchFamily="18" charset="0"/>
              </a:rPr>
              <a:t>. Mar.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Pollut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Bull. 2020, 153, 110927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Open Sans" panose="020B0606030504020204" pitchFamily="34" charset="0"/>
                <a:ea typeface="Calibri" panose="020F0502020204030204" pitchFamily="34" charset="0"/>
                <a:cs typeface="Times New Roman" panose="02020603050405020304" pitchFamily="18" charset="0"/>
              </a:rPr>
              <a:t>Ogunola</a:t>
            </a:r>
            <a:r>
              <a:rPr lang="en-US" sz="1800" dirty="0">
                <a:effectLst/>
                <a:latin typeface="Open Sans" panose="020B0606030504020204" pitchFamily="34" charset="0"/>
                <a:ea typeface="Calibri" panose="020F0502020204030204" pitchFamily="34" charset="0"/>
                <a:cs typeface="Times New Roman" panose="02020603050405020304" pitchFamily="18" charset="0"/>
              </a:rPr>
              <a:t>, O.S.;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Onada</a:t>
            </a:r>
            <a:r>
              <a:rPr lang="en-US" sz="1800" dirty="0">
                <a:effectLst/>
                <a:latin typeface="Open Sans" panose="020B0606030504020204" pitchFamily="34" charset="0"/>
                <a:ea typeface="Calibri" panose="020F0502020204030204" pitchFamily="34" charset="0"/>
                <a:cs typeface="Times New Roman" panose="02020603050405020304" pitchFamily="18" charset="0"/>
              </a:rPr>
              <a:t>, O.A.;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Falaye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A.E.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Mitigation Measures to Avert the Impacts of Plastics and Microplastics in the Marine Environment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 Review). </a:t>
            </a:r>
            <a:r>
              <a:rPr lang="fr-BE" sz="1800" dirty="0">
                <a:effectLst/>
                <a:latin typeface="Open Sans" panose="020B0606030504020204" pitchFamily="34" charset="0"/>
                <a:ea typeface="Calibri" panose="020F0502020204030204" pitchFamily="34" charset="0"/>
                <a:cs typeface="Times New Roman" panose="02020603050405020304" pitchFamily="18" charset="0"/>
              </a:rPr>
              <a:t>Environ.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Sci</a:t>
            </a:r>
            <a:r>
              <a:rPr lang="fr-BE" sz="1800" dirty="0">
                <a:effectLst/>
                <a:latin typeface="Open Sans" panose="020B0606030504020204" pitchFamily="34" charset="0"/>
                <a:ea typeface="Calibri" panose="020F0502020204030204" pitchFamily="34" charset="0"/>
                <a:cs typeface="Times New Roman" panose="02020603050405020304" pitchFamily="18" charset="0"/>
              </a:rPr>
              <a:t>.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Pollut</a:t>
            </a:r>
            <a:r>
              <a:rPr lang="fr-BE" sz="1800" dirty="0">
                <a:effectLst/>
                <a:latin typeface="Open Sans" panose="020B0606030504020204" pitchFamily="34" charset="0"/>
                <a:ea typeface="Calibri" panose="020F0502020204030204" pitchFamily="34" charset="0"/>
                <a:cs typeface="Times New Roman" panose="02020603050405020304" pitchFamily="18" charset="0"/>
              </a:rPr>
              <a:t>.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Res</a:t>
            </a:r>
            <a:r>
              <a:rPr lang="fr-BE" sz="1800" dirty="0">
                <a:effectLst/>
                <a:latin typeface="Open Sans" panose="020B0606030504020204" pitchFamily="34" charset="0"/>
                <a:ea typeface="Calibri" panose="020F0502020204030204" pitchFamily="34" charset="0"/>
                <a:cs typeface="Times New Roman" panose="02020603050405020304" pitchFamily="18" charset="0"/>
              </a:rPr>
              <a:t>. 2018, 25, 9293–9310.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err="1">
                <a:effectLst/>
                <a:latin typeface="Open Sans" panose="020B0606030504020204" pitchFamily="34" charset="0"/>
                <a:ea typeface="Calibri" panose="020F0502020204030204" pitchFamily="34" charset="0"/>
                <a:cs typeface="Times New Roman" panose="02020603050405020304" pitchFamily="18" charset="0"/>
              </a:rPr>
              <a:t>Özkan</a:t>
            </a:r>
            <a:r>
              <a:rPr lang="fr-BE" sz="1800" dirty="0">
                <a:effectLst/>
                <a:latin typeface="Open Sans" panose="020B0606030504020204" pitchFamily="34" charset="0"/>
                <a:ea typeface="Calibri" panose="020F0502020204030204" pitchFamily="34" charset="0"/>
                <a:cs typeface="Times New Roman" panose="02020603050405020304" pitchFamily="18" charset="0"/>
              </a:rPr>
              <a:t> K.,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Semih</a:t>
            </a:r>
            <a:r>
              <a:rPr lang="fr-BE" sz="1800" dirty="0">
                <a:effectLst/>
                <a:latin typeface="Open Sans" panose="020B0606030504020204" pitchFamily="34" charset="0"/>
                <a:ea typeface="Calibri" panose="020F0502020204030204" pitchFamily="34" charset="0"/>
                <a:cs typeface="Times New Roman" panose="02020603050405020304" pitchFamily="18" charset="0"/>
              </a:rPr>
              <a:t> E.,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Şahin</a:t>
            </a:r>
            <a:r>
              <a:rPr lang="fr-BE" sz="1800" dirty="0">
                <a:effectLst/>
                <a:latin typeface="Open Sans" panose="020B0606030504020204" pitchFamily="34" charset="0"/>
                <a:ea typeface="Calibri" panose="020F0502020204030204" pitchFamily="34" charset="0"/>
                <a:cs typeface="Times New Roman" panose="02020603050405020304" pitchFamily="18" charset="0"/>
              </a:rPr>
              <a:t> I., </a:t>
            </a:r>
            <a:r>
              <a:rPr lang="fr-BE" sz="1800" dirty="0" err="1">
                <a:effectLst/>
                <a:latin typeface="Open Sans" panose="020B0606030504020204" pitchFamily="34" charset="0"/>
                <a:ea typeface="Calibri" panose="020F0502020204030204" pitchFamily="34" charset="0"/>
                <a:cs typeface="Times New Roman" panose="02020603050405020304" pitchFamily="18" charset="0"/>
              </a:rPr>
              <a:t>İdil</a:t>
            </a:r>
            <a:r>
              <a:rPr lang="fr-BE" sz="1800" dirty="0">
                <a:effectLst/>
                <a:latin typeface="Open Sans" panose="020B0606030504020204" pitchFamily="34" charset="0"/>
                <a:ea typeface="Calibri" panose="020F0502020204030204" pitchFamily="34" charset="0"/>
                <a:cs typeface="Times New Roman" panose="02020603050405020304" pitchFamily="18" charset="0"/>
              </a:rPr>
              <a:t> I. (2015).</a:t>
            </a:r>
            <a:r>
              <a:rPr lang="fr-BE" sz="18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A new classification scheme of plastic wastes based upon recycling labels. </a:t>
            </a:r>
            <a:r>
              <a:rPr lang="en-US" sz="1800" dirty="0">
                <a:effectLst/>
                <a:latin typeface="Open Sans" panose="020B0606030504020204" pitchFamily="34" charset="0"/>
                <a:ea typeface="Calibri" panose="020F0502020204030204" pitchFamily="34" charset="0"/>
                <a:cs typeface="Times New Roman" panose="02020603050405020304" pitchFamily="18" charset="0"/>
              </a:rPr>
              <a:t>https://</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www.sciencedirect.com</a:t>
            </a:r>
            <a:r>
              <a:rPr lang="en-US" sz="1800" dirty="0">
                <a:effectLst/>
                <a:latin typeface="Open Sans" panose="020B0606030504020204" pitchFamily="34" charset="0"/>
                <a:ea typeface="Calibri" panose="020F0502020204030204" pitchFamily="34" charset="0"/>
                <a:cs typeface="Times New Roman" panose="02020603050405020304" pitchFamily="18" charset="0"/>
              </a:rPr>
              <a:t>/science/article/abs/</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pii</a:t>
            </a:r>
            <a:r>
              <a:rPr lang="en-US" sz="1800" dirty="0">
                <a:effectLst/>
                <a:latin typeface="Open Sans" panose="020B0606030504020204" pitchFamily="34" charset="0"/>
                <a:ea typeface="Calibri" panose="020F0502020204030204" pitchFamily="34" charset="0"/>
                <a:cs typeface="Times New Roman" panose="02020603050405020304" pitchFamily="18" charset="0"/>
              </a:rPr>
              <a:t>/S0956053X14004528</a:t>
            </a:r>
            <a:r>
              <a:rPr lang="en-US"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Thompson, R.C., Swan, S.H., Moore, C.J.,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vom</a:t>
            </a:r>
            <a:r>
              <a:rPr lang="en-US" sz="1800" dirty="0">
                <a:effectLst/>
                <a:latin typeface="Open Sans" panose="020B0606030504020204" pitchFamily="34" charset="0"/>
                <a:ea typeface="Calibri" panose="020F0502020204030204" pitchFamily="34" charset="0"/>
                <a:cs typeface="Times New Roman" panose="02020603050405020304" pitchFamily="18" charset="0"/>
              </a:rPr>
              <a:t> Saal, F.S., (2009).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Our plastic age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Philos. Trans. R. Soc. B: Biol. Sci. 1973–1976. </a:t>
            </a:r>
            <a:r>
              <a:rPr lang="el-GR" sz="18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https://doi.org/10.1098/rstb.2009.0054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6" y="731520"/>
            <a:ext cx="5686777" cy="418338"/>
          </a:xfrm>
        </p:spPr>
        <p:txBody>
          <a:bodyPr anchor="b">
            <a:no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Βιβλιογραφικές Αναφορές</a:t>
            </a:r>
          </a:p>
        </p:txBody>
      </p:sp>
    </p:spTree>
    <p:extLst>
      <p:ext uri="{BB962C8B-B14F-4D97-AF65-F5344CB8AC3E}">
        <p14:creationId xmlns:p14="http://schemas.microsoft.com/office/powerpoint/2010/main" val="264777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174122"/>
            <a:ext cx="501430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de-DE" sz="900" b="0" i="0" u="none" strike="noStrike" cap="none" normalizeH="0" baseline="0" dirty="0">
                <a:ln>
                  <a:noFill/>
                </a:ln>
                <a:solidFill>
                  <a:schemeClr val="tx1"/>
                </a:solidFill>
                <a:effectLst/>
                <a:latin typeface="Arial" panose="020B0604020202020204" pitchFamily="34" charset="0"/>
              </a:rPr>
              <a:t>Το έργο συγχρηματοδοτείται από την Ευρωπαϊκή Επιτροπή μέσω του προγράμματος Erasmus+.</a:t>
            </a: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de-DE" sz="900" b="0" i="0" u="none" strike="noStrike" cap="none" normalizeH="0" baseline="0" dirty="0">
                <a:ln>
                  <a:noFill/>
                </a:ln>
                <a:solidFill>
                  <a:schemeClr val="tx1"/>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kumimoji="0" lang="el-GR" altLang="de-DE" sz="900" b="0" i="0" u="none" strike="noStrike" cap="none" normalizeH="0" baseline="0" dirty="0" err="1">
                <a:ln>
                  <a:noFill/>
                </a:ln>
                <a:solidFill>
                  <a:schemeClr val="tx1"/>
                </a:solidFill>
                <a:effectLst/>
                <a:latin typeface="Arial" panose="020B0604020202020204" pitchFamily="34" charset="0"/>
              </a:rPr>
              <a:t>κατ'ανάγκη</a:t>
            </a:r>
            <a:r>
              <a:rPr kumimoji="0" lang="el-GR" altLang="de-DE" sz="900" b="0" i="0" u="none" strike="noStrike" cap="none" normalizeH="0" baseline="0" dirty="0">
                <a:ln>
                  <a:noFill/>
                </a:ln>
                <a:solidFill>
                  <a:schemeClr val="tx1"/>
                </a:solidFill>
                <a:effectLst/>
                <a:latin typeface="Arial" panose="020B0604020202020204" pitchFamily="34" charset="0"/>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900" dirty="0">
                <a:latin typeface="Arial" panose="020B0604020202020204" pitchFamily="34" charset="0"/>
              </a:rPr>
              <a:t>Αριθμός Έργου</a:t>
            </a:r>
            <a:r>
              <a:rPr lang="de-DE" sz="900" dirty="0">
                <a:effectLst/>
                <a:latin typeface="Arial" panose="020B0604020202020204" pitchFamily="34" charset="0"/>
              </a:rPr>
              <a:t>: 2022-1-AT01-KA220-YOU-000086418</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2">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510349" y="2264305"/>
            <a:ext cx="5486400" cy="1661993"/>
          </a:xfrm>
          <a:prstGeom prst="rect">
            <a:avLst/>
          </a:prstGeom>
          <a:noFill/>
        </p:spPr>
        <p:txBody>
          <a:bodyPr wrap="square" rtlCol="0">
            <a:spAutoFit/>
          </a:bodyPr>
          <a:lstStyle/>
          <a:p>
            <a:r>
              <a:rPr lang="en-GB" sz="1600" dirty="0">
                <a:solidFill>
                  <a:schemeClr val="tx2">
                    <a:lumMod val="50000"/>
                  </a:schemeClr>
                </a:solidFill>
              </a:rPr>
              <a:t>Instagram: </a:t>
            </a:r>
            <a:r>
              <a:rPr lang="en-GB" sz="1600" b="1" dirty="0" err="1">
                <a:solidFill>
                  <a:schemeClr val="tx2">
                    <a:lumMod val="50000"/>
                  </a:schemeClr>
                </a:solidFill>
              </a:rPr>
              <a:t>rescue.Erasmus</a:t>
            </a:r>
            <a:endParaRPr lang="en-GB" sz="1600" b="1" dirty="0">
              <a:solidFill>
                <a:schemeClr val="tx2">
                  <a:lumMod val="50000"/>
                </a:schemeClr>
              </a:solidFill>
            </a:endParaRPr>
          </a:p>
          <a:p>
            <a:r>
              <a:rPr lang="en-GB" sz="1600" dirty="0">
                <a:solidFill>
                  <a:schemeClr val="tx2">
                    <a:lumMod val="50000"/>
                  </a:schemeClr>
                </a:solidFill>
              </a:rPr>
              <a:t>Facebook: </a:t>
            </a:r>
            <a:r>
              <a:rPr lang="en-US" sz="1600" b="1" dirty="0">
                <a:solidFill>
                  <a:schemeClr val="tx2">
                    <a:lumMod val="50000"/>
                  </a:schemeClr>
                </a:solidFill>
              </a:rPr>
              <a:t>Rescue - Raise your voice against plastic</a:t>
            </a:r>
          </a:p>
          <a:p>
            <a:r>
              <a:rPr lang="en-US" sz="1600" dirty="0">
                <a:solidFill>
                  <a:schemeClr val="tx2">
                    <a:lumMod val="50000"/>
                  </a:schemeClr>
                </a:solidFill>
              </a:rPr>
              <a:t>YouTube: </a:t>
            </a:r>
            <a:r>
              <a:rPr lang="en-US" sz="1600" b="1" dirty="0">
                <a:solidFill>
                  <a:schemeClr val="tx2">
                    <a:lumMod val="50000"/>
                  </a:schemeClr>
                </a:solidFill>
              </a:rPr>
              <a:t>@rescue-raiseyourvoice</a:t>
            </a:r>
          </a:p>
          <a:p>
            <a:pPr algn="ctr"/>
            <a:endParaRPr lang="en-GB" dirty="0">
              <a:solidFill>
                <a:srgbClr val="1D9B52"/>
              </a:solidFill>
            </a:endParaRPr>
          </a:p>
          <a:p>
            <a:pPr algn="ctr"/>
            <a:endParaRPr lang="en-GB" dirty="0">
              <a:solidFill>
                <a:srgbClr val="1D9B52"/>
              </a:solidFill>
            </a:endParaRPr>
          </a:p>
          <a:p>
            <a:pPr algn="ctr"/>
            <a:r>
              <a:rPr lang="en-GB" dirty="0">
                <a:solidFill>
                  <a:srgbClr val="1D9B52"/>
                </a:solidFill>
              </a:rPr>
              <a:t> </a:t>
            </a:r>
            <a:endParaRPr lang="de-DE" dirty="0">
              <a:solidFill>
                <a:srgbClr val="1D9B52"/>
              </a:solidFill>
              <a:highlight>
                <a:srgbClr val="FFFF00"/>
              </a:highlight>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latin typeface="Ariel"/>
              </a:rPr>
              <a:t>This work is licensed under a </a:t>
            </a:r>
            <a:r>
              <a:rPr lang="en-US" sz="900" dirty="0">
                <a:latin typeface="Ariel"/>
                <a:hlinkClick r:id="rId9"/>
              </a:rPr>
              <a:t>Creative Commons Attribution 4.0 International License</a:t>
            </a:r>
            <a:r>
              <a:rPr lang="en-US" sz="900" dirty="0">
                <a:latin typeface="Ariel"/>
              </a:rPr>
              <a:t>.</a:t>
            </a:r>
            <a:endParaRPr lang="de-DE" altLang="de-DE" sz="900" dirty="0">
              <a:latin typeface="Ariel"/>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1">
            <a:extLst>
              <a:ext uri="{28A0092B-C50C-407E-A947-70E740481C1C}">
                <a14:useLocalDpi xmlns:a14="http://schemas.microsoft.com/office/drawing/2010/main" val="0"/>
              </a:ext>
            </a:extLst>
          </a:blip>
          <a:srcRect l="17287" t="4814" r="20624" b="6062"/>
          <a:stretch/>
        </p:blipFill>
        <p:spPr>
          <a:xfrm>
            <a:off x="5918517" y="6209860"/>
            <a:ext cx="908766" cy="680652"/>
          </a:xfrm>
          <a:prstGeom prst="rect">
            <a:avLst/>
          </a:prstGeom>
        </p:spPr>
      </p:pic>
    </p:spTree>
    <p:extLst>
      <p:ext uri="{BB962C8B-B14F-4D97-AF65-F5344CB8AC3E}">
        <p14:creationId xmlns:p14="http://schemas.microsoft.com/office/powerpoint/2010/main" val="29845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38200" y="1825625"/>
            <a:ext cx="6633117" cy="4351338"/>
          </a:xfrm>
        </p:spPr>
        <p:txBody>
          <a:bodyPr>
            <a:normAutofit lnSpcReduction="10000"/>
          </a:bodyPr>
          <a:lstStyle/>
          <a:p>
            <a:pPr marL="0" indent="0" algn="just">
              <a:lnSpc>
                <a:spcPct val="115000"/>
              </a:lnSpc>
              <a:spcAft>
                <a:spcPts val="800"/>
              </a:spcAft>
              <a:buNone/>
            </a:pPr>
            <a:endParaRPr lang="es-ES" sz="1800" dirty="0">
              <a:effectLst/>
              <a:ea typeface="Calibri" panose="020F0502020204030204" pitchFamily="34" charset="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endParaRPr lang="es-ES" sz="1800" dirty="0">
              <a:cs typeface="Times New Roman" panose="02020603050405020304" pitchFamily="18" charset="0"/>
            </a:endParaRPr>
          </a:p>
          <a:p>
            <a:r>
              <a:rPr lang="el-GR" sz="1800" dirty="0">
                <a:cs typeface="Times New Roman" panose="02020603050405020304" pitchFamily="18" charset="0"/>
              </a:rPr>
              <a:t>300 000 τόνοι </a:t>
            </a:r>
            <a:r>
              <a:rPr lang="el-GR" sz="1800" dirty="0" err="1">
                <a:cs typeface="Times New Roman" panose="02020603050405020304" pitchFamily="18" charset="0"/>
              </a:rPr>
              <a:t>μικροπλαστικών</a:t>
            </a:r>
            <a:r>
              <a:rPr lang="el-GR" sz="1800" dirty="0">
                <a:cs typeface="Times New Roman" panose="02020603050405020304" pitchFamily="18" charset="0"/>
              </a:rPr>
              <a:t>. Παράγονται κάθε χρόνο. Μόνο στην Ευρώπη</a:t>
            </a:r>
            <a:endParaRPr lang="el-GR"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14 million tonnes of microplastics on sea floor: Australian study">
            <a:extLst>
              <a:ext uri="{FF2B5EF4-FFF2-40B4-BE49-F238E27FC236}">
                <a16:creationId xmlns:a16="http://schemas.microsoft.com/office/drawing/2014/main" id="{C7EE2740-59E0-1C6D-63A0-BDDBAD205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00" y="1557425"/>
            <a:ext cx="6147816" cy="397464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221F9DB-FC4E-0657-83BF-16D316C6D1AA}"/>
              </a:ext>
            </a:extLst>
          </p:cNvPr>
          <p:cNvSpPr txBox="1"/>
          <p:nvPr/>
        </p:nvSpPr>
        <p:spPr>
          <a:xfrm>
            <a:off x="7605430" y="1247687"/>
            <a:ext cx="4253284" cy="4154984"/>
          </a:xfrm>
          <a:prstGeom prst="rect">
            <a:avLst/>
          </a:prstGeom>
          <a:noFill/>
        </p:spPr>
        <p:txBody>
          <a:bodyPr wrap="square" rtlCol="0">
            <a:spAutoFit/>
          </a:bodyPr>
          <a:lstStyle/>
          <a:p>
            <a:r>
              <a:rPr lang="el-GR" sz="2400" b="1" dirty="0">
                <a:latin typeface="Open Sans" panose="020B0606030504020204" pitchFamily="34" charset="0"/>
                <a:ea typeface="Calibri" panose="020F0502020204030204" pitchFamily="34" charset="0"/>
              </a:rPr>
              <a:t>Υπάρχουν πολύ</a:t>
            </a:r>
          </a:p>
          <a:p>
            <a:r>
              <a:rPr lang="el-GR" sz="2400" b="1" dirty="0">
                <a:solidFill>
                  <a:srgbClr val="FF0000"/>
                </a:solidFill>
                <a:effectLst/>
                <a:latin typeface="Open Sans" panose="020B0606030504020204" pitchFamily="34" charset="0"/>
                <a:ea typeface="Calibri" panose="020F0502020204030204" pitchFamily="34" charset="0"/>
              </a:rPr>
              <a:t>διαφορετικοί</a:t>
            </a:r>
            <a:r>
              <a:rPr lang="en-US" sz="2400" b="1" dirty="0">
                <a:solidFill>
                  <a:srgbClr val="FF0000"/>
                </a:solidFill>
                <a:effectLst/>
                <a:latin typeface="Open Sans" panose="020B0606030504020204" pitchFamily="34" charset="0"/>
                <a:ea typeface="Calibri" panose="020F0502020204030204" pitchFamily="34" charset="0"/>
              </a:rPr>
              <a:t> </a:t>
            </a:r>
          </a:p>
          <a:p>
            <a:r>
              <a:rPr lang="el-GR" sz="2400" b="1" dirty="0">
                <a:solidFill>
                  <a:schemeClr val="accent1">
                    <a:lumMod val="75000"/>
                  </a:schemeClr>
                </a:solidFill>
                <a:latin typeface="Open Sans" panose="020B0606030504020204" pitchFamily="34" charset="0"/>
                <a:ea typeface="Calibri" panose="020F0502020204030204" pitchFamily="34" charset="0"/>
              </a:rPr>
              <a:t>τύποι πλαστικού.</a:t>
            </a:r>
            <a:endParaRPr lang="en-US" sz="2400" b="1" dirty="0">
              <a:solidFill>
                <a:schemeClr val="accent1">
                  <a:lumMod val="75000"/>
                </a:schemeClr>
              </a:solidFill>
              <a:effectLst/>
              <a:latin typeface="Open Sans" panose="020B0606030504020204" pitchFamily="34" charset="0"/>
              <a:ea typeface="Calibri" panose="020F0502020204030204" pitchFamily="34" charset="0"/>
            </a:endParaRPr>
          </a:p>
          <a:p>
            <a:r>
              <a:rPr lang="el-GR" sz="2400" b="1" dirty="0">
                <a:effectLst/>
                <a:latin typeface="Open Sans" panose="020B0606030504020204" pitchFamily="34" charset="0"/>
                <a:ea typeface="Calibri" panose="020F0502020204030204" pitchFamily="34" charset="0"/>
              </a:rPr>
              <a:t>Δε θα είναι κάθε </a:t>
            </a:r>
          </a:p>
          <a:p>
            <a:r>
              <a:rPr lang="el-GR" sz="2400" b="1" dirty="0">
                <a:solidFill>
                  <a:srgbClr val="7030A0"/>
                </a:solidFill>
                <a:effectLst/>
                <a:latin typeface="Open Sans" panose="020B0606030504020204" pitchFamily="34" charset="0"/>
                <a:ea typeface="Calibri" panose="020F0502020204030204" pitchFamily="34" charset="0"/>
              </a:rPr>
              <a:t>κάθε πλαστικό</a:t>
            </a:r>
            <a:endParaRPr lang="en-US" sz="2400" b="1" dirty="0">
              <a:solidFill>
                <a:srgbClr val="7030A0"/>
              </a:solidFill>
              <a:effectLst/>
              <a:latin typeface="Open Sans" panose="020B0606030504020204" pitchFamily="34" charset="0"/>
              <a:ea typeface="Calibri" panose="020F0502020204030204" pitchFamily="34" charset="0"/>
            </a:endParaRPr>
          </a:p>
          <a:p>
            <a:r>
              <a:rPr lang="el-GR" sz="2400" b="1" dirty="0">
                <a:effectLst/>
                <a:latin typeface="Open Sans" panose="020B0606030504020204" pitchFamily="34" charset="0"/>
                <a:ea typeface="Calibri" panose="020F0502020204030204" pitchFamily="34" charset="0"/>
              </a:rPr>
              <a:t>το ίδιο, ή θα έχει</a:t>
            </a:r>
            <a:endParaRPr lang="en-US" sz="2400" b="1" dirty="0">
              <a:effectLst/>
              <a:latin typeface="Open Sans" panose="020B0606030504020204" pitchFamily="34" charset="0"/>
              <a:ea typeface="Calibri" panose="020F0502020204030204" pitchFamily="34" charset="0"/>
            </a:endParaRPr>
          </a:p>
          <a:p>
            <a:r>
              <a:rPr lang="el-GR" sz="2400" b="1" dirty="0">
                <a:solidFill>
                  <a:schemeClr val="accent4"/>
                </a:solidFill>
                <a:latin typeface="Open Sans" panose="020B0606030504020204" pitchFamily="34" charset="0"/>
                <a:ea typeface="Calibri" panose="020F0502020204030204" pitchFamily="34" charset="0"/>
              </a:rPr>
              <a:t>τ</a:t>
            </a:r>
            <a:r>
              <a:rPr lang="el-GR" sz="2400" b="1" dirty="0">
                <a:solidFill>
                  <a:schemeClr val="accent4"/>
                </a:solidFill>
                <a:effectLst/>
                <a:latin typeface="Open Sans" panose="020B0606030504020204" pitchFamily="34" charset="0"/>
                <a:ea typeface="Calibri" panose="020F0502020204030204" pitchFamily="34" charset="0"/>
              </a:rPr>
              <a:t>ο ίδιο αντίκτυπο</a:t>
            </a:r>
            <a:r>
              <a:rPr lang="en-US" sz="2400" b="1" dirty="0">
                <a:effectLst/>
                <a:latin typeface="Open Sans" panose="020B0606030504020204" pitchFamily="34" charset="0"/>
                <a:ea typeface="Calibri" panose="020F0502020204030204" pitchFamily="34" charset="0"/>
              </a:rPr>
              <a:t> </a:t>
            </a:r>
          </a:p>
          <a:p>
            <a:r>
              <a:rPr lang="el-GR" sz="2400" b="1" dirty="0">
                <a:effectLst/>
                <a:latin typeface="Open Sans" panose="020B0606030504020204" pitchFamily="34" charset="0"/>
                <a:ea typeface="Calibri" panose="020F0502020204030204" pitchFamily="34" charset="0"/>
              </a:rPr>
              <a:t>στο</a:t>
            </a:r>
            <a:endParaRPr lang="en-US" sz="2400" b="1" dirty="0">
              <a:effectLst/>
              <a:latin typeface="Open Sans" panose="020B0606030504020204" pitchFamily="34" charset="0"/>
              <a:ea typeface="Calibri" panose="020F0502020204030204" pitchFamily="34" charset="0"/>
            </a:endParaRPr>
          </a:p>
          <a:p>
            <a:r>
              <a:rPr lang="el-GR" sz="2400" b="1" dirty="0">
                <a:solidFill>
                  <a:schemeClr val="accent6"/>
                </a:solidFill>
                <a:effectLst/>
                <a:latin typeface="Open Sans" panose="020B0606030504020204" pitchFamily="34" charset="0"/>
                <a:ea typeface="Calibri" panose="020F0502020204030204" pitchFamily="34" charset="0"/>
              </a:rPr>
              <a:t>περιβάλλον</a:t>
            </a:r>
            <a:r>
              <a:rPr lang="en-US" sz="2400" b="1" dirty="0">
                <a:solidFill>
                  <a:schemeClr val="accent6"/>
                </a:solidFill>
                <a:effectLst/>
                <a:latin typeface="Open Sans" panose="020B0606030504020204" pitchFamily="34" charset="0"/>
                <a:ea typeface="Calibri" panose="020F0502020204030204" pitchFamily="34" charset="0"/>
              </a:rPr>
              <a:t> </a:t>
            </a:r>
          </a:p>
          <a:p>
            <a:r>
              <a:rPr lang="el-GR" sz="2400" b="1" dirty="0">
                <a:effectLst/>
                <a:latin typeface="Open Sans" panose="020B0606030504020204" pitchFamily="34" charset="0"/>
                <a:ea typeface="Calibri" panose="020F0502020204030204" pitchFamily="34" charset="0"/>
              </a:rPr>
              <a:t>και</a:t>
            </a:r>
            <a:r>
              <a:rPr lang="en-US" sz="2400" b="1" dirty="0">
                <a:effectLst/>
                <a:latin typeface="Open Sans" panose="020B0606030504020204" pitchFamily="34" charset="0"/>
                <a:ea typeface="Calibri" panose="020F0502020204030204" pitchFamily="34" charset="0"/>
              </a:rPr>
              <a:t> </a:t>
            </a:r>
          </a:p>
          <a:p>
            <a:r>
              <a:rPr lang="el-GR" sz="2400" b="1" dirty="0">
                <a:solidFill>
                  <a:schemeClr val="accent2"/>
                </a:solidFill>
                <a:effectLst/>
                <a:latin typeface="Open Sans" panose="020B0606030504020204" pitchFamily="34" charset="0"/>
                <a:ea typeface="Calibri" panose="020F0502020204030204" pitchFamily="34" charset="0"/>
              </a:rPr>
              <a:t>την ανθρώπινη υγεία</a:t>
            </a:r>
            <a:r>
              <a:rPr lang="en-US" sz="2400" b="1" dirty="0">
                <a:effectLst/>
                <a:latin typeface="Open Sans" panose="020B0606030504020204" pitchFamily="34" charset="0"/>
                <a:ea typeface="Calibri" panose="020F0502020204030204" pitchFamily="34" charset="0"/>
              </a:rPr>
              <a:t>. </a:t>
            </a:r>
            <a:endParaRPr lang="fr-FR" sz="2400" b="1" dirty="0"/>
          </a:p>
        </p:txBody>
      </p:sp>
      <p:sp>
        <p:nvSpPr>
          <p:cNvPr id="8" name="Τίτλος 1">
            <a:extLst>
              <a:ext uri="{FF2B5EF4-FFF2-40B4-BE49-F238E27FC236}">
                <a16:creationId xmlns:a16="http://schemas.microsoft.com/office/drawing/2014/main" id="{DBEDE600-B321-D67A-81F1-E9F29E5A1044}"/>
              </a:ext>
            </a:extLst>
          </p:cNvPr>
          <p:cNvSpPr>
            <a:spLocks noGrp="1"/>
          </p:cNvSpPr>
          <p:nvPr>
            <p:ph type="title"/>
          </p:nvPr>
        </p:nvSpPr>
        <p:spPr>
          <a:xfrm>
            <a:off x="1058797" y="731520"/>
            <a:ext cx="3438144" cy="418338"/>
          </a:xfrm>
        </p:spPr>
        <p:txBody>
          <a:bodyPr anchor="b">
            <a:no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Εισαγωγή</a:t>
            </a:r>
          </a:p>
        </p:txBody>
      </p:sp>
    </p:spTree>
    <p:extLst>
      <p:ext uri="{BB962C8B-B14F-4D97-AF65-F5344CB8AC3E}">
        <p14:creationId xmlns:p14="http://schemas.microsoft.com/office/powerpoint/2010/main" val="395327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58797" y="731520"/>
            <a:ext cx="3438144" cy="418338"/>
          </a:xfrm>
        </p:spPr>
        <p:txBody>
          <a:bodyPr anchor="b">
            <a:no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Εισαγωγή</a:t>
            </a: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129916" y="2265785"/>
            <a:ext cx="4629200" cy="4944483"/>
          </a:xfrm>
        </p:spPr>
        <p:txBody>
          <a:bodyPr anchor="t">
            <a:normAutofit fontScale="40000" lnSpcReduction="20000"/>
          </a:bodyPr>
          <a:lstStyle/>
          <a:p>
            <a:pPr marL="0" indent="0">
              <a:buNone/>
            </a:pPr>
            <a:endParaRPr lang="en-US" sz="4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l-GR" sz="3500" b="1" dirty="0">
                <a:effectLst/>
                <a:latin typeface="Open Sans" panose="020B0606030504020204" pitchFamily="34" charset="0"/>
                <a:ea typeface="Open Sans" panose="020B0606030504020204" pitchFamily="34" charset="0"/>
                <a:cs typeface="Open Sans" panose="020B0606030504020204" pitchFamily="34" charset="0"/>
              </a:rPr>
              <a:t>Μαθησιακοί στόχοι:</a:t>
            </a:r>
            <a:endParaRPr lang="el-GR" sz="35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Να αναγνωρίζετε την πλαστικής σήμανση</a:t>
            </a: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Να εξοικειωθείτε με την έννοια της ρύπανσης από το πλαστικό και στο τι μπορεί να συμβάλει η επισήμανση στην αντιμετώπιση της πρόκλησης</a:t>
            </a: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Να κατανοήσετε τα αντικείμενα που μπορούν να ανακυκλωθούν</a:t>
            </a: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Να ενισχύσετε την περιβαλλοντική συνείδησή σας γενικά και να ευαισθητοποιηθείτε σχετικά με τη δύναμη και τους περιορισμούς των ετικετών ειδικότερα</a:t>
            </a: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Να αναλύετε κριτικά τις επιπτώσεις και τις συνέπειες από τις ενέργειες του ανθρώπου</a:t>
            </a:r>
          </a:p>
          <a:p>
            <a:pPr marL="342900" lvl="0" indent="-342900">
              <a:spcAft>
                <a:spcPts val="600"/>
              </a:spcAft>
              <a:buFont typeface="Wingdings" panose="05000000000000000000" pitchFamily="2" charset="2"/>
              <a:buChar char=""/>
            </a:pPr>
            <a:r>
              <a:rPr lang="el-GR" sz="4300" dirty="0">
                <a:effectLst/>
                <a:latin typeface="+mj-lt"/>
                <a:ea typeface="Open Sans" panose="020B0606030504020204" pitchFamily="34" charset="0"/>
                <a:cs typeface="Open Sans" panose="020B0606030504020204" pitchFamily="34" charset="0"/>
              </a:rPr>
              <a:t>Η προώθηση των προγραμμάτων οικολογικής σήμανσης</a:t>
            </a:r>
          </a:p>
          <a:p>
            <a:pPr marL="342900" lvl="0" indent="-342900">
              <a:spcAft>
                <a:spcPts val="600"/>
              </a:spcAft>
              <a:buFont typeface="Wingdings" panose="05000000000000000000" pitchFamily="2" charset="2"/>
              <a:buChar char=""/>
            </a:pPr>
            <a:endParaRPr lang="es-ES" sz="4300" dirty="0">
              <a:effectLst/>
              <a:latin typeface="+mj-lt"/>
              <a:ea typeface="Open Sans" panose="020B0606030504020204" pitchFamily="34" charset="0"/>
              <a:cs typeface="Open Sans" panose="020B0606030504020204" pitchFamily="34" charset="0"/>
            </a:endParaRPr>
          </a:p>
          <a:p>
            <a:pPr marL="0" lvl="0" indent="0">
              <a:spcAft>
                <a:spcPts val="600"/>
              </a:spcAft>
              <a:buNone/>
            </a:pPr>
            <a:endParaRPr lang="el-GR" sz="43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43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l-GR" sz="400"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D4E9C2CD-5AEC-089B-2B98-F04724905FB7}"/>
              </a:ext>
            </a:extLst>
          </p:cNvPr>
          <p:cNvSpPr txBox="1"/>
          <p:nvPr/>
        </p:nvSpPr>
        <p:spPr>
          <a:xfrm>
            <a:off x="1058796" y="1296602"/>
            <a:ext cx="8215833" cy="584775"/>
          </a:xfrm>
          <a:prstGeom prst="rect">
            <a:avLst/>
          </a:prstGeom>
          <a:noFill/>
        </p:spPr>
        <p:txBody>
          <a:bodyPr wrap="square">
            <a:spAutoFit/>
          </a:bodyPr>
          <a:lstStyle/>
          <a:p>
            <a:pPr marL="0" indent="0">
              <a:buNone/>
            </a:pPr>
            <a:r>
              <a:rPr lang="el-GR" sz="1600" dirty="0">
                <a:effectLst/>
                <a:latin typeface="Open Sans" panose="020B0606030504020204" pitchFamily="34" charset="0"/>
                <a:ea typeface="Open Sans" panose="020B0606030504020204" pitchFamily="34" charset="0"/>
                <a:cs typeface="Open Sans" panose="020B0606030504020204" pitchFamily="34" charset="0"/>
              </a:rPr>
              <a:t>Η επισήμανση των πλαστικών είναι θεμελιώδους σημασίας για την επίτευξη καλύτερων περιβαλλοντικών προοπτικών και προσεγγίσεων.</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69F4BBF0-95B9-01EF-29A0-9B5DA059E88B}"/>
              </a:ext>
            </a:extLst>
          </p:cNvPr>
          <p:cNvSpPr txBox="1">
            <a:spLocks/>
          </p:cNvSpPr>
          <p:nvPr/>
        </p:nvSpPr>
        <p:spPr>
          <a:xfrm>
            <a:off x="6432885" y="2217870"/>
            <a:ext cx="4991327" cy="4118972"/>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l-GR" sz="5600" b="1" dirty="0">
                <a:latin typeface="Open Sans" panose="020B0606030504020204" pitchFamily="34" charset="0"/>
                <a:ea typeface="Open Sans" panose="020B0606030504020204" pitchFamily="34" charset="0"/>
                <a:cs typeface="Open Sans" panose="020B0606030504020204" pitchFamily="34" charset="0"/>
              </a:rPr>
              <a:t>Μαθησιακά αποτελέσματα </a:t>
            </a:r>
            <a:endParaRPr lang="el-GR" sz="56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προσδιορίζεται ποιες πλαστικές ετικέτες μπορούν να ανακυκλωθούν και ποιες όχι</a:t>
            </a: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περιγράφετε τις επιπτώσεις και τις συνέπειες των πλαστικών απορριμμάτων</a:t>
            </a: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υπολογίζετε του ποια λύση μπορεί να ληφθεί υπόψη όσον αφορά την επισήμανση πλαστικών υλικών</a:t>
            </a: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a:t>
            </a:r>
            <a:r>
              <a:rPr lang="el-GR" sz="6800" dirty="0" err="1">
                <a:latin typeface="+mj-lt"/>
                <a:ea typeface="Open Sans" panose="020B0606030504020204" pitchFamily="34" charset="0"/>
                <a:cs typeface="Open Sans" panose="020B0606030504020204" pitchFamily="34" charset="0"/>
              </a:rPr>
              <a:t>αναστοζάχεστε</a:t>
            </a:r>
            <a:r>
              <a:rPr lang="el-GR" sz="6800" dirty="0">
                <a:latin typeface="+mj-lt"/>
                <a:ea typeface="Open Sans" panose="020B0606030504020204" pitchFamily="34" charset="0"/>
                <a:cs typeface="Open Sans" panose="020B0606030504020204" pitchFamily="34" charset="0"/>
              </a:rPr>
              <a:t> τη συμπεριφορά κάποιου σχετικά με τη χρήση πλαστικών και τα απορρίμματα και ποιες ετικέτες μπορούν να συμβάλουν στην καλύτερη αντιμετώπιση των πλαστικών απορριμμάτων</a:t>
            </a: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αυξηθεί η προθυμία των συμμετεχόντων</a:t>
            </a:r>
          </a:p>
          <a:p>
            <a:pPr marL="342900" indent="-342900">
              <a:spcAft>
                <a:spcPts val="600"/>
              </a:spcAft>
              <a:buFont typeface="Wingdings" panose="05000000000000000000" pitchFamily="2" charset="2"/>
              <a:buChar char=""/>
            </a:pPr>
            <a:r>
              <a:rPr lang="el-GR" sz="6800" dirty="0">
                <a:latin typeface="+mj-lt"/>
                <a:ea typeface="Open Sans" panose="020B0606030504020204" pitchFamily="34" charset="0"/>
                <a:cs typeface="Open Sans" panose="020B0606030504020204" pitchFamily="34" charset="0"/>
              </a:rPr>
              <a:t>Να επιτευχθεί εποικοδομητική συνεργασία μεταξύ των εκπαιδευόμενων και των οικογενειών τους για καλύτερη συνεργασία</a:t>
            </a:r>
          </a:p>
          <a:p>
            <a:pPr marL="342900" indent="-342900">
              <a:spcAft>
                <a:spcPts val="600"/>
              </a:spcAft>
              <a:buFont typeface="Wingdings" panose="05000000000000000000" pitchFamily="2" charset="2"/>
              <a:buChar char=""/>
            </a:pPr>
            <a:endParaRPr lang="es-ES" sz="6800" dirty="0">
              <a:latin typeface="+mj-lt"/>
              <a:ea typeface="Open Sans" panose="020B0606030504020204" pitchFamily="34" charset="0"/>
              <a:cs typeface="Open Sans" panose="020B0606030504020204" pitchFamily="34" charset="0"/>
            </a:endParaRPr>
          </a:p>
          <a:p>
            <a:pPr marL="342900" indent="-342900">
              <a:spcAft>
                <a:spcPts val="600"/>
              </a:spcAft>
              <a:buFont typeface="Wingdings" panose="05000000000000000000" pitchFamily="2" charset="2"/>
              <a:buChar char=""/>
            </a:pPr>
            <a:endParaRPr lang="el-GR" sz="43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4300" b="1"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l-GR" sz="400" dirty="0"/>
          </a:p>
        </p:txBody>
      </p:sp>
    </p:spTree>
    <p:extLst>
      <p:ext uri="{BB962C8B-B14F-4D97-AF65-F5344CB8AC3E}">
        <p14:creationId xmlns:p14="http://schemas.microsoft.com/office/powerpoint/2010/main" val="255855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74851" y="707025"/>
            <a:ext cx="5251316" cy="694612"/>
          </a:xfrm>
        </p:spPr>
        <p:txBody>
          <a:bodyPr>
            <a:normAutofit/>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Θεωρητικό μέρος</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feld 9">
            <a:extLst>
              <a:ext uri="{FF2B5EF4-FFF2-40B4-BE49-F238E27FC236}">
                <a16:creationId xmlns:a16="http://schemas.microsoft.com/office/drawing/2014/main" id="{E216D399-4919-4253-911D-A90B0D22B73C}"/>
              </a:ext>
            </a:extLst>
          </p:cNvPr>
          <p:cNvSpPr txBox="1"/>
          <p:nvPr/>
        </p:nvSpPr>
        <p:spPr>
          <a:xfrm>
            <a:off x="1405531" y="2365181"/>
            <a:ext cx="9925050" cy="3489994"/>
          </a:xfrm>
          <a:prstGeom prst="rect">
            <a:avLst/>
          </a:prstGeom>
          <a:noFill/>
        </p:spPr>
        <p:txBody>
          <a:bodyPr wrap="square" rtlCol="0">
            <a:spAutoFit/>
          </a:bodyPr>
          <a:lstStyle/>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Κυρίως θέμα</a:t>
            </a:r>
            <a:endParaRPr lang="pl-PL" sz="2800" dirty="0">
              <a:latin typeface="Open Sans" panose="020B0606030504020204" pitchFamily="34" charset="0"/>
              <a:ea typeface="Calibri" panose="020F0502020204030204" pitchFamily="34" charset="0"/>
            </a:endParaRP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Ενότητα 1: Τύποι πλαστικών και αντίστοιχη επισήμανση</a:t>
            </a: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Ενότητα 2: Το μέλλον της οικολογικής σήμανσης</a:t>
            </a: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Ενότητα 3: Σήμανση των </a:t>
            </a:r>
            <a:r>
              <a:rPr lang="el-GR" sz="2800" dirty="0" err="1">
                <a:latin typeface="Open Sans" panose="020B0606030504020204" pitchFamily="34" charset="0"/>
                <a:ea typeface="Calibri" panose="020F0502020204030204" pitchFamily="34" charset="0"/>
              </a:rPr>
              <a:t>μικροπλαστικών</a:t>
            </a:r>
            <a:endParaRPr lang="pl-PL" dirty="0">
              <a:latin typeface="Open Sans" panose="020B0606030504020204" pitchFamily="34" charset="0"/>
              <a:ea typeface="Calibri" panose="020F0502020204030204" pitchFamily="34" charset="0"/>
            </a:endParaRPr>
          </a:p>
          <a:p>
            <a:pPr algn="just">
              <a:lnSpc>
                <a:spcPct val="107000"/>
              </a:lnSpc>
              <a:spcAft>
                <a:spcPts val="800"/>
              </a:spcAft>
            </a:pPr>
            <a:endParaRPr lang="pl-PL" dirty="0">
              <a:latin typeface="Open Sans" panose="020B0606030504020204" pitchFamily="34" charset="0"/>
              <a:ea typeface="Calibri" panose="020F0502020204030204" pitchFamily="34" charset="0"/>
            </a:endParaRPr>
          </a:p>
          <a:p>
            <a:pPr algn="just">
              <a:lnSpc>
                <a:spcPct val="107000"/>
              </a:lnSpc>
              <a:spcAft>
                <a:spcPts val="800"/>
              </a:spcAft>
            </a:pPr>
            <a:endParaRPr lang="de-AT" dirty="0"/>
          </a:p>
        </p:txBody>
      </p:sp>
      <p:pic>
        <p:nvPicPr>
          <p:cNvPr id="1026" name="Picture 2" descr="Free photo green pencil with a positive list">
            <a:extLst>
              <a:ext uri="{FF2B5EF4-FFF2-40B4-BE49-F238E27FC236}">
                <a16:creationId xmlns:a16="http://schemas.microsoft.com/office/drawing/2014/main" id="{EF6F63D2-82D7-0129-8A7E-33A302AC7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275" y="24416"/>
            <a:ext cx="3441677" cy="275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73454" y="431632"/>
            <a:ext cx="4086225" cy="1330839"/>
          </a:xfrm>
        </p:spPr>
        <p:txBody>
          <a:bodyPr>
            <a:norm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Θεωρητικό Μέρος: Κύριο θέμα</a:t>
            </a:r>
          </a:p>
        </p:txBody>
      </p:sp>
      <p:sp>
        <p:nvSpPr>
          <p:cNvPr id="6" name="Segnaposto contenuto 5">
            <a:extLst>
              <a:ext uri="{FF2B5EF4-FFF2-40B4-BE49-F238E27FC236}">
                <a16:creationId xmlns:a16="http://schemas.microsoft.com/office/drawing/2014/main" id="{75746766-C4D0-31AA-C36C-6D2EABD9D16C}"/>
              </a:ext>
            </a:extLst>
          </p:cNvPr>
          <p:cNvSpPr>
            <a:spLocks noGrp="1"/>
          </p:cNvSpPr>
          <p:nvPr>
            <p:ph idx="1"/>
          </p:nvPr>
        </p:nvSpPr>
        <p:spPr>
          <a:xfrm>
            <a:off x="643843" y="2414822"/>
            <a:ext cx="4086224" cy="4232264"/>
          </a:xfrm>
        </p:spPr>
        <p:txBody>
          <a:bodyPr>
            <a:normAutofit lnSpcReduction="10000"/>
          </a:bodyPr>
          <a:lstStyle/>
          <a:p>
            <a:pPr marL="0" indent="0" algn="ctr">
              <a:buNone/>
            </a:pPr>
            <a:r>
              <a:rPr lang="el-GR" sz="2000" b="1" dirty="0">
                <a:effectLst/>
                <a:latin typeface="Open Sans" panose="020B0606030504020204" pitchFamily="34" charset="0"/>
                <a:ea typeface="Calibri" panose="020F0502020204030204" pitchFamily="34" charset="0"/>
              </a:rPr>
              <a:t>Λαμβάνουν χώρα διαδικασίες ασυνεννοησίας και επηρεάζουν την επισήμανση των πλαστικών ειδών</a:t>
            </a:r>
          </a:p>
          <a:p>
            <a:pPr marL="0" indent="0" algn="ctr">
              <a:buNone/>
            </a:pPr>
            <a:endParaRPr lang="en-US" sz="1800" dirty="0">
              <a:latin typeface="Open Sans" panose="020B0606030504020204" pitchFamily="34" charset="0"/>
              <a:ea typeface="Calibri" panose="020F0502020204030204" pitchFamily="34" charset="0"/>
            </a:endParaRPr>
          </a:p>
          <a:p>
            <a:pPr marL="0" indent="0">
              <a:buNone/>
            </a:pPr>
            <a:r>
              <a:rPr lang="el-GR" sz="1800" dirty="0">
                <a:effectLst/>
                <a:latin typeface="Open Sans" panose="020B0606030504020204" pitchFamily="34" charset="0"/>
                <a:ea typeface="Calibri" panose="020F0502020204030204" pitchFamily="34" charset="0"/>
              </a:rPr>
              <a:t>Η επισήμανση των πλαστικών μερικές φορές οδηγεί τον καταναλωτή σε παρανόηση της βιώσιμης ανακύκλωσης των πλαστικών που μπορούν να επαναχρησιμοποιηθούν. </a:t>
            </a:r>
          </a:p>
          <a:p>
            <a:pPr marL="0" indent="0">
              <a:buNone/>
            </a:pPr>
            <a:endParaRPr lang="el-GR" sz="1800" dirty="0">
              <a:effectLst/>
              <a:latin typeface="Open Sans" panose="020B0606030504020204" pitchFamily="34" charset="0"/>
              <a:ea typeface="Calibri" panose="020F0502020204030204" pitchFamily="34" charset="0"/>
            </a:endParaRPr>
          </a:p>
          <a:p>
            <a:pPr marL="0" indent="0">
              <a:buNone/>
            </a:pPr>
            <a:r>
              <a:rPr lang="el-GR" sz="1800" dirty="0">
                <a:effectLst/>
                <a:latin typeface="Open Sans" panose="020B0606030504020204" pitchFamily="34" charset="0"/>
                <a:ea typeface="Calibri" panose="020F0502020204030204" pitchFamily="34" charset="0"/>
              </a:rPr>
              <a:t>... οι πλαστικές ετικέτες μπορεί να υποδεικνύουν λανθασμένα ότι ένα προϊόν είναι ανακυκλώσιμο .</a:t>
            </a:r>
            <a:endParaRPr lang="it-IT"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magine 14" descr="Bioplastics - Are They as Good as They Seem? | Environmental Center |  University of Colorado Boulder">
            <a:extLst>
              <a:ext uri="{FF2B5EF4-FFF2-40B4-BE49-F238E27FC236}">
                <a16:creationId xmlns:a16="http://schemas.microsoft.com/office/drawing/2014/main" id="{E1E9613B-AD86-B086-853B-178C451D9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909" y="1537882"/>
            <a:ext cx="6336828" cy="4590501"/>
          </a:xfrm>
          <a:prstGeom prst="rect">
            <a:avLst/>
          </a:prstGeom>
          <a:noFill/>
          <a:ln>
            <a:noFill/>
          </a:ln>
        </p:spPr>
      </p:pic>
    </p:spTree>
    <p:extLst>
      <p:ext uri="{BB962C8B-B14F-4D97-AF65-F5344CB8AC3E}">
        <p14:creationId xmlns:p14="http://schemas.microsoft.com/office/powerpoint/2010/main" val="42932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4" name="Freeform: Shape 2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Τίτλος 1">
            <a:extLst>
              <a:ext uri="{FF2B5EF4-FFF2-40B4-BE49-F238E27FC236}">
                <a16:creationId xmlns:a16="http://schemas.microsoft.com/office/drawing/2014/main" id="{3B33589C-EE19-B615-D5A5-CB6D850DD5CD}"/>
              </a:ext>
            </a:extLst>
          </p:cNvPr>
          <p:cNvSpPr>
            <a:spLocks noGrp="1"/>
          </p:cNvSpPr>
          <p:nvPr>
            <p:ph type="title"/>
          </p:nvPr>
        </p:nvSpPr>
        <p:spPr>
          <a:xfrm>
            <a:off x="7574441" y="571528"/>
            <a:ext cx="4388544" cy="1509931"/>
          </a:xfrm>
        </p:spPr>
        <p:txBody>
          <a:bodyPr>
            <a:normAutofit/>
          </a:bodyPr>
          <a:lstStyle/>
          <a:p>
            <a:r>
              <a:rPr lang="el-GR" sz="3000" b="1" dirty="0">
                <a:latin typeface="Open Sans" panose="020B0606030504020204" pitchFamily="34" charset="0"/>
                <a:ea typeface="Open Sans" panose="020B0606030504020204" pitchFamily="34" charset="0"/>
                <a:cs typeface="Open Sans" panose="020B0606030504020204" pitchFamily="34" charset="0"/>
              </a:rPr>
              <a:t>Θεωρητικό Μέρος: Κύριο θέμα</a:t>
            </a:r>
          </a:p>
        </p:txBody>
      </p:sp>
      <p:sp>
        <p:nvSpPr>
          <p:cNvPr id="6" name="Segnaposto contenuto 5">
            <a:extLst>
              <a:ext uri="{FF2B5EF4-FFF2-40B4-BE49-F238E27FC236}">
                <a16:creationId xmlns:a16="http://schemas.microsoft.com/office/drawing/2014/main" id="{89F698C9-01F3-3B00-D158-4DF8B0240677}"/>
              </a:ext>
            </a:extLst>
          </p:cNvPr>
          <p:cNvSpPr>
            <a:spLocks noGrp="1"/>
          </p:cNvSpPr>
          <p:nvPr>
            <p:ph idx="1"/>
          </p:nvPr>
        </p:nvSpPr>
        <p:spPr>
          <a:xfrm>
            <a:off x="7574441" y="2053656"/>
            <a:ext cx="4012583" cy="4323715"/>
          </a:xfrm>
        </p:spPr>
        <p:txBody>
          <a:bodyPr anchor="ctr">
            <a:noAutofit/>
          </a:bodyPr>
          <a:lstStyle/>
          <a:p>
            <a:pPr marL="0" indent="0">
              <a:buNone/>
            </a:pPr>
            <a:r>
              <a:rPr lang="el-GR" sz="1700" dirty="0">
                <a:latin typeface="Open Sans" panose="020B0606030504020204" pitchFamily="34" charset="0"/>
                <a:ea typeface="Open Sans" panose="020B0606030504020204" pitchFamily="34" charset="0"/>
                <a:cs typeface="Open Sans" panose="020B0606030504020204" pitchFamily="34" charset="0"/>
              </a:rPr>
              <a:t>Περιβαλλοντικά αποτελεσματικό πλαστικό σύστημα επισήμανσης:</a:t>
            </a:r>
            <a:endParaRPr lang="it-IT" sz="17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15000"/>
              </a:lnSpc>
              <a:buFont typeface="+mj-lt"/>
              <a:buAutoNum type="arabicPeriod"/>
            </a:pPr>
            <a:r>
              <a:rPr lang="el-GR" sz="1800" dirty="0">
                <a:effectLst/>
                <a:latin typeface="Open Sans" panose="020B0606030504020204" pitchFamily="34" charset="0"/>
                <a:ea typeface="Calibri" panose="020F0502020204030204" pitchFamily="34" charset="0"/>
                <a:cs typeface="Times New Roman" panose="02020603050405020304" pitchFamily="18" charset="0"/>
              </a:rPr>
              <a:t>πλαστικά με βάση το πετρέλαιο</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1800" dirty="0">
                <a:effectLst/>
                <a:latin typeface="Open Sans" panose="020B0606030504020204" pitchFamily="34" charset="0"/>
                <a:ea typeface="Calibri" panose="020F0502020204030204" pitchFamily="34" charset="0"/>
                <a:cs typeface="Times New Roman" panose="02020603050405020304" pitchFamily="18" charset="0"/>
              </a:rPr>
              <a:t>νέα και βιώσιμα πλαστικά ("</a:t>
            </a:r>
            <a:r>
              <a:rPr lang="el-GR" sz="1800" dirty="0" err="1">
                <a:effectLst/>
                <a:latin typeface="Open Sans" panose="020B0606030504020204" pitchFamily="34" charset="0"/>
                <a:ea typeface="Calibri" panose="020F0502020204030204" pitchFamily="34" charset="0"/>
                <a:cs typeface="Times New Roman" panose="02020603050405020304" pitchFamily="18" charset="0"/>
              </a:rPr>
              <a:t>βιοπλαστικά</a:t>
            </a:r>
            <a:r>
              <a:rPr lang="el-GR" sz="18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l-GR" sz="1800" dirty="0">
                <a:effectLst/>
                <a:latin typeface="Open Sans" panose="020B0606030504020204" pitchFamily="34" charset="0"/>
                <a:ea typeface="Calibri" panose="020F0502020204030204" pitchFamily="34" charset="0"/>
                <a:cs typeface="Times New Roman" panose="02020603050405020304" pitchFamily="18" charset="0"/>
              </a:rPr>
              <a:t>χημικά πρόσθετα</a:t>
            </a:r>
            <a:r>
              <a:rPr lang="it-IT" sz="17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it-IT" sz="17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it-IT"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iodegradable Plastics | wdkadesignforimpact">
            <a:extLst>
              <a:ext uri="{FF2B5EF4-FFF2-40B4-BE49-F238E27FC236}">
                <a16:creationId xmlns:a16="http://schemas.microsoft.com/office/drawing/2014/main" id="{3E4DFB02-35B4-9DA5-A0D6-C6DA8F7F5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15" y="945755"/>
            <a:ext cx="6712283" cy="474506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6F44A5E-A1E2-1596-7886-B0E09658FAAF}"/>
              </a:ext>
            </a:extLst>
          </p:cNvPr>
          <p:cNvSpPr txBox="1"/>
          <p:nvPr/>
        </p:nvSpPr>
        <p:spPr>
          <a:xfrm>
            <a:off x="1443789" y="5952167"/>
            <a:ext cx="1219200" cy="400110"/>
          </a:xfrm>
          <a:prstGeom prst="rect">
            <a:avLst/>
          </a:prstGeom>
          <a:noFill/>
        </p:spPr>
        <p:txBody>
          <a:bodyPr wrap="square" rtlCol="0">
            <a:spAutoFit/>
          </a:bodyPr>
          <a:lstStyle/>
          <a:p>
            <a:r>
              <a:rPr lang="fr-FR" sz="2000" b="1" dirty="0"/>
              <a:t>87 %</a:t>
            </a:r>
          </a:p>
        </p:txBody>
      </p:sp>
      <p:sp>
        <p:nvSpPr>
          <p:cNvPr id="3" name="CuadroTexto 2">
            <a:extLst>
              <a:ext uri="{FF2B5EF4-FFF2-40B4-BE49-F238E27FC236}">
                <a16:creationId xmlns:a16="http://schemas.microsoft.com/office/drawing/2014/main" id="{2CA4BE0C-5BCC-F1A3-49F2-FD61C5986B14}"/>
              </a:ext>
            </a:extLst>
          </p:cNvPr>
          <p:cNvSpPr txBox="1"/>
          <p:nvPr/>
        </p:nvSpPr>
        <p:spPr>
          <a:xfrm>
            <a:off x="4957011" y="5952167"/>
            <a:ext cx="689810" cy="400110"/>
          </a:xfrm>
          <a:prstGeom prst="rect">
            <a:avLst/>
          </a:prstGeom>
          <a:noFill/>
        </p:spPr>
        <p:txBody>
          <a:bodyPr wrap="square" rtlCol="0">
            <a:spAutoFit/>
          </a:bodyPr>
          <a:lstStyle/>
          <a:p>
            <a:r>
              <a:rPr lang="fr-FR" sz="2000" b="1" dirty="0"/>
              <a:t>?</a:t>
            </a:r>
          </a:p>
        </p:txBody>
      </p:sp>
    </p:spTree>
    <p:extLst>
      <p:ext uri="{BB962C8B-B14F-4D97-AF65-F5344CB8AC3E}">
        <p14:creationId xmlns:p14="http://schemas.microsoft.com/office/powerpoint/2010/main" val="3664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Τίτλος 1">
            <a:extLst>
              <a:ext uri="{FF2B5EF4-FFF2-40B4-BE49-F238E27FC236}">
                <a16:creationId xmlns:a16="http://schemas.microsoft.com/office/drawing/2014/main" id="{2A577469-0EC3-8D60-F9BE-B2D14DA682AA}"/>
              </a:ext>
            </a:extLst>
          </p:cNvPr>
          <p:cNvSpPr>
            <a:spLocks noGrp="1"/>
          </p:cNvSpPr>
          <p:nvPr>
            <p:ph type="title"/>
          </p:nvPr>
        </p:nvSpPr>
        <p:spPr>
          <a:xfrm>
            <a:off x="621317" y="585847"/>
            <a:ext cx="3816096" cy="4526280"/>
          </a:xfrm>
        </p:spPr>
        <p:txBody>
          <a:bodyPr>
            <a:normAutofit/>
          </a:bodyPr>
          <a:lstStyle/>
          <a:p>
            <a:r>
              <a:rPr lang="el-GR" sz="3500" b="1" dirty="0">
                <a:latin typeface="Open Sans" panose="020B0606030504020204" pitchFamily="34" charset="0"/>
                <a:ea typeface="Open Sans" panose="020B0606030504020204" pitchFamily="34" charset="0"/>
                <a:cs typeface="Open Sans" panose="020B0606030504020204" pitchFamily="34" charset="0"/>
              </a:rPr>
              <a:t>Ενότητα 1: Τύποι πλαστικών και αντίστοιχη επισήμανση</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F88BA36F-CC10-FDDB-ED78-2315864A247F}"/>
              </a:ext>
            </a:extLst>
          </p:cNvPr>
          <p:cNvSpPr>
            <a:spLocks noGrp="1"/>
          </p:cNvSpPr>
          <p:nvPr>
            <p:ph idx="1"/>
          </p:nvPr>
        </p:nvSpPr>
        <p:spPr>
          <a:xfrm>
            <a:off x="3593431" y="5239513"/>
            <a:ext cx="8197515" cy="1507957"/>
          </a:xfrm>
        </p:spPr>
        <p:txBody>
          <a:bodyPr>
            <a:normAutofit lnSpcReduction="10000"/>
          </a:bodyPr>
          <a:lstStyle/>
          <a:p>
            <a:pPr marL="0" indent="0">
              <a:buNone/>
            </a:pPr>
            <a:r>
              <a:rPr lang="el-GR" sz="1700" dirty="0">
                <a:effectLst/>
                <a:latin typeface="Open Sans" panose="020B0606030504020204" pitchFamily="34" charset="0"/>
                <a:ea typeface="Calibri" panose="020F0502020204030204" pitchFamily="34" charset="0"/>
              </a:rPr>
              <a:t>Υπάρχουν περίπου 50 διαφορετικοί τύποι πλαστικών, με εκατοντάδες διαφορετικές ποικιλίες.</a:t>
            </a:r>
          </a:p>
          <a:p>
            <a:pPr marL="0" indent="0">
              <a:buNone/>
            </a:pPr>
            <a:r>
              <a:rPr lang="el-GR" sz="2200" dirty="0"/>
              <a:t>*Ούτε η παρουσία αυτής της αρίθμησης ούτε το σύμβολο του τριγώνου ανακύκλωσης που είναι τυπωμένο σε ένα πλαστικό αποτελούν εγγύηση ότι αυτό το πλαστικό μπορεί να ανακυκλωθεί.</a:t>
            </a:r>
            <a:endParaRPr lang="fr-FR" dirty="0"/>
          </a:p>
        </p:txBody>
      </p:sp>
      <p:pic>
        <p:nvPicPr>
          <p:cNvPr id="3074" name="Picture 2" descr="Plastic Guide - Citadel Packaging Company">
            <a:extLst>
              <a:ext uri="{FF2B5EF4-FFF2-40B4-BE49-F238E27FC236}">
                <a16:creationId xmlns:a16="http://schemas.microsoft.com/office/drawing/2014/main" id="{1A04AA2D-7B61-0D54-8DD4-14AC320AE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71" y="494898"/>
            <a:ext cx="7598282" cy="45262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408AF95-E0D2-AADD-0A69-0EB48083D346}"/>
              </a:ext>
            </a:extLst>
          </p:cNvPr>
          <p:cNvSpPr txBox="1"/>
          <p:nvPr/>
        </p:nvSpPr>
        <p:spPr>
          <a:xfrm rot="20529696">
            <a:off x="181043" y="5013123"/>
            <a:ext cx="3402589" cy="769441"/>
          </a:xfrm>
          <a:prstGeom prst="rect">
            <a:avLst/>
          </a:prstGeom>
          <a:noFill/>
        </p:spPr>
        <p:txBody>
          <a:bodyPr wrap="square" rtlCol="0">
            <a:spAutoFit/>
          </a:bodyPr>
          <a:lstStyle/>
          <a:p>
            <a:r>
              <a:rPr lang="el-GR" sz="2200" b="1" dirty="0">
                <a:highlight>
                  <a:srgbClr val="FFFF00"/>
                </a:highlight>
                <a:latin typeface="NOTEWORTHY LIGHT" panose="02000400000000000000" pitchFamily="2" charset="77"/>
                <a:ea typeface="NOTEWORTHY LIGHT" panose="02000400000000000000" pitchFamily="2" charset="77"/>
              </a:rPr>
              <a:t>ΕΥΡΩΠΑΙΚΑ ΠΡΟΤΥΠΑ ΣΥΣΤΗΜΑΤΑ ΤΑΞΙΝΟΜΗΣΗΣ</a:t>
            </a:r>
            <a:endParaRPr lang="fr-FR" sz="2200" b="1" dirty="0">
              <a:highlight>
                <a:srgbClr val="FFFF00"/>
              </a:highlight>
              <a:latin typeface="NOTEWORTHY LIGHT" panose="02000400000000000000" pitchFamily="2" charset="77"/>
              <a:ea typeface="NOTEWORTHY LIGHT" panose="02000400000000000000" pitchFamily="2" charset="77"/>
            </a:endParaRPr>
          </a:p>
        </p:txBody>
      </p:sp>
    </p:spTree>
    <p:extLst>
      <p:ext uri="{BB962C8B-B14F-4D97-AF65-F5344CB8AC3E}">
        <p14:creationId xmlns:p14="http://schemas.microsoft.com/office/powerpoint/2010/main" val="185265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Τίτλος 1">
            <a:extLst>
              <a:ext uri="{FF2B5EF4-FFF2-40B4-BE49-F238E27FC236}">
                <a16:creationId xmlns:a16="http://schemas.microsoft.com/office/drawing/2014/main" id="{F9A69C8A-95D6-5EFB-C1B8-F8B1A2B4C7EF}"/>
              </a:ext>
            </a:extLst>
          </p:cNvPr>
          <p:cNvSpPr txBox="1">
            <a:spLocks/>
          </p:cNvSpPr>
          <p:nvPr/>
        </p:nvSpPr>
        <p:spPr>
          <a:xfrm>
            <a:off x="771735" y="381212"/>
            <a:ext cx="6643561" cy="13308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000" b="1" dirty="0">
                <a:latin typeface="Open Sans" panose="020B0606030504020204" pitchFamily="34" charset="0"/>
                <a:ea typeface="Open Sans" panose="020B0606030504020204" pitchFamily="34" charset="0"/>
                <a:cs typeface="Open Sans" panose="020B0606030504020204" pitchFamily="34" charset="0"/>
              </a:rPr>
              <a:t>Μονάδα 1: Υπάρχει ένα πλήρες σύστημα επισήμανσης στην ανακύκλωση και την υπεύθυνη κατανάλωση</a:t>
            </a:r>
          </a:p>
        </p:txBody>
      </p:sp>
      <p:graphicFrame>
        <p:nvGraphicFramePr>
          <p:cNvPr id="7" name="Marcador de contenido 6">
            <a:extLst>
              <a:ext uri="{FF2B5EF4-FFF2-40B4-BE49-F238E27FC236}">
                <a16:creationId xmlns:a16="http://schemas.microsoft.com/office/drawing/2014/main" id="{1952A4B3-7DFF-0146-9E33-0D65FDEE1145}"/>
              </a:ext>
            </a:extLst>
          </p:cNvPr>
          <p:cNvGraphicFramePr>
            <a:graphicFrameLocks noGrp="1"/>
          </p:cNvGraphicFramePr>
          <p:nvPr>
            <p:ph idx="1"/>
            <p:extLst>
              <p:ext uri="{D42A27DB-BD31-4B8C-83A1-F6EECF244321}">
                <p14:modId xmlns:p14="http://schemas.microsoft.com/office/powerpoint/2010/main" val="1954215163"/>
              </p:ext>
            </p:extLst>
          </p:nvPr>
        </p:nvGraphicFramePr>
        <p:xfrm>
          <a:off x="654210" y="1923892"/>
          <a:ext cx="4977450" cy="4399824"/>
        </p:xfrm>
        <a:graphic>
          <a:graphicData uri="http://schemas.openxmlformats.org/drawingml/2006/table">
            <a:tbl>
              <a:tblPr firstRow="1" firstCol="1" bandRow="1">
                <a:tableStyleId>{16D9F66E-5EB9-4882-86FB-DCBF35E3C3E4}</a:tableStyleId>
              </a:tblPr>
              <a:tblGrid>
                <a:gridCol w="2536750">
                  <a:extLst>
                    <a:ext uri="{9D8B030D-6E8A-4147-A177-3AD203B41FA5}">
                      <a16:colId xmlns:a16="http://schemas.microsoft.com/office/drawing/2014/main" val="1814659818"/>
                    </a:ext>
                  </a:extLst>
                </a:gridCol>
                <a:gridCol w="2440700">
                  <a:extLst>
                    <a:ext uri="{9D8B030D-6E8A-4147-A177-3AD203B41FA5}">
                      <a16:colId xmlns:a16="http://schemas.microsoft.com/office/drawing/2014/main" val="1949706214"/>
                    </a:ext>
                  </a:extLst>
                </a:gridCol>
              </a:tblGrid>
              <a:tr h="935261">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400" b="1" dirty="0">
                          <a:effectLst/>
                        </a:rPr>
                        <a:t> </a:t>
                      </a:r>
                      <a:endParaRPr lang="es-ES" sz="1400" b="1" dirty="0">
                        <a:effectLst/>
                      </a:endParaRPr>
                    </a:p>
                    <a:p>
                      <a:pPr algn="ctr">
                        <a:lnSpc>
                          <a:spcPct val="107000"/>
                        </a:lnSpc>
                        <a:spcBef>
                          <a:spcPts val="200"/>
                        </a:spcBef>
                      </a:pPr>
                      <a:r>
                        <a:rPr lang="el-GR" sz="1400" b="1" dirty="0">
                          <a:effectLst/>
                        </a:rPr>
                        <a:t>Απόβλητα ηλεκτρικών ειδών</a:t>
                      </a:r>
                    </a:p>
                  </a:txBody>
                  <a:tcPr marL="68580" marR="68580" marT="0" marB="0"/>
                </a:tc>
                <a:extLst>
                  <a:ext uri="{0D108BD9-81ED-4DB2-BD59-A6C34878D82A}">
                    <a16:rowId xmlns:a16="http://schemas.microsoft.com/office/drawing/2014/main" val="1089872542"/>
                  </a:ext>
                </a:extLst>
              </a:tr>
              <a:tr h="798494">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l-GR" sz="12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Συσκευασία που μπορεί να </a:t>
                      </a:r>
                      <a:r>
                        <a:rPr lang="el-GR" sz="1200" b="1"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κομποστοποιηθεί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394194"/>
                  </a:ext>
                </a:extLst>
              </a:tr>
              <a:tr h="895771">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l-GR" sz="11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Συσκευασία οικιακής </a:t>
                      </a:r>
                      <a:r>
                        <a:rPr lang="el-GR" sz="1100" b="1"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κομποστοποίησης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8910423"/>
                  </a:ext>
                </a:extLst>
              </a:tr>
              <a:tr h="798494">
                <a:tc>
                  <a:txBody>
                    <a:bodyPr/>
                    <a:lstStyle/>
                    <a:p>
                      <a:pPr algn="ctr">
                        <a:lnSpc>
                          <a:spcPct val="115000"/>
                        </a:lnSpc>
                        <a:spcAft>
                          <a:spcPts val="800"/>
                        </a:spcAft>
                      </a:pPr>
                      <a:endParaRPr lang="el-GR" sz="110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400" b="1" dirty="0">
                          <a:effectLst/>
                        </a:rPr>
                        <a:t>  </a:t>
                      </a:r>
                      <a:endParaRPr lang="es-ES" sz="1400" b="1" dirty="0">
                        <a:effectLst/>
                      </a:endParaRPr>
                    </a:p>
                    <a:p>
                      <a:pPr marL="0" marR="0" lvl="0" indent="0" algn="ctr" defTabSz="914400" rtl="0" eaLnBrk="1" fontAlgn="auto" latinLnBrk="0" hangingPunct="1">
                        <a:lnSpc>
                          <a:spcPct val="115000"/>
                        </a:lnSpc>
                        <a:spcBef>
                          <a:spcPts val="200"/>
                        </a:spcBef>
                        <a:spcAft>
                          <a:spcPts val="800"/>
                        </a:spcAft>
                        <a:buClrTx/>
                        <a:buSzTx/>
                        <a:buFontTx/>
                        <a:buNone/>
                        <a:tabLst/>
                        <a:defRPr/>
                      </a:pPr>
                      <a:r>
                        <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Σύμβολο ανακύκλωσης (Λωρίδα </a:t>
                      </a:r>
                      <a:r>
                        <a:rPr lang="el-GR" sz="1100" b="1" kern="12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Μέμπιους</a:t>
                      </a:r>
                      <a:r>
                        <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t>
                      </a:r>
                    </a:p>
                    <a:p>
                      <a:pPr algn="ctr">
                        <a:lnSpc>
                          <a:spcPct val="115000"/>
                        </a:lnSpc>
                        <a:spcAft>
                          <a:spcPts val="800"/>
                        </a:spcAft>
                      </a:pPr>
                      <a:r>
                        <a:rPr lang="el-GR" sz="14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307183"/>
                  </a:ext>
                </a:extLst>
              </a:tr>
              <a:tr h="798494">
                <a:tc>
                  <a:txBody>
                    <a:bodyPr/>
                    <a:lstStyle/>
                    <a:p>
                      <a:pPr algn="ctr">
                        <a:lnSpc>
                          <a:spcPct val="115000"/>
                        </a:lnSpc>
                        <a:spcAft>
                          <a:spcPts val="800"/>
                        </a:spcAft>
                      </a:pPr>
                      <a:endPar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endPar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gn="ctr">
                        <a:lnSpc>
                          <a:spcPct val="107000"/>
                        </a:lnSpc>
                        <a:spcBef>
                          <a:spcPts val="200"/>
                        </a:spcBef>
                      </a:pPr>
                      <a:r>
                        <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Η πράσινη κουκκίδα</a:t>
                      </a:r>
                    </a:p>
                    <a:p>
                      <a:pPr algn="ctr">
                        <a:lnSpc>
                          <a:spcPct val="107000"/>
                        </a:lnSpc>
                        <a:spcBef>
                          <a:spcPts val="200"/>
                        </a:spcBef>
                      </a:pPr>
                      <a:endParaRPr lang="es-ES"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l-GR"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endParaRPr lang="es-ES" sz="1100" b="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401554"/>
                  </a:ext>
                </a:extLst>
              </a:tr>
            </a:tbl>
          </a:graphicData>
        </a:graphic>
      </p:graphicFrame>
      <p:pic>
        <p:nvPicPr>
          <p:cNvPr id="4106" name="Picture 10">
            <a:extLst>
              <a:ext uri="{FF2B5EF4-FFF2-40B4-BE49-F238E27FC236}">
                <a16:creationId xmlns:a16="http://schemas.microsoft.com/office/drawing/2014/main" id="{40E2E86A-7479-5942-F063-EA13D957F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239" y="2009052"/>
            <a:ext cx="753171" cy="77299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B21B2819-6934-9B7C-AFFC-DDF7AD009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69" y="2912996"/>
            <a:ext cx="950105" cy="66959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348C8FC-C439-4C53-EFD5-E21D4218C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997" y="3794434"/>
            <a:ext cx="13462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2ACFD479-277F-0CB2-63C3-7D5DEDCB66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457" y="4644817"/>
            <a:ext cx="7493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Immagine 1">
            <a:extLst>
              <a:ext uri="{FF2B5EF4-FFF2-40B4-BE49-F238E27FC236}">
                <a16:creationId xmlns:a16="http://schemas.microsoft.com/office/drawing/2014/main" id="{3FAD3597-8FC4-5057-90F8-C42DAB0D3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8180" y="5654425"/>
            <a:ext cx="580442" cy="5804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797E914F-C230-1439-636A-45E2D8112A91}"/>
              </a:ext>
            </a:extLst>
          </p:cNvPr>
          <p:cNvGraphicFramePr>
            <a:graphicFrameLocks noGrp="1"/>
          </p:cNvGraphicFramePr>
          <p:nvPr>
            <p:extLst>
              <p:ext uri="{D42A27DB-BD31-4B8C-83A1-F6EECF244321}">
                <p14:modId xmlns:p14="http://schemas.microsoft.com/office/powerpoint/2010/main" val="2899287053"/>
              </p:ext>
            </p:extLst>
          </p:nvPr>
        </p:nvGraphicFramePr>
        <p:xfrm>
          <a:off x="5802910" y="2093262"/>
          <a:ext cx="4646965" cy="4275758"/>
        </p:xfrm>
        <a:graphic>
          <a:graphicData uri="http://schemas.openxmlformats.org/drawingml/2006/table">
            <a:tbl>
              <a:tblPr firstRow="1" firstCol="1" bandRow="1">
                <a:tableStyleId>{16D9F66E-5EB9-4882-86FB-DCBF35E3C3E4}</a:tableStyleId>
              </a:tblPr>
              <a:tblGrid>
                <a:gridCol w="2368319">
                  <a:extLst>
                    <a:ext uri="{9D8B030D-6E8A-4147-A177-3AD203B41FA5}">
                      <a16:colId xmlns:a16="http://schemas.microsoft.com/office/drawing/2014/main" val="3016755921"/>
                    </a:ext>
                  </a:extLst>
                </a:gridCol>
                <a:gridCol w="2278646">
                  <a:extLst>
                    <a:ext uri="{9D8B030D-6E8A-4147-A177-3AD203B41FA5}">
                      <a16:colId xmlns:a16="http://schemas.microsoft.com/office/drawing/2014/main" val="2754564716"/>
                    </a:ext>
                  </a:extLst>
                </a:gridCol>
              </a:tblGrid>
              <a:tr h="846708">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ctr" defTabSz="914400" rtl="0" eaLnBrk="1" latinLnBrk="0" hangingPunct="1">
                        <a:lnSpc>
                          <a:spcPct val="107000"/>
                        </a:lnSpc>
                        <a:spcBef>
                          <a:spcPts val="200"/>
                        </a:spcBef>
                      </a:pPr>
                      <a:r>
                        <a:rPr lang="el-GR"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400" b="1" kern="1200" dirty="0">
                          <a:solidFill>
                            <a:schemeClr val="tx1"/>
                          </a:solidFill>
                          <a:effectLst/>
                          <a:latin typeface="+mn-lt"/>
                          <a:ea typeface="+mn-ea"/>
                          <a:cs typeface="+mn-cs"/>
                        </a:rPr>
                        <a:t>Κωδικοί πλαστικής ρητίνης</a:t>
                      </a:r>
                    </a:p>
                  </a:txBody>
                  <a:tcPr marL="68580" marR="68580" marT="0" marB="0"/>
                </a:tc>
                <a:extLst>
                  <a:ext uri="{0D108BD9-81ED-4DB2-BD59-A6C34878D82A}">
                    <a16:rowId xmlns:a16="http://schemas.microsoft.com/office/drawing/2014/main" val="2769777219"/>
                  </a:ext>
                </a:extLst>
              </a:tr>
              <a:tr h="798653">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800"/>
                        </a:spcAft>
                        <a:buClrTx/>
                        <a:buSzTx/>
                        <a:buFontTx/>
                        <a:buNone/>
                        <a:tabLst/>
                        <a:defRPr/>
                      </a:pPr>
                      <a:endParaRPr lang="es-ES" sz="1400" b="1" dirty="0">
                        <a:effectLst/>
                      </a:endParaRPr>
                    </a:p>
                    <a:p>
                      <a:pPr marL="0" marR="0" indent="0" algn="ctr" defTabSz="914400" rtl="0" eaLnBrk="1" fontAlgn="auto" latinLnBrk="0" hangingPunct="1">
                        <a:lnSpc>
                          <a:spcPct val="115000"/>
                        </a:lnSpc>
                        <a:spcBef>
                          <a:spcPts val="0"/>
                        </a:spcBef>
                        <a:spcAft>
                          <a:spcPts val="800"/>
                        </a:spcAft>
                        <a:buClrTx/>
                        <a:buSzTx/>
                        <a:buFontTx/>
                        <a:buNone/>
                        <a:tabLst/>
                        <a:defRPr/>
                      </a:pPr>
                      <a:r>
                        <a:rPr lang="es-ES" sz="1400" b="1" dirty="0" err="1">
                          <a:effectLst/>
                        </a:rPr>
                        <a:t>Tidyman</a:t>
                      </a:r>
                      <a:r>
                        <a:rPr lang="es-ES" sz="14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7781497"/>
                  </a:ext>
                </a:extLst>
              </a:tr>
              <a:tr h="821802">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400" b="1" dirty="0">
                          <a:effectLst/>
                        </a:rPr>
                        <a:t> </a:t>
                      </a:r>
                      <a:endParaRPr lang="es-ES" sz="1400" b="1" dirty="0">
                        <a:effectLst/>
                      </a:endParaRPr>
                    </a:p>
                    <a:p>
                      <a:pPr algn="ctr">
                        <a:lnSpc>
                          <a:spcPct val="107000"/>
                        </a:lnSpc>
                        <a:spcBef>
                          <a:spcPts val="200"/>
                        </a:spcBef>
                      </a:pPr>
                      <a:r>
                        <a:rPr lang="el-GR" sz="1400" b="1" dirty="0">
                          <a:effectLst/>
                        </a:rPr>
                        <a:t>Γυαλί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056339"/>
                  </a:ext>
                </a:extLst>
              </a:tr>
              <a:tr h="810228">
                <a:tc>
                  <a:txBody>
                    <a:bodyPr/>
                    <a:lstStyle/>
                    <a:p>
                      <a:pPr algn="ctr">
                        <a:lnSpc>
                          <a:spcPct val="115000"/>
                        </a:lnSpc>
                        <a:spcAft>
                          <a:spcPts val="800"/>
                        </a:spcAft>
                      </a:pPr>
                      <a:endParaRPr lang="el-GR" sz="1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r>
                        <a:rPr lang="el-GR" sz="1400" b="1" dirty="0">
                          <a:effectLst/>
                        </a:rPr>
                        <a:t>  </a:t>
                      </a:r>
                      <a:endParaRPr lang="el-GR" sz="1400" b="1" dirty="0">
                        <a:solidFill>
                          <a:schemeClr val="tx1"/>
                        </a:solidFill>
                        <a:effectLst/>
                      </a:endParaRPr>
                    </a:p>
                    <a:p>
                      <a:pPr algn="ctr">
                        <a:lnSpc>
                          <a:spcPct val="107000"/>
                        </a:lnSpc>
                        <a:spcBef>
                          <a:spcPts val="200"/>
                        </a:spcBef>
                      </a:pPr>
                      <a:r>
                        <a:rPr lang="el-GR" sz="1400" b="1" dirty="0">
                          <a:solidFill>
                            <a:schemeClr val="tx1"/>
                          </a:solidFill>
                          <a:effectLst/>
                        </a:rPr>
                        <a:t>Χαρτί, χαρτοκιβώτιο και ξύλο</a:t>
                      </a:r>
                      <a:r>
                        <a:rPr lang="el-GR" sz="14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968464"/>
                  </a:ext>
                </a:extLst>
              </a:tr>
              <a:tr h="998367">
                <a:tc>
                  <a:txBody>
                    <a:bodyPr/>
                    <a:lstStyle/>
                    <a:p>
                      <a:pPr algn="ctr">
                        <a:lnSpc>
                          <a:spcPct val="115000"/>
                        </a:lnSpc>
                        <a:spcAft>
                          <a:spcPts val="800"/>
                        </a:spcAft>
                      </a:pPr>
                      <a:endParaRPr lang="el-GR" sz="110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pPr>
                      <a:endParaRPr lang="el-GR" sz="1400" b="1" dirty="0">
                        <a:effectLst/>
                      </a:endParaRPr>
                    </a:p>
                    <a:p>
                      <a:pPr algn="ctr">
                        <a:lnSpc>
                          <a:spcPct val="107000"/>
                        </a:lnSpc>
                        <a:spcBef>
                          <a:spcPts val="200"/>
                        </a:spcBef>
                      </a:pPr>
                      <a:r>
                        <a:rPr lang="el-GR" sz="1400" b="1" dirty="0">
                          <a:effectLst/>
                        </a:rPr>
                        <a:t>Ανακυκλώσιμο αλουμίνιο</a:t>
                      </a:r>
                    </a:p>
                  </a:txBody>
                  <a:tcPr marL="68580" marR="68580" marT="0" marB="0"/>
                </a:tc>
                <a:extLst>
                  <a:ext uri="{0D108BD9-81ED-4DB2-BD59-A6C34878D82A}">
                    <a16:rowId xmlns:a16="http://schemas.microsoft.com/office/drawing/2014/main" val="2641866375"/>
                  </a:ext>
                </a:extLst>
              </a:tr>
            </a:tbl>
          </a:graphicData>
        </a:graphic>
      </p:graphicFrame>
      <p:pic>
        <p:nvPicPr>
          <p:cNvPr id="4110" name="Picture 14">
            <a:extLst>
              <a:ext uri="{FF2B5EF4-FFF2-40B4-BE49-F238E27FC236}">
                <a16:creationId xmlns:a16="http://schemas.microsoft.com/office/drawing/2014/main" id="{42BBBAF4-C4D7-AE0D-F5AD-52D021DEC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3597" y="2155980"/>
            <a:ext cx="713264" cy="71326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a:extLst>
              <a:ext uri="{FF2B5EF4-FFF2-40B4-BE49-F238E27FC236}">
                <a16:creationId xmlns:a16="http://schemas.microsoft.com/office/drawing/2014/main" id="{A9C59AB9-4D86-1248-090F-C24148C671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5149" y="3806110"/>
            <a:ext cx="713264" cy="71326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03FE3F31-3072-7475-BACE-9990F7F96A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5150" y="4622136"/>
            <a:ext cx="713264" cy="713264"/>
          </a:xfrm>
          <a:prstGeom prst="rect">
            <a:avLst/>
          </a:prstGeom>
          <a:noFill/>
          <a:extLst>
            <a:ext uri="{909E8E84-426E-40DD-AFC4-6F175D3DCCD1}">
              <a14:hiddenFill xmlns:a14="http://schemas.microsoft.com/office/drawing/2010/main">
                <a:solidFill>
                  <a:srgbClr val="FFFFFF"/>
                </a:solidFill>
              </a14:hiddenFill>
            </a:ext>
          </a:extLst>
        </p:spPr>
      </p:pic>
      <p:pic>
        <p:nvPicPr>
          <p:cNvPr id="4107" name="Immagine 1">
            <a:extLst>
              <a:ext uri="{FF2B5EF4-FFF2-40B4-BE49-F238E27FC236}">
                <a16:creationId xmlns:a16="http://schemas.microsoft.com/office/drawing/2014/main" id="{9D438794-30DE-6629-0D35-CC0399AC4D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5630" y="5440048"/>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1">
            <a:extLst>
              <a:ext uri="{FF2B5EF4-FFF2-40B4-BE49-F238E27FC236}">
                <a16:creationId xmlns:a16="http://schemas.microsoft.com/office/drawing/2014/main" id="{C88D6640-E70C-4E49-8D4D-3EFE2A85E71C}"/>
              </a:ext>
            </a:extLst>
          </p:cNvPr>
          <p:cNvPicPr>
            <a:picLocks noChangeAspect="1"/>
          </p:cNvPicPr>
          <p:nvPr/>
        </p:nvPicPr>
        <p:blipFill>
          <a:blip r:embed="rId12"/>
          <a:stretch>
            <a:fillRect/>
          </a:stretch>
        </p:blipFill>
        <p:spPr>
          <a:xfrm>
            <a:off x="6555149" y="2991424"/>
            <a:ext cx="713264" cy="713264"/>
          </a:xfrm>
          <a:prstGeom prst="rect">
            <a:avLst/>
          </a:prstGeom>
        </p:spPr>
      </p:pic>
      <p:sp>
        <p:nvSpPr>
          <p:cNvPr id="10" name="CuadroTexto 9">
            <a:extLst>
              <a:ext uri="{FF2B5EF4-FFF2-40B4-BE49-F238E27FC236}">
                <a16:creationId xmlns:a16="http://schemas.microsoft.com/office/drawing/2014/main" id="{D4E38B26-85DC-EEBB-8E45-85577CD046DF}"/>
              </a:ext>
            </a:extLst>
          </p:cNvPr>
          <p:cNvSpPr txBox="1"/>
          <p:nvPr/>
        </p:nvSpPr>
        <p:spPr>
          <a:xfrm>
            <a:off x="7869836" y="55307"/>
            <a:ext cx="4152661" cy="1250599"/>
          </a:xfrm>
          <a:prstGeom prst="rect">
            <a:avLst/>
          </a:prstGeom>
          <a:noFill/>
        </p:spPr>
        <p:txBody>
          <a:bodyPr wrap="square" rtlCol="0">
            <a:spAutoFit/>
          </a:bodyPr>
          <a:lstStyle/>
          <a:p>
            <a:pPr algn="r">
              <a:lnSpc>
                <a:spcPct val="115000"/>
              </a:lnSpc>
              <a:spcAft>
                <a:spcPts val="800"/>
              </a:spcAft>
            </a:pPr>
            <a:r>
              <a:rPr lang="el-GR" sz="1100" b="1" dirty="0">
                <a:effectLst/>
                <a:latin typeface="Open Sans" panose="020B0606030504020204" pitchFamily="34" charset="0"/>
                <a:ea typeface="Calibri" panose="020F0502020204030204" pitchFamily="34" charset="0"/>
                <a:cs typeface="Times New Roman" panose="02020603050405020304" pitchFamily="18" charset="0"/>
              </a:rPr>
              <a:t>Για περισσότερες πληροφορίες σχετικά με κάθε ετικέτα, μπορείτε να διαβάσετε το ακόλουθο άρθρο: </a:t>
            </a: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13"/>
              </a:rPr>
              <a:t>https://www.sciencedirect.com/science/article/pii/S1462901122000600</a:t>
            </a:r>
            <a:r>
              <a:rPr lang="en-US" sz="1100" dirty="0">
                <a:effectLst/>
                <a:latin typeface="Open Sans" panose="020B0606030504020204" pitchFamily="34" charset="0"/>
                <a:ea typeface="Calibri" panose="020F0502020204030204" pitchFamily="34"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11" name="CuadroTexto 10">
            <a:extLst>
              <a:ext uri="{FF2B5EF4-FFF2-40B4-BE49-F238E27FC236}">
                <a16:creationId xmlns:a16="http://schemas.microsoft.com/office/drawing/2014/main" id="{6002BF31-412F-2422-D7D3-7783D644290B}"/>
              </a:ext>
            </a:extLst>
          </p:cNvPr>
          <p:cNvSpPr txBox="1"/>
          <p:nvPr/>
        </p:nvSpPr>
        <p:spPr>
          <a:xfrm>
            <a:off x="771735" y="6368997"/>
            <a:ext cx="4877035" cy="415498"/>
          </a:xfrm>
          <a:prstGeom prst="rect">
            <a:avLst/>
          </a:prstGeom>
          <a:noFill/>
        </p:spPr>
        <p:txBody>
          <a:bodyPr wrap="square" rtlCol="0">
            <a:spAutoFit/>
          </a:bodyPr>
          <a:lstStyle/>
          <a:p>
            <a:r>
              <a:rPr lang="el-GR" sz="1050" dirty="0">
                <a:solidFill>
                  <a:srgbClr val="FF0000"/>
                </a:solidFill>
                <a:effectLst/>
                <a:latin typeface="Open Sans" panose="020B0606030504020204" pitchFamily="34" charset="0"/>
                <a:ea typeface="Calibri" panose="020F0502020204030204" pitchFamily="34" charset="0"/>
              </a:rPr>
              <a:t>Αυτό το σύμβολο εξηγεί ότι ένα αντικείμενο μπορεί να ανακυκλωθεί, αλλά ότι δεν γίνεται απαραίτητα αποδεκτό σε όλα τα συστήματα ανακύκλωσης.</a:t>
            </a:r>
            <a:endParaRPr lang="fr-FR" sz="1050" dirty="0">
              <a:solidFill>
                <a:srgbClr val="FF0000"/>
              </a:solidFill>
            </a:endParaRPr>
          </a:p>
        </p:txBody>
      </p:sp>
    </p:spTree>
    <p:extLst>
      <p:ext uri="{BB962C8B-B14F-4D97-AF65-F5344CB8AC3E}">
        <p14:creationId xmlns:p14="http://schemas.microsoft.com/office/powerpoint/2010/main" val="284324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chemeClr val="bg1">
              <a:lumMod val="95000"/>
            </a:schemeClr>
          </a:fgClr>
          <a:bgClr>
            <a:schemeClr val="bg1"/>
          </a:bgClr>
        </a:patt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Τίτλος 1">
            <a:extLst>
              <a:ext uri="{FF2B5EF4-FFF2-40B4-BE49-F238E27FC236}">
                <a16:creationId xmlns:a16="http://schemas.microsoft.com/office/drawing/2014/main" id="{2A577469-0EC3-8D60-F9BE-B2D14DA682AA}"/>
              </a:ext>
            </a:extLst>
          </p:cNvPr>
          <p:cNvSpPr>
            <a:spLocks noGrp="1"/>
          </p:cNvSpPr>
          <p:nvPr>
            <p:ph type="title"/>
          </p:nvPr>
        </p:nvSpPr>
        <p:spPr>
          <a:xfrm>
            <a:off x="555586" y="189987"/>
            <a:ext cx="3217761" cy="2432897"/>
          </a:xfrm>
        </p:spPr>
        <p:txBody>
          <a:bodyPr>
            <a:normAutofit/>
          </a:bodyPr>
          <a:lstStyle/>
          <a:p>
            <a:pPr>
              <a:lnSpc>
                <a:spcPct val="100000"/>
              </a:lnSpc>
            </a:pPr>
            <a:r>
              <a:rPr lang="el-GR" sz="3000" b="1" dirty="0">
                <a:latin typeface="Open Sans" panose="020B0606030504020204" pitchFamily="34" charset="0"/>
                <a:ea typeface="Open Sans" panose="020B0606030504020204" pitchFamily="34" charset="0"/>
                <a:cs typeface="Open Sans" panose="020B0606030504020204" pitchFamily="34" charset="0"/>
              </a:rPr>
              <a:t>Ενότητα 2: Το μέλλον της οικολογικής σήμανσης</a:t>
            </a:r>
          </a:p>
        </p:txBody>
      </p:sp>
      <p:sp>
        <p:nvSpPr>
          <p:cNvPr id="6" name="Segnaposto contenuto 5">
            <a:extLst>
              <a:ext uri="{FF2B5EF4-FFF2-40B4-BE49-F238E27FC236}">
                <a16:creationId xmlns:a16="http://schemas.microsoft.com/office/drawing/2014/main" id="{89F698C9-01F3-3B00-D158-4DF8B0240677}"/>
              </a:ext>
            </a:extLst>
          </p:cNvPr>
          <p:cNvSpPr>
            <a:spLocks noGrp="1"/>
          </p:cNvSpPr>
          <p:nvPr>
            <p:ph idx="1"/>
          </p:nvPr>
        </p:nvSpPr>
        <p:spPr>
          <a:xfrm>
            <a:off x="5637346" y="765639"/>
            <a:ext cx="6133768" cy="4679302"/>
          </a:xfrm>
        </p:spPr>
        <p:txBody>
          <a:bodyPr anchor="t">
            <a:noAutofit/>
          </a:bodyPr>
          <a:lstStyle/>
          <a:p>
            <a:r>
              <a:rPr lang="el-GR" sz="2000" dirty="0">
                <a:latin typeface="Open Sans" panose="020B0606030504020204" pitchFamily="34" charset="0"/>
                <a:ea typeface="Open Sans" panose="020B0606030504020204" pitchFamily="34" charset="0"/>
                <a:cs typeface="Open Sans" panose="020B0606030504020204" pitchFamily="34" charset="0"/>
              </a:rPr>
              <a:t>Η επισήμανση των προϊόντων στις </a:t>
            </a:r>
            <a:r>
              <a:rPr lang="el-GR"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Δημόσιες Πολιτικές </a:t>
            </a:r>
            <a:r>
              <a:rPr lang="el-GR" sz="2000" dirty="0">
                <a:latin typeface="Open Sans" panose="020B0606030504020204" pitchFamily="34" charset="0"/>
                <a:ea typeface="Open Sans" panose="020B0606030504020204" pitchFamily="34" charset="0"/>
                <a:cs typeface="Open Sans" panose="020B0606030504020204" pitchFamily="34" charset="0"/>
              </a:rPr>
              <a:t>είναι σημαντική για τη βελτίωση της ασφάλειας, της περιβαλλοντικής απόδοσης και της ποιότητας των καταναλωτικών προϊόντων.</a:t>
            </a:r>
            <a:r>
              <a:rPr lang="en-US" sz="2000" dirty="0">
                <a:effectLst/>
                <a:latin typeface="Open Sans" panose="020B0606030504020204" pitchFamily="34" charset="0"/>
                <a:ea typeface="Calibri" panose="020F0502020204030204" pitchFamily="34" charset="0"/>
              </a:rPr>
              <a:t> </a:t>
            </a:r>
          </a:p>
          <a:p>
            <a:r>
              <a:rPr lang="el-GR" sz="2000" dirty="0">
                <a:latin typeface="Open Sans" panose="020B0606030504020204" pitchFamily="34" charset="0"/>
                <a:ea typeface="Open Sans" panose="020B0606030504020204" pitchFamily="34" charset="0"/>
                <a:cs typeface="Open Sans" panose="020B0606030504020204" pitchFamily="34" charset="0"/>
              </a:rPr>
              <a:t>Από τα</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l-GR"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ιδιωτικά "πράσινα σήματα" </a:t>
            </a:r>
            <a:r>
              <a:rPr lang="el-GR" sz="2000" dirty="0">
                <a:latin typeface="Open Sans" panose="020B0606030504020204" pitchFamily="34" charset="0"/>
                <a:ea typeface="Open Sans" panose="020B0606030504020204" pitchFamily="34" charset="0"/>
                <a:cs typeface="Open Sans" panose="020B0606030504020204" pitchFamily="34" charset="0"/>
              </a:rPr>
              <a:t>έως πολλές χώρες που έχουν αρχίσει να σχεδιάζουν τα δικά τους </a:t>
            </a:r>
            <a:r>
              <a:rPr lang="el-GR" sz="2000" b="1" dirty="0">
                <a:solidFill>
                  <a:schemeClr val="accent6"/>
                </a:solidFill>
                <a:effectLst/>
                <a:latin typeface="Open Sans" panose="020B0606030504020204" pitchFamily="34" charset="0"/>
                <a:ea typeface="Calibri" panose="020F0502020204030204" pitchFamily="34" charset="0"/>
              </a:rPr>
              <a:t>εθνικά προγράμματα οικολογικής σήμανσης.</a:t>
            </a:r>
            <a:endParaRPr lang="en-US" sz="2000" b="1" dirty="0">
              <a:solidFill>
                <a:schemeClr val="accent6"/>
              </a:solidFill>
              <a:effectLst/>
              <a:latin typeface="Open Sans" panose="020B0606030504020204" pitchFamily="34" charset="0"/>
              <a:ea typeface="Calibri" panose="020F0502020204030204" pitchFamily="34" charset="0"/>
            </a:endParaRPr>
          </a:p>
          <a:p>
            <a:r>
              <a:rPr lang="el-GR" sz="2000" dirty="0">
                <a:latin typeface="Open Sans" panose="020B0606030504020204" pitchFamily="34" charset="0"/>
                <a:ea typeface="Open Sans" panose="020B0606030504020204" pitchFamily="34" charset="0"/>
                <a:cs typeface="Open Sans" panose="020B0606030504020204" pitchFamily="34" charset="0"/>
              </a:rPr>
              <a:t>Πολλές είναι οι </a:t>
            </a:r>
            <a:r>
              <a:rPr lang="el-GR"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προκλήσεις</a:t>
            </a:r>
            <a:r>
              <a:rPr lang="el-GR" sz="2000" dirty="0">
                <a:latin typeface="Open Sans" panose="020B0606030504020204" pitchFamily="34" charset="0"/>
                <a:ea typeface="Open Sans" panose="020B0606030504020204" pitchFamily="34" charset="0"/>
                <a:cs typeface="Open Sans" panose="020B0606030504020204" pitchFamily="34" charset="0"/>
              </a:rPr>
              <a:t> για την οικολογική σήμανση: μπορεί πραγματικά να αλλάξει τις συνήθειες κατανάλωσης και παραγωγής; Είναι απλώς ένα εργαλείο μάρκετινγκ για τις εταιρείες;</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l-GR" sz="2000" dirty="0">
                <a:latin typeface="Open Sans" panose="020B0606030504020204" pitchFamily="34" charset="0"/>
                <a:ea typeface="Open Sans" panose="020B0606030504020204" pitchFamily="34" charset="0"/>
                <a:cs typeface="Open Sans" panose="020B0606030504020204" pitchFamily="34" charset="0"/>
              </a:rPr>
              <a:t>Τα ανταγωνιστικά και οικονομικά οφέλη είναι αποτελεσματικές κινητήριες δυνάμεις για την αλλαγή</a:t>
            </a: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5" descr="Logo des Österreichischen Umweltzeichen">
            <a:extLst>
              <a:ext uri="{FF2B5EF4-FFF2-40B4-BE49-F238E27FC236}">
                <a16:creationId xmlns:a16="http://schemas.microsoft.com/office/drawing/2014/main" id="{C444B32B-74AC-8412-E008-773C31375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0081" y="1906667"/>
            <a:ext cx="1956380" cy="1956380"/>
          </a:xfrm>
          <a:prstGeom prst="rect">
            <a:avLst/>
          </a:prstGeom>
          <a:noFill/>
          <a:ln>
            <a:noFill/>
          </a:ln>
        </p:spPr>
      </p:pic>
      <p:pic>
        <p:nvPicPr>
          <p:cNvPr id="3" name="Immagine 1" descr="Immagine che contiene testo, Carattere, logo, Elementi grafici&#10;&#10;Descrizione generata automaticamente">
            <a:extLst>
              <a:ext uri="{FF2B5EF4-FFF2-40B4-BE49-F238E27FC236}">
                <a16:creationId xmlns:a16="http://schemas.microsoft.com/office/drawing/2014/main" id="{111290DE-06C7-68AD-5349-948E0F9BA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020" y="4235116"/>
            <a:ext cx="3329382" cy="2165684"/>
          </a:xfrm>
          <a:prstGeom prst="rect">
            <a:avLst/>
          </a:prstGeom>
        </p:spPr>
      </p:pic>
      <p:sp>
        <p:nvSpPr>
          <p:cNvPr id="4" name="CuadroTexto 3">
            <a:extLst>
              <a:ext uri="{FF2B5EF4-FFF2-40B4-BE49-F238E27FC236}">
                <a16:creationId xmlns:a16="http://schemas.microsoft.com/office/drawing/2014/main" id="{47C41A23-09F4-E7A0-D562-B47ECA620434}"/>
              </a:ext>
            </a:extLst>
          </p:cNvPr>
          <p:cNvSpPr txBox="1"/>
          <p:nvPr/>
        </p:nvSpPr>
        <p:spPr>
          <a:xfrm>
            <a:off x="4838217" y="5670627"/>
            <a:ext cx="6481823" cy="954107"/>
          </a:xfrm>
          <a:prstGeom prst="rect">
            <a:avLst/>
          </a:prstGeom>
          <a:noFill/>
        </p:spPr>
        <p:txBody>
          <a:bodyPr wrap="square" rtlCol="0">
            <a:spAutoFit/>
          </a:bodyPr>
          <a:lstStyle/>
          <a:p>
            <a:r>
              <a:rPr lang="el-GR" sz="1400" i="1" dirty="0">
                <a:effectLst/>
                <a:latin typeface="Open Sans" panose="020B0606030504020204" pitchFamily="34" charset="0"/>
                <a:ea typeface="Times New Roman" panose="02020603050405020304" pitchFamily="18" charset="0"/>
              </a:rPr>
              <a:t>Η διαδικασία για την απόκτηση του οικολογικού σήματος </a:t>
            </a:r>
            <a:r>
              <a:rPr lang="el-GR" sz="1400" b="1" i="1" dirty="0" err="1">
                <a:solidFill>
                  <a:srgbClr val="00B050"/>
                </a:solidFill>
                <a:effectLst/>
                <a:latin typeface="Open Sans" panose="020B0606030504020204" pitchFamily="34" charset="0"/>
                <a:ea typeface="Times New Roman" panose="02020603050405020304" pitchFamily="18" charset="0"/>
              </a:rPr>
              <a:t>Nordic</a:t>
            </a:r>
            <a:r>
              <a:rPr lang="el-GR" sz="1400" b="1" i="1" dirty="0">
                <a:solidFill>
                  <a:srgbClr val="00B050"/>
                </a:solidFill>
                <a:effectLst/>
                <a:latin typeface="Open Sans" panose="020B0606030504020204" pitchFamily="34" charset="0"/>
                <a:ea typeface="Times New Roman" panose="02020603050405020304" pitchFamily="18" charset="0"/>
              </a:rPr>
              <a:t> </a:t>
            </a:r>
            <a:r>
              <a:rPr lang="el-GR" sz="1400" b="1" i="1" dirty="0" err="1">
                <a:solidFill>
                  <a:srgbClr val="00B050"/>
                </a:solidFill>
                <a:effectLst/>
                <a:latin typeface="Open Sans" panose="020B0606030504020204" pitchFamily="34" charset="0"/>
                <a:ea typeface="Times New Roman" panose="02020603050405020304" pitchFamily="18" charset="0"/>
              </a:rPr>
              <a:t>Swan</a:t>
            </a:r>
            <a:r>
              <a:rPr lang="el-GR" sz="1400" b="1" i="1" dirty="0">
                <a:solidFill>
                  <a:srgbClr val="00B050"/>
                </a:solidFill>
                <a:effectLst/>
                <a:latin typeface="Open Sans" panose="020B0606030504020204" pitchFamily="34" charset="0"/>
                <a:ea typeface="Times New Roman" panose="02020603050405020304" pitchFamily="18" charset="0"/>
              </a:rPr>
              <a:t> </a:t>
            </a:r>
            <a:r>
              <a:rPr lang="el-GR" sz="1400" i="1" dirty="0">
                <a:effectLst/>
                <a:latin typeface="Open Sans" panose="020B0606030504020204" pitchFamily="34" charset="0"/>
                <a:ea typeface="Times New Roman" panose="02020603050405020304" pitchFamily="18" charset="0"/>
              </a:rPr>
              <a:t>είναι δύσκολη και χρονοβόρα, γι' αυτό και μόνο οι πιο συμβιβασμένες εταιρείες τα καταφέρνουν. Ωστόσο, με τον τρόπο αυτό, οι εταιρείες αυτές δείχνουν το δρόμο για να το κάνουν και άλλες: </a:t>
            </a:r>
            <a:r>
              <a:rPr lang="el-GR" sz="1400" b="1" i="1" dirty="0">
                <a:solidFill>
                  <a:srgbClr val="00B050"/>
                </a:solidFill>
                <a:effectLst/>
                <a:latin typeface="Open Sans" panose="020B0606030504020204" pitchFamily="34" charset="0"/>
                <a:ea typeface="Times New Roman" panose="02020603050405020304" pitchFamily="18" charset="0"/>
              </a:rPr>
              <a:t>"Το φαινόμενο του κύκνου"</a:t>
            </a:r>
            <a:endParaRPr lang="fr-FR" sz="1400" b="1" dirty="0">
              <a:solidFill>
                <a:srgbClr val="00B050"/>
              </a:solidFill>
            </a:endParaRPr>
          </a:p>
        </p:txBody>
      </p:sp>
      <p:sp>
        <p:nvSpPr>
          <p:cNvPr id="5" name="CuadroTexto 4">
            <a:extLst>
              <a:ext uri="{FF2B5EF4-FFF2-40B4-BE49-F238E27FC236}">
                <a16:creationId xmlns:a16="http://schemas.microsoft.com/office/drawing/2014/main" id="{DCB4E941-7729-F05F-ACFA-6479AAEA1793}"/>
              </a:ext>
            </a:extLst>
          </p:cNvPr>
          <p:cNvSpPr txBox="1"/>
          <p:nvPr/>
        </p:nvSpPr>
        <p:spPr>
          <a:xfrm>
            <a:off x="2207809" y="3288776"/>
            <a:ext cx="1487474" cy="738664"/>
          </a:xfrm>
          <a:prstGeom prst="rect">
            <a:avLst/>
          </a:prstGeom>
          <a:noFill/>
        </p:spPr>
        <p:txBody>
          <a:bodyPr wrap="square" rtlCol="0">
            <a:spAutoFit/>
          </a:bodyPr>
          <a:lstStyle/>
          <a:p>
            <a:r>
              <a:rPr lang="en-US" sz="1400" b="1" dirty="0">
                <a:solidFill>
                  <a:srgbClr val="6E74FE"/>
                </a:solidFill>
                <a:effectLst/>
                <a:latin typeface="Open Sans" panose="020B0606030504020204" pitchFamily="34" charset="0"/>
                <a:ea typeface="Calibri" panose="020F0502020204030204" pitchFamily="34" charset="0"/>
              </a:rPr>
              <a:t>The Austrian Ecolabel for Products </a:t>
            </a:r>
            <a:endParaRPr lang="fr-FR" sz="1400" b="1" dirty="0">
              <a:solidFill>
                <a:srgbClr val="6E74FE"/>
              </a:solidFill>
            </a:endParaRPr>
          </a:p>
        </p:txBody>
      </p:sp>
      <p:sp>
        <p:nvSpPr>
          <p:cNvPr id="8" name="CuadroTexto 7">
            <a:extLst>
              <a:ext uri="{FF2B5EF4-FFF2-40B4-BE49-F238E27FC236}">
                <a16:creationId xmlns:a16="http://schemas.microsoft.com/office/drawing/2014/main" id="{B5075010-D78F-D622-4734-A141EEDF5BE4}"/>
              </a:ext>
            </a:extLst>
          </p:cNvPr>
          <p:cNvSpPr txBox="1"/>
          <p:nvPr/>
        </p:nvSpPr>
        <p:spPr>
          <a:xfrm rot="20529696">
            <a:off x="3312509" y="550196"/>
            <a:ext cx="3125623" cy="430887"/>
          </a:xfrm>
          <a:prstGeom prst="rect">
            <a:avLst/>
          </a:prstGeom>
          <a:noFill/>
        </p:spPr>
        <p:txBody>
          <a:bodyPr wrap="square" rtlCol="0">
            <a:spAutoFit/>
          </a:bodyPr>
          <a:lstStyle/>
          <a:p>
            <a:r>
              <a:rPr lang="el-GR" sz="2200" b="1" dirty="0">
                <a:highlight>
                  <a:srgbClr val="FFFF00"/>
                </a:highlight>
                <a:latin typeface="NOTEWORTHY LIGHT" panose="02000400000000000000" pitchFamily="2" charset="77"/>
                <a:ea typeface="NOTEWORTHY LIGHT" panose="02000400000000000000" pitchFamily="2" charset="77"/>
              </a:rPr>
              <a:t>ΣΕ ΕΘΝΙΚΟ ΕΠΙΠΕΔΟ...</a:t>
            </a:r>
            <a:endParaRPr lang="fr-FR" sz="2200" b="1" dirty="0">
              <a:highlight>
                <a:srgbClr val="FFFF00"/>
              </a:highlight>
              <a:latin typeface="NOTEWORTHY LIGHT" panose="02000400000000000000" pitchFamily="2" charset="77"/>
              <a:ea typeface="NOTEWORTHY LIGHT" panose="02000400000000000000" pitchFamily="2" charset="77"/>
            </a:endParaRPr>
          </a:p>
        </p:txBody>
      </p:sp>
    </p:spTree>
    <p:extLst>
      <p:ext uri="{BB962C8B-B14F-4D97-AF65-F5344CB8AC3E}">
        <p14:creationId xmlns:p14="http://schemas.microsoft.com/office/powerpoint/2010/main" val="243896235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1950</Words>
  <Application>Microsoft Office PowerPoint</Application>
  <PresentationFormat>Ευρεία οθόνη</PresentationFormat>
  <Paragraphs>175</Paragraphs>
  <Slides>16</Slides>
  <Notes>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Arial</vt:lpstr>
      <vt:lpstr>Ariel</vt:lpstr>
      <vt:lpstr>Calibri</vt:lpstr>
      <vt:lpstr>Calibri Light</vt:lpstr>
      <vt:lpstr>NOTEWORTHY LIGHT</vt:lpstr>
      <vt:lpstr>Open Sans</vt:lpstr>
      <vt:lpstr>Wingdings</vt:lpstr>
      <vt:lpstr>Θέμα του Office</vt:lpstr>
      <vt:lpstr>Ενότητα 5: Σήμανση πλαστικών υλικών</vt:lpstr>
      <vt:lpstr>Εισαγωγή</vt:lpstr>
      <vt:lpstr>Εισαγωγή</vt:lpstr>
      <vt:lpstr>Θεωρητικό μέρος</vt:lpstr>
      <vt:lpstr>Θεωρητικό Μέρος: Κύριο θέμα</vt:lpstr>
      <vt:lpstr>Θεωρητικό Μέρος: Κύριο θέμα</vt:lpstr>
      <vt:lpstr>Ενότητα 1: Τύποι πλαστικών και αντίστοιχη επισήμανση</vt:lpstr>
      <vt:lpstr>Παρουσίαση του PowerPoint</vt:lpstr>
      <vt:lpstr>Ενότητα 2: Το μέλλον της οικολογικής σήμανσης</vt:lpstr>
      <vt:lpstr>Παρουσίαση του PowerPoint</vt:lpstr>
      <vt:lpstr>Παρουσίαση του PowerPoint</vt:lpstr>
      <vt:lpstr>Πρακτική ενότητα: Δραστηριότητα 1</vt:lpstr>
      <vt:lpstr>Πρακτική ενότητα: Δραστηριότητα 2</vt:lpstr>
      <vt:lpstr>Πρόσθετοι μαθησιακοί πόροι</vt:lpstr>
      <vt:lpstr>Βιβλιογραφικές Αναφορές</vt:lpstr>
      <vt:lpstr>www.rescue.erasmus.site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lastModifiedBy>ΚΑΙΝΟΤΟΜΙΑ ΚΔΒΜ</cp:lastModifiedBy>
  <cp:revision>60</cp:revision>
  <dcterms:created xsi:type="dcterms:W3CDTF">2023-02-20T12:16:37Z</dcterms:created>
  <dcterms:modified xsi:type="dcterms:W3CDTF">2023-09-01T07:06:27Z</dcterms:modified>
</cp:coreProperties>
</file>