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59" r:id="rId3"/>
    <p:sldId id="289" r:id="rId4"/>
    <p:sldId id="286" r:id="rId5"/>
    <p:sldId id="275" r:id="rId6"/>
    <p:sldId id="291" r:id="rId7"/>
    <p:sldId id="287" r:id="rId8"/>
    <p:sldId id="273" r:id="rId9"/>
    <p:sldId id="292" r:id="rId10"/>
    <p:sldId id="293" r:id="rId11"/>
    <p:sldId id="298" r:id="rId12"/>
    <p:sldId id="297" r:id="rId13"/>
    <p:sldId id="274" r:id="rId14"/>
    <p:sldId id="296" r:id="rId15"/>
    <p:sldId id="277" r:id="rId16"/>
    <p:sldId id="281" r:id="rId17"/>
    <p:sldId id="256"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7A806-BB69-4A2F-85FD-215EC706F757}" type="datetimeFigureOut">
              <a:rPr lang="el-GR" smtClean="0"/>
              <a:t>29/9/2023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14305-B754-4E9D-B4CA-E6D915A02866}" type="slidenum">
              <a:rPr lang="el-GR" smtClean="0"/>
              <a:t>‹Nr.›</a:t>
            </a:fld>
            <a:endParaRPr lang="el-GR"/>
          </a:p>
        </p:txBody>
      </p:sp>
    </p:spTree>
    <p:extLst>
      <p:ext uri="{BB962C8B-B14F-4D97-AF65-F5344CB8AC3E}">
        <p14:creationId xmlns:p14="http://schemas.microsoft.com/office/powerpoint/2010/main" val="116963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2</a:t>
            </a:fld>
            <a:endParaRPr lang="el-GR"/>
          </a:p>
        </p:txBody>
      </p:sp>
    </p:spTree>
    <p:extLst>
      <p:ext uri="{BB962C8B-B14F-4D97-AF65-F5344CB8AC3E}">
        <p14:creationId xmlns:p14="http://schemas.microsoft.com/office/powerpoint/2010/main" val="31204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3</a:t>
            </a:fld>
            <a:endParaRPr lang="el-GR"/>
          </a:p>
        </p:txBody>
      </p:sp>
    </p:spTree>
    <p:extLst>
      <p:ext uri="{BB962C8B-B14F-4D97-AF65-F5344CB8AC3E}">
        <p14:creationId xmlns:p14="http://schemas.microsoft.com/office/powerpoint/2010/main" val="17015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4</a:t>
            </a:fld>
            <a:endParaRPr lang="el-GR"/>
          </a:p>
        </p:txBody>
      </p:sp>
    </p:spTree>
    <p:extLst>
      <p:ext uri="{BB962C8B-B14F-4D97-AF65-F5344CB8AC3E}">
        <p14:creationId xmlns:p14="http://schemas.microsoft.com/office/powerpoint/2010/main" val="51707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13</a:t>
            </a:fld>
            <a:endParaRPr lang="el-GR"/>
          </a:p>
        </p:txBody>
      </p:sp>
    </p:spTree>
    <p:extLst>
      <p:ext uri="{BB962C8B-B14F-4D97-AF65-F5344CB8AC3E}">
        <p14:creationId xmlns:p14="http://schemas.microsoft.com/office/powerpoint/2010/main" val="234262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16</a:t>
            </a:fld>
            <a:endParaRPr lang="el-GR"/>
          </a:p>
        </p:txBody>
      </p:sp>
    </p:spTree>
    <p:extLst>
      <p:ext uri="{BB962C8B-B14F-4D97-AF65-F5344CB8AC3E}">
        <p14:creationId xmlns:p14="http://schemas.microsoft.com/office/powerpoint/2010/main" val="4652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‹Nr.›</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0A9254D-7F86-19CC-EC8B-D4AD0E8AEA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Τίτλος 1">
            <a:extLst>
              <a:ext uri="{FF2B5EF4-FFF2-40B4-BE49-F238E27FC236}">
                <a16:creationId xmlns:a16="http://schemas.microsoft.com/office/drawing/2014/main" id="{1A57720C-54DC-2AC5-976E-7E928E632292}"/>
              </a:ext>
            </a:extLst>
          </p:cNvPr>
          <p:cNvSpPr>
            <a:spLocks noGrp="1"/>
          </p:cNvSpPr>
          <p:nvPr>
            <p:ph type="title"/>
          </p:nvPr>
        </p:nvSpPr>
        <p:spPr>
          <a:xfrm>
            <a:off x="7591927" y="3768861"/>
            <a:ext cx="4364134" cy="958362"/>
          </a:xfrm>
        </p:spPr>
        <p:txBody>
          <a:bodyPr>
            <a:normAutofit/>
          </a:bodyPr>
          <a:lstStyle/>
          <a:p>
            <a:pPr algn="ctr"/>
            <a:r>
              <a:rPr lang="de-DE" sz="2800" b="1" dirty="0">
                <a:latin typeface="Open Sans" panose="020B0606030504020204" pitchFamily="34" charset="0"/>
                <a:ea typeface="Calibri" panose="020F0502020204030204" pitchFamily="34" charset="0"/>
              </a:rPr>
              <a:t>Modul 6: Recyceln oder Wiederverwenden von Plastik </a:t>
            </a:r>
            <a:endParaRPr lang="el-GR" b="1" dirty="0"/>
          </a:p>
        </p:txBody>
      </p:sp>
      <p:pic>
        <p:nvPicPr>
          <p:cNvPr id="4" name="Bild 20">
            <a:extLst>
              <a:ext uri="{FF2B5EF4-FFF2-40B4-BE49-F238E27FC236}">
                <a16:creationId xmlns:a16="http://schemas.microsoft.com/office/drawing/2014/main" id="{6F46CB90-6E99-4E74-B99A-6C27A733FF81}"/>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8331" y="4837254"/>
            <a:ext cx="1711325" cy="636905"/>
          </a:xfrm>
          <a:prstGeom prst="rect">
            <a:avLst/>
          </a:prstGeom>
          <a:noFill/>
        </p:spPr>
      </p:pic>
    </p:spTree>
    <p:extLst>
      <p:ext uri="{BB962C8B-B14F-4D97-AF65-F5344CB8AC3E}">
        <p14:creationId xmlns:p14="http://schemas.microsoft.com/office/powerpoint/2010/main" val="335708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4752097" cy="3547872"/>
          </a:xfrm>
          <a:prstGeom prst="rect">
            <a:avLst/>
          </a:prstGeom>
        </p:spPr>
        <p:txBody>
          <a:bodyPr vert="horz" lIns="91440" tIns="45720" rIns="91440" bIns="45720" rtlCol="0" anchor="t">
            <a:normAutofit fontScale="92500" lnSpcReduction="10000"/>
          </a:bodyPr>
          <a:lstStyle/>
          <a:p>
            <a:pPr>
              <a:lnSpc>
                <a:spcPct val="107000"/>
              </a:lnSpc>
              <a:spcAft>
                <a:spcPts val="800"/>
              </a:spcAft>
            </a:pPr>
            <a:r>
              <a:rPr lang="en-US" sz="1800" dirty="0" err="1">
                <a:effectLst/>
                <a:latin typeface="Open Sans" panose="020B0606030504020204" pitchFamily="34" charset="0"/>
                <a:ea typeface="Calibri" panose="020F0502020204030204" pitchFamily="34" charset="0"/>
                <a:cs typeface="Times New Roman" panose="02020603050405020304" pitchFamily="18" charset="0"/>
              </a:rPr>
              <a:t>Vorteile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des </a:t>
            </a:r>
            <a:r>
              <a:rPr lang="en-US" sz="1800" dirty="0" err="1">
                <a:effectLst/>
                <a:latin typeface="Open Sans" panose="020B0606030504020204" pitchFamily="34" charset="0"/>
                <a:ea typeface="Calibri" panose="020F0502020204030204" pitchFamily="34" charset="0"/>
                <a:cs typeface="Times New Roman" panose="02020603050405020304" pitchFamily="18" charset="0"/>
              </a:rPr>
              <a:t>Recyclings</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Durch Recycling ist es möglich, Plastikabfall in einen Grundstoff umzuwandeln, der wiederverwendet werden kann und somit kein weiteres Abfall-Management nötig ist. </a:t>
            </a: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Die Menge des für die Produktion benötigten Ausgangsmaterials wird dadurch reduziert.</a:t>
            </a: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Wenn Plastikabfälle von Grund auf getrennt gesammelt werden, lässt sich der Energieaufwand für Recycling verringern.</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0492"/>
          </a:xfrm>
          <a:prstGeom prst="rect">
            <a:avLst/>
          </a:prstGeom>
          <a:noFill/>
        </p:spPr>
        <p:txBody>
          <a:bodyPr wrap="square">
            <a:spAutoFit/>
          </a:bodyPr>
          <a:lstStyle/>
          <a:p>
            <a:pPr algn="just">
              <a:lnSpc>
                <a:spcPct val="115000"/>
              </a:lnSpc>
              <a:spcAft>
                <a:spcPts val="600"/>
              </a:spcAft>
            </a:pP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Recycling -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Recyclingcodes</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3. Kunststoffarten - welche sind sicher und welche sind zu vermeiden?</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14634420-5AA2-4D99-AE9D-B4A7DBA42DED}"/>
              </a:ext>
            </a:extLst>
          </p:cNvPr>
          <p:cNvSpPr txBox="1"/>
          <p:nvPr/>
        </p:nvSpPr>
        <p:spPr>
          <a:xfrm>
            <a:off x="10940149" y="6494917"/>
            <a:ext cx="1043876"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Plastic Atlas, 2020</a:t>
            </a:r>
            <a:endParaRPr lang="de-AT" sz="800" dirty="0"/>
          </a:p>
        </p:txBody>
      </p:sp>
      <p:pic>
        <p:nvPicPr>
          <p:cNvPr id="10" name="Grafik 9" descr="P:\Einzelprojekte\2022\Erasmus_RESCUE_816\Maßnahmen\WP 2_E-learning Platform (JKPeV)\A3. Development 7 Modules+14 Activity Sheets\Module 6 Reuse- Recycle\plastikatlas11.png"/>
          <p:cNvPicPr/>
          <p:nvPr/>
        </p:nvPicPr>
        <p:blipFill>
          <a:blip r:embed="rId2">
            <a:extLst>
              <a:ext uri="{28A0092B-C50C-407E-A947-70E740481C1C}">
                <a14:useLocalDpi xmlns:a14="http://schemas.microsoft.com/office/drawing/2010/main" val="0"/>
              </a:ext>
            </a:extLst>
          </a:blip>
          <a:srcRect/>
          <a:stretch>
            <a:fillRect/>
          </a:stretch>
        </p:blipFill>
        <p:spPr bwMode="auto">
          <a:xfrm>
            <a:off x="5383033" y="1914295"/>
            <a:ext cx="6600992" cy="4432983"/>
          </a:xfrm>
          <a:prstGeom prst="rect">
            <a:avLst/>
          </a:prstGeom>
          <a:noFill/>
          <a:ln>
            <a:noFill/>
          </a:ln>
        </p:spPr>
      </p:pic>
    </p:spTree>
    <p:extLst>
      <p:ext uri="{BB962C8B-B14F-4D97-AF65-F5344CB8AC3E}">
        <p14:creationId xmlns:p14="http://schemas.microsoft.com/office/powerpoint/2010/main" val="1498713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585743" y="2326954"/>
            <a:ext cx="10132314" cy="3547872"/>
          </a:xfrm>
          <a:prstGeom prst="rect">
            <a:avLst/>
          </a:prstGeom>
        </p:spPr>
        <p:txBody>
          <a:bodyPr vert="horz" lIns="91440" tIns="45720" rIns="91440" bIns="45720" rtlCol="0" anchor="t">
            <a:normAutofit fontScale="85000" lnSpcReduction="10000"/>
          </a:bodyPr>
          <a:lstStyle/>
          <a:p>
            <a:pPr marL="285750" indent="-285750">
              <a:lnSpc>
                <a:spcPct val="107000"/>
              </a:lnSpc>
              <a:spcAft>
                <a:spcPts val="800"/>
              </a:spcAft>
              <a:buFont typeface="Arial" panose="020B0604020202020204" pitchFamily="34" charset="0"/>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rPr>
              <a:t>Die</a:t>
            </a:r>
            <a:r>
              <a:rPr lang="de-DE" b="1" dirty="0">
                <a:latin typeface="Open Sans" panose="020B0606030504020204" pitchFamily="34" charset="0"/>
                <a:ea typeface="Calibri" panose="020F0502020204030204" pitchFamily="34" charset="0"/>
              </a:rPr>
              <a:t> Qualität </a:t>
            </a:r>
            <a:r>
              <a:rPr lang="de-DE" dirty="0">
                <a:latin typeface="Open Sans" panose="020B0606030504020204" pitchFamily="34" charset="0"/>
                <a:ea typeface="Calibri" panose="020F0502020204030204" pitchFamily="34" charset="0"/>
              </a:rPr>
              <a:t>wiederverwendeter Kunststoffe ist in der Regel niedriger als die des ursprünglichen Materials. Daher ist es nötig, recyceltes Plastik mit dem ursprünglichen (neuen) Kunststoff zu mischen.</a:t>
            </a:r>
          </a:p>
          <a:p>
            <a:pPr marL="285750" indent="-285750">
              <a:lnSpc>
                <a:spcPct val="107000"/>
              </a:lnSpc>
              <a:spcAft>
                <a:spcPts val="800"/>
              </a:spcAft>
              <a:buFont typeface="Arial" panose="020B0604020202020204" pitchFamily="34" charset="0"/>
              <a:buChar char="•"/>
            </a:pPr>
            <a:endParaRPr lang="de-DE" b="1" dirty="0">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Zu bedenken ist dass </a:t>
            </a:r>
            <a:r>
              <a:rPr lang="de-DE" b="1" dirty="0">
                <a:latin typeface="Open Sans" panose="020B0606030504020204" pitchFamily="34" charset="0"/>
                <a:ea typeface="Calibri" panose="020F0502020204030204" pitchFamily="34" charset="0"/>
                <a:cs typeface="Times New Roman" panose="02020603050405020304" pitchFamily="18" charset="0"/>
              </a:rPr>
              <a:t>nicht jeder Kunststoff recycelt </a:t>
            </a:r>
            <a:r>
              <a:rPr lang="de-DE" dirty="0">
                <a:latin typeface="Open Sans" panose="020B0606030504020204" pitchFamily="34" charset="0"/>
                <a:ea typeface="Calibri" panose="020F0502020204030204" pitchFamily="34" charset="0"/>
                <a:cs typeface="Times New Roman" panose="02020603050405020304" pitchFamily="18" charset="0"/>
              </a:rPr>
              <a:t>werden kann; irgendwann ist das Recycling zu </a:t>
            </a:r>
            <a:r>
              <a:rPr lang="de-DE" b="1" dirty="0">
                <a:latin typeface="Open Sans" panose="020B0606030504020204" pitchFamily="34" charset="0"/>
                <a:ea typeface="Calibri" panose="020F0502020204030204" pitchFamily="34" charset="0"/>
                <a:cs typeface="Times New Roman" panose="02020603050405020304" pitchFamily="18" charset="0"/>
              </a:rPr>
              <a:t>Ende.</a:t>
            </a:r>
          </a:p>
          <a:p>
            <a:pPr marL="285750" indent="-285750">
              <a:lnSpc>
                <a:spcPct val="107000"/>
              </a:lnSpc>
              <a:spcAft>
                <a:spcPts val="800"/>
              </a:spcAft>
              <a:buFont typeface="Arial" panose="020B0604020202020204" pitchFamily="34" charset="0"/>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rPr>
              <a:t>Recycling ist oft "</a:t>
            </a:r>
            <a:r>
              <a:rPr lang="de-DE" b="1" dirty="0" err="1">
                <a:latin typeface="Open Sans" panose="020B0606030504020204" pitchFamily="34" charset="0"/>
                <a:ea typeface="Calibri" panose="020F0502020204030204" pitchFamily="34" charset="0"/>
              </a:rPr>
              <a:t>Downcycling</a:t>
            </a:r>
            <a:r>
              <a:rPr lang="de-DE" dirty="0">
                <a:latin typeface="Open Sans" panose="020B0606030504020204" pitchFamily="34" charset="0"/>
                <a:ea typeface="Calibri" panose="020F0502020204030204" pitchFamily="34" charset="0"/>
              </a:rPr>
              <a:t>": Einweg-PET-Flaschen werden zum Beispiel nicht zu neuen Flaschen, sondern zu Fasern für die Textilindustrie verarbeitet, die nicht weiter verwertet werden können.</a:t>
            </a:r>
          </a:p>
          <a:p>
            <a:pPr marL="285750" indent="-285750">
              <a:lnSpc>
                <a:spcPct val="107000"/>
              </a:lnSpc>
              <a:spcAft>
                <a:spcPts val="800"/>
              </a:spcAft>
              <a:buFont typeface="Arial" panose="020B0604020202020204" pitchFamily="34" charset="0"/>
              <a:buChar char="•"/>
            </a:pPr>
            <a:endParaRPr lang="en-US" sz="1800" dirty="0">
              <a:effectLst/>
              <a:latin typeface="Open Sans" panose="020B060603050402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rPr>
              <a:t>Für ein möglichst effektives Recycling wird </a:t>
            </a:r>
            <a:r>
              <a:rPr lang="de-DE" b="1" dirty="0">
                <a:latin typeface="Open Sans" panose="020B0606030504020204" pitchFamily="34" charset="0"/>
                <a:ea typeface="Calibri" panose="020F0502020204030204" pitchFamily="34" charset="0"/>
              </a:rPr>
              <a:t>reiner, nicht verunreinigter Kunststoff </a:t>
            </a:r>
            <a:r>
              <a:rPr lang="de-DE" dirty="0">
                <a:latin typeface="Open Sans" panose="020B0606030504020204" pitchFamily="34" charset="0"/>
                <a:ea typeface="Calibri" panose="020F0502020204030204" pitchFamily="34" charset="0"/>
              </a:rPr>
              <a:t>benötigt.</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Recycling –  Wo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liegen</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 die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Grenzen</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3. Kunststoffarten - welche sind sicher und welche sind zu vermeiden?</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22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5760339" cy="3902730"/>
          </a:xfrm>
          <a:prstGeom prst="rect">
            <a:avLst/>
          </a:prstGeom>
        </p:spPr>
        <p:txBody>
          <a:bodyPr vert="horz" lIns="91440" tIns="45720" rIns="91440" bIns="45720" rtlCol="0" anchor="t">
            <a:normAutofit fontScale="92500" lnSpcReduction="20000"/>
          </a:bodyPr>
          <a:lstStyle/>
          <a:p>
            <a:pPr algn="just">
              <a:lnSpc>
                <a:spcPct val="107000"/>
              </a:lnSpc>
              <a:spcAft>
                <a:spcPts val="800"/>
              </a:spcAft>
            </a:pPr>
            <a:r>
              <a:rPr lang="de-DE" dirty="0">
                <a:latin typeface="Open Sans" panose="020B0606030504020204" pitchFamily="34" charset="0"/>
                <a:ea typeface="Calibri" panose="020F0502020204030204" pitchFamily="34" charset="0"/>
                <a:cs typeface="Times New Roman" panose="02020603050405020304" pitchFamily="18" charset="0"/>
              </a:rPr>
              <a:t>Der Begriff “Ocean </a:t>
            </a:r>
            <a:r>
              <a:rPr lang="de-DE" dirty="0" err="1">
                <a:latin typeface="Open Sans" panose="020B0606030504020204" pitchFamily="34" charset="0"/>
                <a:ea typeface="Calibri" panose="020F0502020204030204" pitchFamily="34" charset="0"/>
                <a:cs typeface="Times New Roman" panose="02020603050405020304" pitchFamily="18" charset="0"/>
              </a:rPr>
              <a:t>plastic</a:t>
            </a:r>
            <a:r>
              <a:rPr lang="de-DE" dirty="0">
                <a:latin typeface="Open Sans" panose="020B0606030504020204" pitchFamily="34" charset="0"/>
                <a:ea typeface="Calibri" panose="020F0502020204030204" pitchFamily="34" charset="0"/>
                <a:cs typeface="Times New Roman" panose="02020603050405020304" pitchFamily="18" charset="0"/>
              </a:rPr>
              <a:t>” (oder ozeangebundenes Plastik, OBP) bezieht sich auf Produkte, die recyceltes Plastik enthalten, das aus dem Meer gefischt wurde.</a:t>
            </a:r>
          </a:p>
          <a:p>
            <a:pPr algn="just">
              <a:lnSpc>
                <a:spcPct val="107000"/>
              </a:lnSpc>
              <a:spcAft>
                <a:spcPts val="800"/>
              </a:spcAft>
            </a:pPr>
            <a:r>
              <a:rPr lang="de-DE" dirty="0">
                <a:latin typeface="Open Sans" panose="020B0606030504020204" pitchFamily="34" charset="0"/>
                <a:ea typeface="Calibri" panose="020F0502020204030204" pitchFamily="34" charset="0"/>
                <a:cs typeface="Times New Roman" panose="02020603050405020304" pitchFamily="18" charset="0"/>
              </a:rPr>
              <a:t>Plastikabfälle, die im offenen Meer schwimmen, können aufgrund ihres verrotteten Zustands oft nicht recycelt werden. Stattdessen wird der größte Teil des "Ozeanplastiks" an den Küsten und Stränden gesammelt, eine Tatsache, die die Unternehmen in ihrer Werbung nur selten erwähnen. Außerdem fehlt in den meisten Rechtsvorschriften eine genaue Definition des Begriffs "Ozeanplastik„</a:t>
            </a:r>
          </a:p>
          <a:p>
            <a:pPr algn="just">
              <a:lnSpc>
                <a:spcPct val="107000"/>
              </a:lnSpc>
              <a:spcAft>
                <a:spcPts val="800"/>
              </a:spcAft>
            </a:pPr>
            <a:r>
              <a:rPr lang="de-DE" dirty="0">
                <a:latin typeface="Open Sans" panose="020B0606030504020204" pitchFamily="34" charset="0"/>
                <a:ea typeface="Calibri" panose="020F0502020204030204" pitchFamily="34" charset="0"/>
                <a:cs typeface="Times New Roman" panose="02020603050405020304" pitchFamily="18" charset="0"/>
              </a:rPr>
              <a:t>Trotz des offensichtlichen </a:t>
            </a:r>
            <a:r>
              <a:rPr lang="de-DE" dirty="0" err="1">
                <a:latin typeface="Open Sans" panose="020B0606030504020204" pitchFamily="34" charset="0"/>
                <a:ea typeface="Calibri" panose="020F0502020204030204" pitchFamily="34" charset="0"/>
                <a:cs typeface="Times New Roman" panose="02020603050405020304" pitchFamily="18" charset="0"/>
              </a:rPr>
              <a:t>Greenwashings</a:t>
            </a:r>
            <a:r>
              <a:rPr lang="de-DE" dirty="0">
                <a:latin typeface="Open Sans" panose="020B0606030504020204" pitchFamily="34" charset="0"/>
                <a:ea typeface="Calibri" panose="020F0502020204030204" pitchFamily="34" charset="0"/>
                <a:cs typeface="Times New Roman" panose="02020603050405020304" pitchFamily="18" charset="0"/>
              </a:rPr>
              <a:t> im Zusammenhang mit "Ozeanplastik" können Produkte mit dieser Bezeichnung immer noch eine bessere Wahl sein als "konventionelle Kunststoffe“.</a:t>
            </a:r>
          </a:p>
          <a:p>
            <a:pPr algn="just">
              <a:lnSpc>
                <a:spcPct val="107000"/>
              </a:lnSpc>
              <a:spcAft>
                <a:spcPts val="800"/>
              </a:spcAft>
            </a:pPr>
            <a:r>
              <a:rPr lang="en-US" sz="900" dirty="0">
                <a:effectLst/>
                <a:latin typeface="Open Sans" panose="020B0606030504020204" pitchFamily="34" charset="0"/>
                <a:ea typeface="Calibri" panose="020F0502020204030204" pitchFamily="34" charset="0"/>
                <a:cs typeface="Times New Roman" panose="02020603050405020304" pitchFamily="18" charset="0"/>
              </a:rPr>
              <a:t>(Schulz, 2020)</a:t>
            </a:r>
            <a:endParaRPr lang="de-AT"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Ocean plastic – Greenwashing?</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3. Kunststoffarten - welche sind sicher und welche sind zu vermeiden?</a:t>
            </a:r>
          </a:p>
        </p:txBody>
      </p:sp>
      <p:sp>
        <p:nvSpPr>
          <p:cNvPr id="11" name="Textfeld 10">
            <a:extLst>
              <a:ext uri="{FF2B5EF4-FFF2-40B4-BE49-F238E27FC236}">
                <a16:creationId xmlns:a16="http://schemas.microsoft.com/office/drawing/2014/main" id="{14634420-5AA2-4D99-AE9D-B4A7DBA42DED}"/>
              </a:ext>
            </a:extLst>
          </p:cNvPr>
          <p:cNvSpPr txBox="1"/>
          <p:nvPr/>
        </p:nvSpPr>
        <p:spPr>
          <a:xfrm>
            <a:off x="11561064" y="5117546"/>
            <a:ext cx="365806"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TAZ</a:t>
            </a:r>
            <a:endParaRPr lang="de-AT" sz="800" dirty="0"/>
          </a:p>
        </p:txBody>
      </p:sp>
      <p:pic>
        <p:nvPicPr>
          <p:cNvPr id="3" name="Grafik 2">
            <a:extLst>
              <a:ext uri="{FF2B5EF4-FFF2-40B4-BE49-F238E27FC236}">
                <a16:creationId xmlns:a16="http://schemas.microsoft.com/office/drawing/2014/main" id="{3E47F5F5-7A9C-419E-9A7F-76D4F78D9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303" y="2372868"/>
            <a:ext cx="5315712" cy="2657856"/>
          </a:xfrm>
          <a:prstGeom prst="rect">
            <a:avLst/>
          </a:prstGeom>
        </p:spPr>
      </p:pic>
    </p:spTree>
    <p:extLst>
      <p:ext uri="{BB962C8B-B14F-4D97-AF65-F5344CB8AC3E}">
        <p14:creationId xmlns:p14="http://schemas.microsoft.com/office/powerpoint/2010/main" val="273717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0195D0AC-96B4-E9FE-3146-9B2D2BDC9600}"/>
              </a:ext>
            </a:extLst>
          </p:cNvPr>
          <p:cNvSpPr>
            <a:spLocks noGrp="1"/>
          </p:cNvSpPr>
          <p:nvPr>
            <p:ph type="title"/>
          </p:nvPr>
        </p:nvSpPr>
        <p:spPr>
          <a:xfrm>
            <a:off x="1127095" y="605207"/>
            <a:ext cx="9392586" cy="667386"/>
          </a:xfrm>
        </p:spPr>
        <p:txBody>
          <a:bodyPr vert="horz" lIns="91440" tIns="45720" rIns="91440" bIns="45720" rtlCol="0" anchor="b">
            <a:noAutofit/>
          </a:bodyPr>
          <a:lstStyle/>
          <a:p>
            <a:pPr>
              <a:spcAft>
                <a:spcPts val="800"/>
              </a:spcAft>
            </a:pPr>
            <a:r>
              <a:rPr lang="de-DE" sz="2800" b="1" dirty="0">
                <a:latin typeface="Open Sans" panose="020B0606030504020204" pitchFamily="34" charset="0"/>
                <a:ea typeface="Open Sans" panose="020B0606030504020204" pitchFamily="34" charset="0"/>
                <a:cs typeface="Open Sans" panose="020B0606030504020204" pitchFamily="34" charset="0"/>
              </a:rPr>
              <a:t>4. Kompostieren - das Problem mit Bio-Kunststoffen </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0B4BE5-C53E-9D69-39EC-23FA0B23685F}"/>
              </a:ext>
            </a:extLst>
          </p:cNvPr>
          <p:cNvSpPr txBox="1"/>
          <p:nvPr/>
        </p:nvSpPr>
        <p:spPr>
          <a:xfrm>
            <a:off x="640080" y="1960531"/>
            <a:ext cx="7525910" cy="485410"/>
          </a:xfrm>
          <a:prstGeom prst="rect">
            <a:avLst/>
          </a:prstGeom>
        </p:spPr>
        <p:txBody>
          <a:bodyPr vert="horz" lIns="91440" tIns="45720" rIns="91440" bIns="45720" rtlCol="0">
            <a:normAutofit/>
          </a:bodyPr>
          <a:lstStyle/>
          <a:p>
            <a:pPr>
              <a:lnSpc>
                <a:spcPct val="90000"/>
              </a:lnSpc>
              <a:spcAft>
                <a:spcPts val="600"/>
              </a:spcAft>
            </a:pPr>
            <a:r>
              <a:rPr lang="en-US" sz="2200" b="1" i="1" dirty="0" err="1"/>
              <a:t>Verschiedene</a:t>
            </a:r>
            <a:r>
              <a:rPr lang="en-US" sz="2200" b="1" i="1" dirty="0"/>
              <a:t> </a:t>
            </a:r>
            <a:r>
              <a:rPr lang="en-US" sz="2200" b="1" i="1" dirty="0" err="1"/>
              <a:t>Begriffe</a:t>
            </a:r>
            <a:r>
              <a:rPr lang="en-US" sz="2200" b="1" i="1" dirty="0"/>
              <a:t> </a:t>
            </a:r>
            <a:r>
              <a:rPr lang="en-US" sz="2200" b="1" i="1" dirty="0" err="1"/>
              <a:t>werden</a:t>
            </a:r>
            <a:r>
              <a:rPr lang="en-US" sz="2200" b="1" i="1" dirty="0"/>
              <a:t> </a:t>
            </a:r>
            <a:r>
              <a:rPr lang="en-US" sz="2200" b="1" i="1" dirty="0" err="1"/>
              <a:t>verwendet</a:t>
            </a:r>
            <a:r>
              <a:rPr lang="en-US" sz="2200" b="1" i="1" dirty="0"/>
              <a:t>:</a:t>
            </a:r>
            <a:endParaRPr lang="en-US" sz="22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12583" y="731931"/>
            <a:ext cx="560871"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29AA1BEB-E80F-5874-7886-E5C38F0E26B6}"/>
              </a:ext>
            </a:extLst>
          </p:cNvPr>
          <p:cNvSpPr txBox="1"/>
          <p:nvPr/>
        </p:nvSpPr>
        <p:spPr>
          <a:xfrm>
            <a:off x="412583" y="2841187"/>
            <a:ext cx="5679965" cy="3780907"/>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de-DE" sz="1400" b="1" dirty="0">
                <a:latin typeface="Open Sans" panose="020B0606030504020204" pitchFamily="34" charset="0"/>
                <a:ea typeface="Calibri" panose="020F0502020204030204" pitchFamily="34" charset="0"/>
                <a:cs typeface="Times New Roman" panose="02020603050405020304" pitchFamily="18" charset="0"/>
              </a:rPr>
              <a:t>Abbaubar - </a:t>
            </a:r>
            <a:r>
              <a:rPr lang="de-DE" sz="1400" dirty="0">
                <a:latin typeface="Open Sans" panose="020B0606030504020204" pitchFamily="34" charset="0"/>
                <a:ea typeface="Calibri" panose="020F0502020204030204" pitchFamily="34" charset="0"/>
                <a:cs typeface="Times New Roman" panose="02020603050405020304" pitchFamily="18" charset="0"/>
              </a:rPr>
              <a:t>Alle Kunststoffe sind abbaubar, auch herkömmliche Kunststoffe. Aber nur weil sie in winzige Fragmente oder Pulver zerlegt werden können, heißt das nicht, dass die Materialien jemals wieder in die Natur zurückgeführt werden können. </a:t>
            </a:r>
          </a:p>
          <a:p>
            <a:pPr marL="342900" lvl="0" indent="-342900" algn="just">
              <a:lnSpc>
                <a:spcPct val="107000"/>
              </a:lnSpc>
              <a:buFont typeface="Symbol" panose="05050102010706020507" pitchFamily="18" charset="2"/>
              <a:buChar char=""/>
            </a:pPr>
            <a:r>
              <a:rPr lang="de-DE" sz="1400" b="1" dirty="0">
                <a:latin typeface="Open Sans" panose="020B0606030504020204" pitchFamily="34" charset="0"/>
                <a:ea typeface="Calibri" panose="020F0502020204030204" pitchFamily="34" charset="0"/>
                <a:cs typeface="Times New Roman" panose="02020603050405020304" pitchFamily="18" charset="0"/>
              </a:rPr>
              <a:t>Biologisch abbaubar - </a:t>
            </a:r>
            <a:r>
              <a:rPr lang="de-DE" sz="1400" dirty="0">
                <a:latin typeface="Open Sans" panose="020B0606030504020204" pitchFamily="34" charset="0"/>
                <a:ea typeface="Calibri" panose="020F0502020204030204" pitchFamily="34" charset="0"/>
                <a:cs typeface="Times New Roman" panose="02020603050405020304" pitchFamily="18" charset="0"/>
              </a:rPr>
              <a:t>Biologisch abbaubarer Kunststoff kann unter den richtigen Bedingungen von Mikroorganismen vollständig in Wasser, Kohlendioxid und Kompost abgebaut werden. "Biologisch abbaubar" bedeutet, dass die Zersetzung innerhalb von Wochen bis Monate erfolgt. </a:t>
            </a:r>
          </a:p>
          <a:p>
            <a:pPr marL="342900" lvl="0" indent="-342900" algn="just">
              <a:lnSpc>
                <a:spcPct val="107000"/>
              </a:lnSpc>
              <a:buFont typeface="Symbol" panose="05050102010706020507" pitchFamily="18" charset="2"/>
              <a:buChar char=""/>
            </a:pPr>
            <a:r>
              <a:rPr lang="de-DE" sz="1400" b="1" dirty="0">
                <a:latin typeface="Open Sans" panose="020B0606030504020204" pitchFamily="34" charset="0"/>
                <a:ea typeface="Calibri" panose="020F0502020204030204" pitchFamily="34" charset="0"/>
                <a:cs typeface="Times New Roman" panose="02020603050405020304" pitchFamily="18" charset="0"/>
              </a:rPr>
              <a:t>Kompostierbar - </a:t>
            </a:r>
            <a:r>
              <a:rPr lang="de-DE" sz="1400" dirty="0">
                <a:latin typeface="Open Sans" panose="020B0606030504020204" pitchFamily="34" charset="0"/>
                <a:ea typeface="Calibri" panose="020F0502020204030204" pitchFamily="34" charset="0"/>
                <a:cs typeface="Times New Roman" panose="02020603050405020304" pitchFamily="18" charset="0"/>
              </a:rPr>
              <a:t>Kompostierbare Kunststoffe können biologisch abgebaut werden. Mikroorganismen zersetzen es in Kohlendioxid, Wasser, anorganische Verbindungen und Biomasse im gleichen Maße wie andere organische Materialien im Komposthaufen, wobei keine giftigen Rückstände zurückbleiben.</a:t>
            </a:r>
            <a:endParaRPr lang="de-A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A2D20E5F-6B80-41BE-8456-B49B3B92CE96}"/>
              </a:ext>
            </a:extLst>
          </p:cNvPr>
          <p:cNvSpPr txBox="1"/>
          <p:nvPr/>
        </p:nvSpPr>
        <p:spPr>
          <a:xfrm>
            <a:off x="10177776" y="6066383"/>
            <a:ext cx="447558" cy="215444"/>
          </a:xfrm>
          <a:prstGeom prst="rect">
            <a:avLst/>
          </a:prstGeom>
          <a:noFill/>
        </p:spPr>
        <p:txBody>
          <a:bodyPr wrap="none" rtlCol="0">
            <a:spAutoFit/>
          </a:bodyPr>
          <a:lstStyle/>
          <a:p>
            <a:r>
              <a:rPr lang="en-US" sz="800" dirty="0" err="1">
                <a:effectLst/>
                <a:latin typeface="Open Sans" panose="020B0606030504020204" pitchFamily="34" charset="0"/>
                <a:ea typeface="Calibri" panose="020F0502020204030204" pitchFamily="34" charset="0"/>
              </a:rPr>
              <a:t>Quelle</a:t>
            </a:r>
            <a:r>
              <a:rPr lang="en-US" sz="800" dirty="0">
                <a:effectLst/>
                <a:latin typeface="Open Sans" panose="020B0606030504020204" pitchFamily="34" charset="0"/>
                <a:ea typeface="Calibri" panose="020F0502020204030204" pitchFamily="34" charset="0"/>
              </a:rPr>
              <a:t>:</a:t>
            </a:r>
            <a:endParaRPr lang="de-AT" sz="800" dirty="0"/>
          </a:p>
        </p:txBody>
      </p:sp>
      <p:pic>
        <p:nvPicPr>
          <p:cNvPr id="2" name="Grafik 1"/>
          <p:cNvPicPr>
            <a:picLocks noChangeAspect="1"/>
          </p:cNvPicPr>
          <p:nvPr/>
        </p:nvPicPr>
        <p:blipFill>
          <a:blip r:embed="rId3"/>
          <a:stretch>
            <a:fillRect/>
          </a:stretch>
        </p:blipFill>
        <p:spPr>
          <a:xfrm>
            <a:off x="6271442" y="1960530"/>
            <a:ext cx="5722503" cy="3684895"/>
          </a:xfrm>
          <a:prstGeom prst="rect">
            <a:avLst/>
          </a:prstGeom>
        </p:spPr>
      </p:pic>
    </p:spTree>
    <p:extLst>
      <p:ext uri="{BB962C8B-B14F-4D97-AF65-F5344CB8AC3E}">
        <p14:creationId xmlns:p14="http://schemas.microsoft.com/office/powerpoint/2010/main" val="414158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5163374" cy="4127836"/>
          </a:xfrm>
          <a:prstGeom prst="rect">
            <a:avLst/>
          </a:prstGeom>
        </p:spPr>
        <p:txBody>
          <a:bodyPr vert="horz" lIns="91440" tIns="45720" rIns="91440" bIns="45720" rtlCol="0" anchor="t">
            <a:normAutofit fontScale="92500" lnSpcReduction="10000"/>
          </a:bodyPr>
          <a:lstStyle/>
          <a:p>
            <a:pPr algn="just">
              <a:lnSpc>
                <a:spcPct val="107000"/>
              </a:lnSpc>
              <a:spcAft>
                <a:spcPts val="800"/>
              </a:spcAft>
            </a:pPr>
            <a:r>
              <a:rPr lang="en-US" sz="1800" b="1" dirty="0" err="1">
                <a:effectLst/>
                <a:latin typeface="Open Sans" panose="020B0606030504020204" pitchFamily="34" charset="0"/>
                <a:ea typeface="Calibri" panose="020F0502020204030204" pitchFamily="34" charset="0"/>
                <a:cs typeface="Times New Roman" panose="02020603050405020304" pitchFamily="18" charset="0"/>
              </a:rPr>
              <a:t>Vorteile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geringerer CO</a:t>
            </a:r>
            <a:r>
              <a:rPr lang="de-DE" baseline="-25000" dirty="0">
                <a:latin typeface="Open Sans" panose="020B0606030504020204" pitchFamily="34" charset="0"/>
                <a:ea typeface="Calibri" panose="020F0502020204030204" pitchFamily="34" charset="0"/>
                <a:cs typeface="Times New Roman" panose="02020603050405020304" pitchFamily="18" charset="0"/>
              </a:rPr>
              <a:t>2</a:t>
            </a:r>
            <a:r>
              <a:rPr lang="de-DE" dirty="0">
                <a:latin typeface="Open Sans" panose="020B0606030504020204" pitchFamily="34" charset="0"/>
                <a:ea typeface="Calibri" panose="020F0502020204030204" pitchFamily="34" charset="0"/>
                <a:cs typeface="Times New Roman" panose="02020603050405020304" pitchFamily="18" charset="0"/>
              </a:rPr>
              <a:t>-Fußabdruck</a:t>
            </a: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vorteilhafte Materialeigenschaften</a:t>
            </a: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kann mit bestehenden Recyclingströmen kompatibel sein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b="1" dirty="0">
                <a:latin typeface="Open Sans" panose="020B0606030504020204" pitchFamily="34" charset="0"/>
                <a:ea typeface="Calibri" panose="020F0502020204030204" pitchFamily="34" charset="0"/>
                <a:cs typeface="Times New Roman" panose="02020603050405020304" pitchFamily="18" charset="0"/>
              </a:rPr>
              <a:t>Zu den Einschränkungen gehören </a:t>
            </a: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hohe Herstellungskosten</a:t>
            </a: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geringe mechanische Neigung</a:t>
            </a: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mögliche negative Auswirkungen auf die Landwirtschaft: Konkurrenz zur Nahrungsmittelproduktion</a:t>
            </a:r>
          </a:p>
          <a:p>
            <a:pPr marL="285750" indent="-285750" algn="just">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unklares End-</a:t>
            </a:r>
            <a:r>
              <a:rPr lang="de-DE" dirty="0" err="1">
                <a:latin typeface="Open Sans" panose="020B0606030504020204" pitchFamily="34" charset="0"/>
                <a:ea typeface="Calibri" panose="020F0502020204030204" pitchFamily="34" charset="0"/>
                <a:cs typeface="Times New Roman" panose="02020603050405020304" pitchFamily="18" charset="0"/>
              </a:rPr>
              <a:t>of</a:t>
            </a:r>
            <a:r>
              <a:rPr lang="de-DE" dirty="0">
                <a:latin typeface="Open Sans" panose="020B0606030504020204" pitchFamily="34" charset="0"/>
                <a:ea typeface="Calibri" panose="020F0502020204030204" pitchFamily="34" charset="0"/>
                <a:cs typeface="Times New Roman" panose="02020603050405020304" pitchFamily="18" charset="0"/>
              </a:rPr>
              <a:t>-Life-Management</a:t>
            </a:r>
          </a:p>
          <a:p>
            <a:pPr algn="just">
              <a:lnSpc>
                <a:spcPct val="107000"/>
              </a:lnSpc>
              <a:spcAft>
                <a:spcPts val="800"/>
              </a:spcAft>
            </a:pPr>
            <a:r>
              <a:rPr lang="en-US" sz="800" dirty="0">
                <a:effectLst/>
                <a:latin typeface="Open Sans" panose="020B0606030504020204" pitchFamily="34" charset="0"/>
                <a:ea typeface="Calibri" panose="020F0502020204030204" pitchFamily="34" charset="0"/>
                <a:cs typeface="Times New Roman" panose="02020603050405020304" pitchFamily="18" charset="0"/>
              </a:rPr>
              <a:t>(</a:t>
            </a:r>
            <a:r>
              <a:rPr lang="en-US" sz="800" dirty="0" err="1">
                <a:effectLst/>
                <a:latin typeface="Open Sans" panose="020B0606030504020204" pitchFamily="34" charset="0"/>
                <a:ea typeface="Calibri" panose="020F0502020204030204" pitchFamily="34" charset="0"/>
                <a:cs typeface="Times New Roman" panose="02020603050405020304" pitchFamily="18" charset="0"/>
              </a:rPr>
              <a:t>Rosenboom</a:t>
            </a:r>
            <a:r>
              <a:rPr lang="en-US" sz="800" dirty="0">
                <a:effectLst/>
                <a:latin typeface="Open Sans" panose="020B0606030504020204" pitchFamily="34" charset="0"/>
                <a:ea typeface="Calibri" panose="020F0502020204030204" pitchFamily="34" charset="0"/>
                <a:cs typeface="Times New Roman" panose="02020603050405020304" pitchFamily="18" charset="0"/>
              </a:rPr>
              <a:t> et al., 2022)</a:t>
            </a:r>
            <a:endParaRPr lang="de-AT"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Das Problem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mit</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 Bio-</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Plastik</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4. Kompostieren - das Problem mit Bio-Kunststoffen </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14634420-5AA2-4D99-AE9D-B4A7DBA42DED}"/>
              </a:ext>
            </a:extLst>
          </p:cNvPr>
          <p:cNvSpPr txBox="1"/>
          <p:nvPr/>
        </p:nvSpPr>
        <p:spPr>
          <a:xfrm>
            <a:off x="10033752" y="5181216"/>
            <a:ext cx="1136850"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singularsolutiongroup.org</a:t>
            </a:r>
            <a:endParaRPr lang="de-AT" sz="800" dirty="0"/>
          </a:p>
        </p:txBody>
      </p:sp>
      <p:pic>
        <p:nvPicPr>
          <p:cNvPr id="1030" name="Picture 6" descr="Compostable Bio-plastic Food Packaging Trays | Singular Solutions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794" y="2074230"/>
            <a:ext cx="5078808" cy="30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0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06172" y="728225"/>
            <a:ext cx="7952799" cy="546100"/>
          </a:xfrm>
        </p:spPr>
        <p:txBody>
          <a:bodyPr>
            <a:normAutofit fontScale="90000"/>
          </a:bodyPr>
          <a:lstStyle/>
          <a:p>
            <a:pPr>
              <a:spcAft>
                <a:spcPts val="600"/>
              </a:spcAft>
            </a:pPr>
            <a:r>
              <a:rPr lang="en-US" sz="2800" b="1" dirty="0" err="1">
                <a:effectLst/>
                <a:latin typeface="Open Sans" panose="020B0606030504020204" pitchFamily="34" charset="0"/>
                <a:ea typeface="Calibri" panose="020F0502020204030204" pitchFamily="34" charset="0"/>
                <a:cs typeface="Times New Roman" panose="02020603050405020304" pitchFamily="18" charset="0"/>
              </a:rPr>
              <a:t>Aktivität</a:t>
            </a:r>
            <a:r>
              <a:rPr lang="en-US" sz="2800" b="1" dirty="0">
                <a:effectLst/>
                <a:latin typeface="Open Sans" panose="020B0606030504020204" pitchFamily="34" charset="0"/>
                <a:ea typeface="Calibri" panose="020F0502020204030204" pitchFamily="34" charset="0"/>
                <a:cs typeface="Times New Roman" panose="02020603050405020304" pitchFamily="18" charset="0"/>
              </a:rPr>
              <a:t>- </a:t>
            </a:r>
            <a:r>
              <a:rPr lang="de-DE" sz="2800" b="1" dirty="0">
                <a:latin typeface="Open Sans" panose="020B0606030504020204" pitchFamily="34" charset="0"/>
                <a:ea typeface="Calibri" panose="020F0502020204030204" pitchFamily="34" charset="0"/>
                <a:cs typeface="Times New Roman" panose="02020603050405020304" pitchFamily="18" charset="0"/>
              </a:rPr>
              <a:t>Sammeln und analysieren Sie Plastikabfälle und trennen Sie sie nach den Recyclingcodes</a:t>
            </a:r>
            <a:endParaRPr lang="el-GR" sz="2800" b="1" dirty="0">
              <a:latin typeface="Open Sans" panose="020B060603050402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929802" y="1685550"/>
            <a:ext cx="5909148" cy="2269917"/>
          </a:xfrm>
        </p:spPr>
        <p:txBody>
          <a:bodyPr>
            <a:normAutofit/>
          </a:bodyPr>
          <a:lstStyle/>
          <a:p>
            <a:pPr marL="0" indent="0">
              <a:lnSpc>
                <a:spcPct val="150000"/>
              </a:lnSpc>
              <a:buNone/>
            </a:pPr>
            <a:r>
              <a:rPr lang="de-DE" sz="1800" b="1" dirty="0">
                <a:solidFill>
                  <a:srgbClr val="000000"/>
                </a:solidFill>
                <a:latin typeface="Open Sans" panose="020B0606030504020204" pitchFamily="34" charset="0"/>
                <a:ea typeface="Overpass"/>
              </a:rPr>
              <a:t>Ziel</a:t>
            </a:r>
          </a:p>
          <a:p>
            <a:pPr marL="0" indent="0">
              <a:lnSpc>
                <a:spcPct val="150000"/>
              </a:lnSpc>
              <a:buNone/>
            </a:pPr>
            <a:r>
              <a:rPr lang="de-DE" sz="1800" b="1" dirty="0">
                <a:solidFill>
                  <a:srgbClr val="000000"/>
                </a:solidFill>
                <a:latin typeface="Open Sans" panose="020B0606030504020204" pitchFamily="34" charset="0"/>
                <a:ea typeface="Overpass"/>
              </a:rPr>
              <a:t>...</a:t>
            </a:r>
            <a:r>
              <a:rPr lang="de-DE" sz="1800" dirty="0">
                <a:solidFill>
                  <a:srgbClr val="000000"/>
                </a:solidFill>
                <a:latin typeface="Open Sans" panose="020B0606030504020204" pitchFamily="34" charset="0"/>
                <a:ea typeface="Overpass"/>
              </a:rPr>
              <a:t>herauszufinden, </a:t>
            </a:r>
            <a:r>
              <a:rPr lang="de-DE" sz="1800" b="1" dirty="0">
                <a:solidFill>
                  <a:srgbClr val="000000"/>
                </a:solidFill>
                <a:latin typeface="Open Sans" panose="020B0606030504020204" pitchFamily="34" charset="0"/>
                <a:ea typeface="Overpass"/>
              </a:rPr>
              <a:t>wie viel Plastik </a:t>
            </a:r>
            <a:r>
              <a:rPr lang="de-DE" sz="1800" dirty="0">
                <a:solidFill>
                  <a:srgbClr val="000000"/>
                </a:solidFill>
                <a:latin typeface="Open Sans" panose="020B0606030504020204" pitchFamily="34" charset="0"/>
                <a:ea typeface="Overpass"/>
              </a:rPr>
              <a:t>einfach achtlos weggeworfen wird,</a:t>
            </a:r>
          </a:p>
          <a:p>
            <a:pPr marL="0" indent="0">
              <a:lnSpc>
                <a:spcPct val="150000"/>
              </a:lnSpc>
              <a:buNone/>
            </a:pPr>
            <a:r>
              <a:rPr lang="de-DE" sz="1800" dirty="0">
                <a:solidFill>
                  <a:srgbClr val="000000"/>
                </a:solidFill>
                <a:latin typeface="Open Sans" panose="020B0606030504020204" pitchFamily="34" charset="0"/>
                <a:ea typeface="Overpass"/>
              </a:rPr>
              <a:t> </a:t>
            </a:r>
            <a:r>
              <a:rPr lang="de-DE" sz="1800" b="1" dirty="0">
                <a:solidFill>
                  <a:srgbClr val="000000"/>
                </a:solidFill>
                <a:latin typeface="Open Sans" panose="020B0606030504020204" pitchFamily="34" charset="0"/>
                <a:ea typeface="Overpass"/>
              </a:rPr>
              <a:t>...</a:t>
            </a:r>
            <a:r>
              <a:rPr lang="de-DE" sz="1800" dirty="0">
                <a:solidFill>
                  <a:srgbClr val="000000"/>
                </a:solidFill>
                <a:latin typeface="Open Sans" panose="020B0606030504020204" pitchFamily="34" charset="0"/>
                <a:ea typeface="Overpass"/>
              </a:rPr>
              <a:t>dann die getrennten Abfälle gemäß </a:t>
            </a:r>
            <a:r>
              <a:rPr lang="de-DE" sz="1800" b="1" dirty="0">
                <a:solidFill>
                  <a:srgbClr val="000000"/>
                </a:solidFill>
                <a:latin typeface="Open Sans" panose="020B0606030504020204" pitchFamily="34" charset="0"/>
                <a:ea typeface="Overpass"/>
              </a:rPr>
              <a:t>den Codes zu recyceln.</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752596" y="4113168"/>
            <a:ext cx="5570706" cy="1482970"/>
          </a:xfrm>
          <a:prstGeom prst="rect">
            <a:avLst/>
          </a:prstGeom>
          <a:noFill/>
        </p:spPr>
        <p:txBody>
          <a:bodyPr wrap="square">
            <a:spAutoFit/>
          </a:bodyPr>
          <a:lstStyle/>
          <a:p>
            <a:pPr>
              <a:lnSpc>
                <a:spcPct val="107000"/>
              </a:lnSpc>
              <a:spcAft>
                <a:spcPts val="800"/>
              </a:spcAft>
            </a:pPr>
            <a:r>
              <a:rPr lang="en-US" sz="1800" b="1" dirty="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Schritt</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für</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Schritt</a:t>
            </a:r>
            <a:endPar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000000"/>
                </a:solidFill>
                <a:latin typeface="Open Sans" panose="020B0606030504020204" pitchFamily="34" charset="0"/>
                <a:ea typeface="Calibri" panose="020F0502020204030204" pitchFamily="34" charset="0"/>
                <a:cs typeface="Times New Roman" panose="02020603050405020304" pitchFamily="18" charset="0"/>
              </a:rPr>
              <a:t>…</a:t>
            </a:r>
            <a:r>
              <a:rPr lang="de-DE" dirty="0">
                <a:solidFill>
                  <a:srgbClr val="000000"/>
                </a:solidFill>
                <a:latin typeface="Open Sans" panose="020B0606030504020204" pitchFamily="34" charset="0"/>
                <a:ea typeface="Calibri" panose="020F0502020204030204" pitchFamily="34" charset="0"/>
                <a:cs typeface="Times New Roman" panose="02020603050405020304" pitchFamily="18" charset="0"/>
              </a:rPr>
              <a:t>Müllsammelaktion. Suchen Sie sich einen Ort, der von achtlos weggeworfenem Müll befreit werden soll.</a:t>
            </a:r>
            <a:endPar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000000"/>
                </a:solidFill>
                <a:latin typeface="Open Sans" panose="020B0606030504020204" pitchFamily="34" charset="0"/>
                <a:ea typeface="Calibri" panose="020F0502020204030204" pitchFamily="34" charset="0"/>
                <a:cs typeface="Times New Roman" panose="02020603050405020304" pitchFamily="18" charset="0"/>
              </a:rPr>
              <a:t>…</a:t>
            </a:r>
            <a:r>
              <a:rPr lang="de-DE" dirty="0">
                <a:solidFill>
                  <a:srgbClr val="000000"/>
                </a:solidFill>
                <a:latin typeface="Open Sans" panose="020B0606030504020204" pitchFamily="34" charset="0"/>
                <a:ea typeface="Calibri" panose="020F0502020204030204" pitchFamily="34" charset="0"/>
                <a:cs typeface="Times New Roman" panose="02020603050405020304" pitchFamily="18" charset="0"/>
              </a:rPr>
              <a:t>trennen der Abfälle nach den Recyclingcodes</a:t>
            </a:r>
            <a:endParaRPr lang="de-AT" dirty="0">
              <a:solidFill>
                <a:srgbClr val="000000"/>
              </a:solidFill>
              <a:latin typeface="Open Sans" panose="020B0606030504020204" pitchFamily="34" charset="0"/>
              <a:ea typeface="Calibri" panose="020F0502020204030204" pitchFamily="34" charset="0"/>
              <a:cs typeface="Times New Roman" panose="02020603050405020304" pitchFamily="18" charset="0"/>
            </a:endParaRPr>
          </a:p>
        </p:txBody>
      </p:sp>
      <p:pic>
        <p:nvPicPr>
          <p:cNvPr id="7" name="Picture 10" descr="Κέντρο περίγραμμα">
            <a:extLst>
              <a:ext uri="{FF2B5EF4-FFF2-40B4-BE49-F238E27FC236}">
                <a16:creationId xmlns:a16="http://schemas.microsoft.com/office/drawing/2014/main" id="{C087E760-F4E8-9E4E-AB4E-6F8526BA12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3" b="73"/>
          <a:stretch/>
        </p:blipFill>
        <p:spPr>
          <a:xfrm>
            <a:off x="360412" y="1655325"/>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6" name="Rechteck 5">
            <a:extLst>
              <a:ext uri="{FF2B5EF4-FFF2-40B4-BE49-F238E27FC236}">
                <a16:creationId xmlns:a16="http://schemas.microsoft.com/office/drawing/2014/main" id="{C462FF3E-60F6-4267-ABFA-4F3CDBE0984B}"/>
              </a:ext>
            </a:extLst>
          </p:cNvPr>
          <p:cNvSpPr/>
          <p:nvPr/>
        </p:nvSpPr>
        <p:spPr>
          <a:xfrm>
            <a:off x="8001000" y="5029200"/>
            <a:ext cx="2181225" cy="21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Grafik 2"/>
          <p:cNvPicPr>
            <a:picLocks noChangeAspect="1"/>
          </p:cNvPicPr>
          <p:nvPr/>
        </p:nvPicPr>
        <p:blipFill>
          <a:blip r:embed="rId4"/>
          <a:stretch>
            <a:fillRect/>
          </a:stretch>
        </p:blipFill>
        <p:spPr>
          <a:xfrm>
            <a:off x="9258338" y="0"/>
            <a:ext cx="2625700" cy="6858000"/>
          </a:xfrm>
          <a:prstGeom prst="rect">
            <a:avLst/>
          </a:prstGeom>
        </p:spPr>
      </p:pic>
    </p:spTree>
    <p:extLst>
      <p:ext uri="{BB962C8B-B14F-4D97-AF65-F5344CB8AC3E}">
        <p14:creationId xmlns:p14="http://schemas.microsoft.com/office/powerpoint/2010/main" val="363109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Τίτλος 1">
            <a:extLst>
              <a:ext uri="{FF2B5EF4-FFF2-40B4-BE49-F238E27FC236}">
                <a16:creationId xmlns:a16="http://schemas.microsoft.com/office/drawing/2014/main" id="{CF455CDC-FB05-4CB5-B741-3B82133CE9B0}"/>
              </a:ext>
            </a:extLst>
          </p:cNvPr>
          <p:cNvSpPr txBox="1">
            <a:spLocks/>
          </p:cNvSpPr>
          <p:nvPr/>
        </p:nvSpPr>
        <p:spPr>
          <a:xfrm>
            <a:off x="860356" y="314574"/>
            <a:ext cx="83284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err="1">
                <a:latin typeface="Open Sans" panose="020B0606030504020204" pitchFamily="34" charset="0"/>
                <a:ea typeface="Calibri" panose="020F0502020204030204" pitchFamily="34" charset="0"/>
                <a:cs typeface="Times New Roman" panose="02020603050405020304" pitchFamily="18" charset="0"/>
              </a:rPr>
              <a:t>Aktivität</a:t>
            </a:r>
            <a:r>
              <a:rPr lang="en-US" sz="2800" b="1" dirty="0">
                <a:latin typeface="Open Sans" panose="020B0606030504020204" pitchFamily="34" charset="0"/>
                <a:ea typeface="Calibri" panose="020F0502020204030204" pitchFamily="34" charset="0"/>
                <a:cs typeface="Times New Roman" panose="02020603050405020304" pitchFamily="18" charset="0"/>
              </a:rPr>
              <a:t> - </a:t>
            </a:r>
            <a:r>
              <a:rPr lang="en-US" sz="2800" b="1" dirty="0" err="1">
                <a:latin typeface="Open Sans" panose="020B0606030504020204" pitchFamily="34" charset="0"/>
                <a:ea typeface="Calibri" panose="020F0502020204030204" pitchFamily="34" charset="0"/>
                <a:cs typeface="Times New Roman" panose="02020603050405020304" pitchFamily="18" charset="0"/>
              </a:rPr>
              <a:t>Tetrapacks</a:t>
            </a:r>
            <a:r>
              <a:rPr lang="en-US" sz="2800" b="1" dirty="0">
                <a:latin typeface="Open Sans" panose="020B0606030504020204" pitchFamily="34" charset="0"/>
                <a:ea typeface="Calibri" panose="020F0502020204030204" pitchFamily="34" charset="0"/>
                <a:cs typeface="Times New Roman" panose="02020603050405020304" pitchFamily="18" charset="0"/>
              </a:rPr>
              <a:t> in </a:t>
            </a:r>
            <a:r>
              <a:rPr lang="en-US" sz="2800" b="1" dirty="0" err="1">
                <a:latin typeface="Open Sans" panose="020B0606030504020204" pitchFamily="34" charset="0"/>
                <a:ea typeface="Calibri" panose="020F0502020204030204" pitchFamily="34" charset="0"/>
                <a:cs typeface="Times New Roman" panose="02020603050405020304" pitchFamily="18" charset="0"/>
              </a:rPr>
              <a:t>Pflanztöpfe</a:t>
            </a:r>
            <a:r>
              <a:rPr lang="en-US" sz="2800" b="1" dirty="0">
                <a:latin typeface="Open Sans" panose="020B0606030504020204" pitchFamily="34" charset="0"/>
                <a:ea typeface="Calibri" panose="020F0502020204030204" pitchFamily="34" charset="0"/>
                <a:cs typeface="Times New Roman" panose="02020603050405020304" pitchFamily="18" charset="0"/>
              </a:rPr>
              <a:t> </a:t>
            </a:r>
            <a:r>
              <a:rPr lang="en-US" sz="2800" b="1" dirty="0" err="1">
                <a:latin typeface="Open Sans" panose="020B0606030504020204" pitchFamily="34" charset="0"/>
                <a:ea typeface="Calibri" panose="020F0502020204030204" pitchFamily="34" charset="0"/>
                <a:cs typeface="Times New Roman" panose="02020603050405020304" pitchFamily="18" charset="0"/>
              </a:rPr>
              <a:t>verwandeln</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Θέση περιεχομένου 8">
            <a:extLst>
              <a:ext uri="{FF2B5EF4-FFF2-40B4-BE49-F238E27FC236}">
                <a16:creationId xmlns:a16="http://schemas.microsoft.com/office/drawing/2014/main" id="{988D86DD-585B-4074-832B-A897DE875096}"/>
              </a:ext>
            </a:extLst>
          </p:cNvPr>
          <p:cNvSpPr>
            <a:spLocks noGrp="1"/>
          </p:cNvSpPr>
          <p:nvPr>
            <p:ph idx="1"/>
          </p:nvPr>
        </p:nvSpPr>
        <p:spPr>
          <a:xfrm>
            <a:off x="951958" y="1661808"/>
            <a:ext cx="5909148" cy="2269917"/>
          </a:xfrm>
        </p:spPr>
        <p:txBody>
          <a:bodyPr>
            <a:noAutofit/>
          </a:bodyPr>
          <a:lstStyle/>
          <a:p>
            <a:pPr marL="0" indent="0">
              <a:lnSpc>
                <a:spcPct val="150000"/>
              </a:lnSpc>
              <a:buNone/>
            </a:pPr>
            <a:r>
              <a:rPr lang="en-US" sz="1600" b="1" dirty="0" err="1">
                <a:solidFill>
                  <a:srgbClr val="000000"/>
                </a:solidFill>
                <a:effectLst/>
                <a:latin typeface="Open Sans" panose="020B0606030504020204" pitchFamily="34" charset="0"/>
                <a:ea typeface="Overpass"/>
              </a:rPr>
              <a:t>Ziel</a:t>
            </a:r>
            <a:endParaRPr lang="en-US" sz="1600" b="1" dirty="0">
              <a:solidFill>
                <a:srgbClr val="000000"/>
              </a:solidFill>
              <a:effectLst/>
              <a:latin typeface="Open Sans" panose="020B0606030504020204" pitchFamily="34" charset="0"/>
              <a:ea typeface="Overpass"/>
            </a:endParaRPr>
          </a:p>
          <a:p>
            <a:pPr marL="0" indent="0">
              <a:lnSpc>
                <a:spcPct val="150000"/>
              </a:lnSpc>
              <a:buNone/>
            </a:pPr>
            <a:r>
              <a:rPr lang="de-DE" sz="1600" dirty="0">
                <a:solidFill>
                  <a:srgbClr val="000000"/>
                </a:solidFill>
                <a:latin typeface="Open Sans" panose="020B0606030504020204" pitchFamily="34" charset="0"/>
                <a:ea typeface="Overpass"/>
              </a:rPr>
              <a:t>Es gibt zahlreiche Ideen, wie man ein Tetra Pak kreativ umgestalten kann. </a:t>
            </a:r>
          </a:p>
          <a:p>
            <a:pPr marL="0" indent="0">
              <a:lnSpc>
                <a:spcPct val="150000"/>
              </a:lnSpc>
              <a:buNone/>
            </a:pPr>
            <a:r>
              <a:rPr lang="de-DE" sz="1600" dirty="0">
                <a:solidFill>
                  <a:srgbClr val="000000"/>
                </a:solidFill>
                <a:latin typeface="Open Sans" panose="020B0606030504020204" pitchFamily="34" charset="0"/>
                <a:ea typeface="Overpass"/>
              </a:rPr>
              <a:t>Eine davon ist, die Verpackung als </a:t>
            </a:r>
            <a:r>
              <a:rPr lang="de-DE" sz="1600" b="1" dirty="0">
                <a:solidFill>
                  <a:srgbClr val="000000"/>
                </a:solidFill>
                <a:latin typeface="Open Sans" panose="020B0606030504020204" pitchFamily="34" charset="0"/>
                <a:ea typeface="Overpass"/>
              </a:rPr>
              <a:t>Blumentopf</a:t>
            </a:r>
            <a:r>
              <a:rPr lang="de-DE" sz="1600" dirty="0">
                <a:solidFill>
                  <a:srgbClr val="000000"/>
                </a:solidFill>
                <a:latin typeface="Open Sans" panose="020B0606030504020204" pitchFamily="34" charset="0"/>
                <a:ea typeface="Overpass"/>
              </a:rPr>
              <a:t> zu verwenden. So sparen Sie sich den Kauf neuer Plastikblumentöpfe.</a:t>
            </a:r>
            <a:endParaRPr lang="en-US" sz="16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20">
            <a:extLst>
              <a:ext uri="{FF2B5EF4-FFF2-40B4-BE49-F238E27FC236}">
                <a16:creationId xmlns:a16="http://schemas.microsoft.com/office/drawing/2014/main" id="{86D32784-3B56-48A5-AA3D-784D5D52A8E6}"/>
              </a:ext>
            </a:extLst>
          </p:cNvPr>
          <p:cNvSpPr txBox="1"/>
          <p:nvPr/>
        </p:nvSpPr>
        <p:spPr>
          <a:xfrm>
            <a:off x="951958" y="4407586"/>
            <a:ext cx="5570706" cy="2129814"/>
          </a:xfrm>
          <a:prstGeom prst="rect">
            <a:avLst/>
          </a:prstGeom>
          <a:noFill/>
        </p:spPr>
        <p:txBody>
          <a:bodyPr wrap="square">
            <a:spAutoFit/>
          </a:bodyPr>
          <a:lstStyle/>
          <a:p>
            <a:pPr>
              <a:lnSpc>
                <a:spcPct val="107000"/>
              </a:lnSpc>
              <a:spcAft>
                <a:spcPts val="800"/>
              </a:spcAft>
            </a:pPr>
            <a:r>
              <a:rPr lang="en-US" sz="1600" b="1" dirty="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Schritt</a:t>
            </a:r>
            <a:r>
              <a:rPr lang="en-US"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600" b="1" dirty="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für</a:t>
            </a:r>
            <a:r>
              <a:rPr lang="en-US"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600" b="1" dirty="0" err="1">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Schritt</a:t>
            </a:r>
            <a:endParaRPr lang="en-US"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solidFill>
                  <a:srgbClr val="000000"/>
                </a:solidFill>
                <a:latin typeface="Open Sans" panose="020B0606030504020204" pitchFamily="34" charset="0"/>
                <a:ea typeface="Calibri" panose="020F0502020204030204" pitchFamily="34" charset="0"/>
                <a:cs typeface="Times New Roman" panose="02020603050405020304" pitchFamily="18" charset="0"/>
              </a:rPr>
              <a:t>…</a:t>
            </a:r>
            <a:r>
              <a:rPr lang="de-DE" sz="1600" dirty="0">
                <a:solidFill>
                  <a:srgbClr val="000000"/>
                </a:solidFill>
                <a:latin typeface="Open Sans" panose="020B0606030504020204" pitchFamily="34" charset="0"/>
                <a:ea typeface="Calibri" panose="020F0502020204030204" pitchFamily="34" charset="0"/>
                <a:cs typeface="Times New Roman" panose="02020603050405020304" pitchFamily="18" charset="0"/>
              </a:rPr>
              <a:t>den Tetra Pak senkrecht oder quer durchschneiden. Wenn Ihnen das Design der Verpackung nicht gefällt, können Sie die äußerste Folie vorsichtig abziehen</a:t>
            </a:r>
          </a:p>
          <a:p>
            <a:pPr algn="just">
              <a:lnSpc>
                <a:spcPct val="107000"/>
              </a:lnSpc>
              <a:spcAft>
                <a:spcPts val="800"/>
              </a:spcAft>
            </a:pPr>
            <a:r>
              <a:rPr lang="de-DE" sz="1600" dirty="0">
                <a:solidFill>
                  <a:srgbClr val="000000"/>
                </a:solidFill>
                <a:latin typeface="Open Sans" panose="020B0606030504020204" pitchFamily="34" charset="0"/>
                <a:ea typeface="Calibri" panose="020F0502020204030204" pitchFamily="34" charset="0"/>
                <a:cs typeface="Times New Roman" panose="02020603050405020304" pitchFamily="18" charset="0"/>
              </a:rPr>
              <a:t>…f</a:t>
            </a:r>
            <a:r>
              <a:rPr lang="de-DE" sz="1600" dirty="0">
                <a:solidFill>
                  <a:srgbClr val="000000"/>
                </a:solidFill>
                <a:latin typeface="Open Sans" panose="020B0606030504020204" pitchFamily="34" charset="0"/>
                <a:ea typeface="Calibri" panose="020F0502020204030204" pitchFamily="34" charset="0"/>
              </a:rPr>
              <a:t>üllen Sie das Tetra Pak mit Erde und streuen Sie die Samen hinein, befeuchten Sie die Erde und stellen Sie es an einen hellen und sonnigen Ort. </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0" descr="Κέντρο περίγραμμα">
            <a:extLst>
              <a:ext uri="{FF2B5EF4-FFF2-40B4-BE49-F238E27FC236}">
                <a16:creationId xmlns:a16="http://schemas.microsoft.com/office/drawing/2014/main" id="{3F1A74B7-2029-42AE-940A-CE8B3CB172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73" b="73"/>
          <a:stretch/>
        </p:blipFill>
        <p:spPr>
          <a:xfrm>
            <a:off x="382568" y="1631583"/>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pic>
        <p:nvPicPr>
          <p:cNvPr id="3" name="Grafik 2">
            <a:extLst>
              <a:ext uri="{FF2B5EF4-FFF2-40B4-BE49-F238E27FC236}">
                <a16:creationId xmlns:a16="http://schemas.microsoft.com/office/drawing/2014/main" id="{7CCCB6F7-EBBD-4B53-90D3-B36CA36D7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928" y="2838243"/>
            <a:ext cx="4345790" cy="2891926"/>
          </a:xfrm>
          <a:prstGeom prst="rect">
            <a:avLst/>
          </a:prstGeom>
        </p:spPr>
      </p:pic>
      <p:sp>
        <p:nvSpPr>
          <p:cNvPr id="4" name="Textfeld 3">
            <a:extLst>
              <a:ext uri="{FF2B5EF4-FFF2-40B4-BE49-F238E27FC236}">
                <a16:creationId xmlns:a16="http://schemas.microsoft.com/office/drawing/2014/main" id="{6757286F-8FC0-4B65-9D54-FC295B9330F9}"/>
              </a:ext>
            </a:extLst>
          </p:cNvPr>
          <p:cNvSpPr txBox="1"/>
          <p:nvPr/>
        </p:nvSpPr>
        <p:spPr>
          <a:xfrm>
            <a:off x="6916501" y="5730169"/>
            <a:ext cx="1048685" cy="215444"/>
          </a:xfrm>
          <a:prstGeom prst="rect">
            <a:avLst/>
          </a:prstGeom>
          <a:noFill/>
        </p:spPr>
        <p:txBody>
          <a:bodyPr wrap="none" rtlCol="0">
            <a:spAutoFit/>
          </a:bodyPr>
          <a:lstStyle/>
          <a:p>
            <a:r>
              <a:rPr lang="de-AT" sz="800" dirty="0"/>
              <a:t>Research </a:t>
            </a:r>
            <a:r>
              <a:rPr lang="de-AT" sz="800" dirty="0" err="1"/>
              <a:t>ecomakery</a:t>
            </a:r>
            <a:endParaRPr lang="de-AT" sz="800" dirty="0"/>
          </a:p>
        </p:txBody>
      </p:sp>
    </p:spTree>
    <p:extLst>
      <p:ext uri="{BB962C8B-B14F-4D97-AF65-F5344CB8AC3E}">
        <p14:creationId xmlns:p14="http://schemas.microsoft.com/office/powerpoint/2010/main" val="53396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3A45AB63-F85D-7756-9AFB-1AE2E31E0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Υπότιτλος 2">
            <a:extLst>
              <a:ext uri="{FF2B5EF4-FFF2-40B4-BE49-F238E27FC236}">
                <a16:creationId xmlns:a16="http://schemas.microsoft.com/office/drawing/2014/main" id="{9DB57A6C-26D8-D499-B987-7DAF947DA4B4}"/>
              </a:ext>
            </a:extLst>
          </p:cNvPr>
          <p:cNvSpPr>
            <a:spLocks noGrp="1"/>
          </p:cNvSpPr>
          <p:nvPr>
            <p:ph type="subTitle" idx="1"/>
          </p:nvPr>
        </p:nvSpPr>
        <p:spPr>
          <a:xfrm>
            <a:off x="-729070" y="6108627"/>
            <a:ext cx="5264728" cy="749373"/>
          </a:xfrm>
        </p:spPr>
        <p:txBody>
          <a:bodyPr/>
          <a:lstStyle/>
          <a:p>
            <a:r>
              <a:rPr lang="en-US"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rescue.erasmus.site</a:t>
            </a:r>
            <a:endParaRPr lang="el-GR"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DDC56DA-9276-36F5-1FAD-B9B40F67D948}"/>
              </a:ext>
            </a:extLst>
          </p:cNvPr>
          <p:cNvSpPr txBox="1"/>
          <p:nvPr/>
        </p:nvSpPr>
        <p:spPr>
          <a:xfrm>
            <a:off x="4435267" y="6150114"/>
            <a:ext cx="5614587" cy="707886"/>
          </a:xfrm>
          <a:prstGeom prst="rect">
            <a:avLst/>
          </a:prstGeom>
          <a:noFill/>
        </p:spPr>
        <p:txBody>
          <a:bodyPr wrap="square">
            <a:spAutoFit/>
          </a:bodyPr>
          <a:lstStyle/>
          <a:p>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l-GR" dirty="0"/>
          </a:p>
        </p:txBody>
      </p:sp>
    </p:spTree>
    <p:extLst>
      <p:ext uri="{BB962C8B-B14F-4D97-AF65-F5344CB8AC3E}">
        <p14:creationId xmlns:p14="http://schemas.microsoft.com/office/powerpoint/2010/main" val="2342049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Einleitung</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D4E9C2CD-5AEC-089B-2B98-F04724905FB7}"/>
              </a:ext>
            </a:extLst>
          </p:cNvPr>
          <p:cNvSpPr txBox="1"/>
          <p:nvPr/>
        </p:nvSpPr>
        <p:spPr>
          <a:xfrm>
            <a:off x="973455" y="1746881"/>
            <a:ext cx="10075929" cy="584775"/>
          </a:xfrm>
          <a:prstGeom prst="rect">
            <a:avLst/>
          </a:prstGeom>
          <a:noFill/>
        </p:spPr>
        <p:txBody>
          <a:bodyPr wrap="square">
            <a:spAutoFit/>
          </a:bodyPr>
          <a:lstStyle/>
          <a:p>
            <a:pPr marL="0" indent="0">
              <a:buNone/>
            </a:pPr>
            <a:r>
              <a:rPr lang="de-DE" sz="1600" dirty="0">
                <a:effectLst/>
                <a:latin typeface="Open Sans" panose="020B0606030504020204" pitchFamily="34" charset="0"/>
                <a:ea typeface="Open Sans" panose="020B0606030504020204" pitchFamily="34" charset="0"/>
                <a:cs typeface="Open Sans" panose="020B0606030504020204" pitchFamily="34" charset="0"/>
              </a:rPr>
              <a:t>Seit 1950 wurden nur 9% aller weggeworfenen Kunststoffe recycelt. Es kann bis zu 500 Jahre dauern, bis sich Plastik zersetzt.</a:t>
            </a:r>
            <a:endParaRPr lang="en-US" sz="16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feld 7">
            <a:extLst>
              <a:ext uri="{FF2B5EF4-FFF2-40B4-BE49-F238E27FC236}">
                <a16:creationId xmlns:a16="http://schemas.microsoft.com/office/drawing/2014/main" id="{4A8AF3A1-ADA9-4005-B2EA-A804F0CCBAB9}"/>
              </a:ext>
            </a:extLst>
          </p:cNvPr>
          <p:cNvSpPr txBox="1"/>
          <p:nvPr/>
        </p:nvSpPr>
        <p:spPr>
          <a:xfrm>
            <a:off x="973455" y="2547090"/>
            <a:ext cx="10624496" cy="584775"/>
          </a:xfrm>
          <a:prstGeom prst="rect">
            <a:avLst/>
          </a:prstGeom>
          <a:noFill/>
        </p:spPr>
        <p:txBody>
          <a:bodyPr wrap="square" rtlCol="0">
            <a:spAutoFit/>
          </a:bodyPr>
          <a:lstStyle/>
          <a:p>
            <a:r>
              <a:rPr lang="de-DE" sz="1600" dirty="0">
                <a:effectLst/>
                <a:latin typeface="Open Sans" panose="020B0606030504020204" pitchFamily="34" charset="0"/>
                <a:ea typeface="Open Sans" panose="020B0606030504020204" pitchFamily="34" charset="0"/>
                <a:cs typeface="Open Sans" panose="020B0606030504020204" pitchFamily="34" charset="0"/>
              </a:rPr>
              <a:t>Im Rahmen des europäischen Green Deals sollen </a:t>
            </a:r>
            <a:r>
              <a:rPr lang="de-DE" sz="1600" b="1" dirty="0">
                <a:effectLst/>
                <a:latin typeface="Open Sans" panose="020B0606030504020204" pitchFamily="34" charset="0"/>
                <a:ea typeface="Open Sans" panose="020B0606030504020204" pitchFamily="34" charset="0"/>
                <a:cs typeface="Open Sans" panose="020B0606030504020204" pitchFamily="34" charset="0"/>
              </a:rPr>
              <a:t>bis 2030 55 Prozent der Kunststoffverpackungsabfälle recycelt werden.</a:t>
            </a:r>
            <a:endParaRPr lang="de-AT" b="1" dirty="0"/>
          </a:p>
        </p:txBody>
      </p:sp>
      <p:pic>
        <p:nvPicPr>
          <p:cNvPr id="10" name="Grafik 9">
            <a:extLst>
              <a:ext uri="{FF2B5EF4-FFF2-40B4-BE49-F238E27FC236}">
                <a16:creationId xmlns:a16="http://schemas.microsoft.com/office/drawing/2014/main" id="{A9BB3F07-928D-47B9-8C45-DA69766AF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6559" y="3166677"/>
            <a:ext cx="6049720" cy="3270119"/>
          </a:xfrm>
          <a:prstGeom prst="rect">
            <a:avLst/>
          </a:prstGeom>
        </p:spPr>
      </p:pic>
      <p:sp>
        <p:nvSpPr>
          <p:cNvPr id="16" name="Textfeld 15">
            <a:extLst>
              <a:ext uri="{FF2B5EF4-FFF2-40B4-BE49-F238E27FC236}">
                <a16:creationId xmlns:a16="http://schemas.microsoft.com/office/drawing/2014/main" id="{B3ED97ED-18F4-4BE3-807A-7706FBF87312}"/>
              </a:ext>
            </a:extLst>
          </p:cNvPr>
          <p:cNvSpPr txBox="1"/>
          <p:nvPr/>
        </p:nvSpPr>
        <p:spPr>
          <a:xfrm>
            <a:off x="9036279" y="6221352"/>
            <a:ext cx="389850"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NGF</a:t>
            </a:r>
            <a:endParaRPr lang="de-AT" sz="800" dirty="0"/>
          </a:p>
        </p:txBody>
      </p:sp>
    </p:spTree>
    <p:extLst>
      <p:ext uri="{BB962C8B-B14F-4D97-AF65-F5344CB8AC3E}">
        <p14:creationId xmlns:p14="http://schemas.microsoft.com/office/powerpoint/2010/main" val="395327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6" y="731520"/>
            <a:ext cx="5425979" cy="418338"/>
          </a:xfrm>
        </p:spPr>
        <p:txBody>
          <a:bodyPr anchor="b">
            <a:normAutofit fontScale="90000"/>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Einführung</a:t>
            </a:r>
            <a:r>
              <a:rPr lang="en-US" sz="2800" b="1" dirty="0">
                <a:latin typeface="Open Sans" panose="020B0606030504020204" pitchFamily="34" charset="0"/>
                <a:ea typeface="Open Sans" panose="020B0606030504020204" pitchFamily="34" charset="0"/>
                <a:cs typeface="Open Sans" panose="020B0606030504020204" pitchFamily="34" charset="0"/>
              </a:rPr>
              <a:t> in das Modul</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Θέση περιεχομένου 2">
            <a:extLst>
              <a:ext uri="{FF2B5EF4-FFF2-40B4-BE49-F238E27FC236}">
                <a16:creationId xmlns:a16="http://schemas.microsoft.com/office/drawing/2014/main" id="{BEE1AC86-2B24-B513-17A1-C38070E8221D}"/>
              </a:ext>
            </a:extLst>
          </p:cNvPr>
          <p:cNvSpPr txBox="1">
            <a:spLocks/>
          </p:cNvSpPr>
          <p:nvPr/>
        </p:nvSpPr>
        <p:spPr>
          <a:xfrm>
            <a:off x="699135" y="2752034"/>
            <a:ext cx="8174277" cy="4205769"/>
          </a:xfrm>
          <a:prstGeom prst="rect">
            <a:avLst/>
          </a:prstGeom>
        </p:spPr>
        <p:txBody>
          <a:bodyPr vert="horz" lIns="91440" tIns="45720" rIns="91440" bIns="45720" rtlCol="0"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de-DE" sz="3800" b="1" dirty="0">
                <a:latin typeface="Open Sans" panose="020B0606030504020204" pitchFamily="34" charset="0"/>
                <a:ea typeface="Open Sans" panose="020B0606030504020204" pitchFamily="34" charset="0"/>
                <a:cs typeface="Open Sans" panose="020B0606030504020204" pitchFamily="34" charset="0"/>
              </a:rPr>
              <a:t>Lernziele: </a:t>
            </a:r>
          </a:p>
          <a:p>
            <a:pPr>
              <a:buFont typeface="Wingdings" panose="05000000000000000000" pitchFamily="2" charset="2"/>
              <a:buChar char="ü"/>
            </a:pPr>
            <a:r>
              <a:rPr lang="de-DE" sz="3800" dirty="0">
                <a:latin typeface="Open Sans" panose="020B0606030504020204" pitchFamily="34" charset="0"/>
                <a:ea typeface="Open Sans" panose="020B0606030504020204" pitchFamily="34" charset="0"/>
                <a:cs typeface="Open Sans" panose="020B0606030504020204" pitchFamily="34" charset="0"/>
              </a:rPr>
              <a:t>Auseinandersetzung mit der globalen Plastikproblematik und Erörterung von nachhaltigen Lösungen zur Bekämpfung der Plastikverschmutzung </a:t>
            </a:r>
          </a:p>
          <a:p>
            <a:pPr>
              <a:buFont typeface="Wingdings" panose="05000000000000000000" pitchFamily="2" charset="2"/>
              <a:buChar char="ü"/>
            </a:pPr>
            <a:r>
              <a:rPr lang="de-DE" sz="3800" dirty="0">
                <a:latin typeface="Open Sans" panose="020B0606030504020204" pitchFamily="34" charset="0"/>
                <a:ea typeface="Open Sans" panose="020B0606030504020204" pitchFamily="34" charset="0"/>
                <a:cs typeface="Open Sans" panose="020B0606030504020204" pitchFamily="34" charset="0"/>
              </a:rPr>
              <a:t>Verständnis der Funktionsweise von Vermeidung, Reduzierung, Wiederverwendung, Recycling und Kompostierung von Plastik </a:t>
            </a:r>
          </a:p>
          <a:p>
            <a:pPr>
              <a:buFont typeface="Wingdings" panose="05000000000000000000" pitchFamily="2" charset="2"/>
              <a:buChar char="ü"/>
            </a:pPr>
            <a:r>
              <a:rPr lang="de-DE" sz="3800" dirty="0">
                <a:latin typeface="Open Sans" panose="020B0606030504020204" pitchFamily="34" charset="0"/>
                <a:ea typeface="Open Sans" panose="020B0606030504020204" pitchFamily="34" charset="0"/>
                <a:cs typeface="Open Sans" panose="020B0606030504020204" pitchFamily="34" charset="0"/>
              </a:rPr>
              <a:t>Erkennen von Grenzen von Vermeidung, Reduzierung, Wiederverwendung, Recycling und Kompostierung von Plastik </a:t>
            </a:r>
          </a:p>
          <a:p>
            <a:pPr>
              <a:buFont typeface="Wingdings" panose="05000000000000000000" pitchFamily="2" charset="2"/>
              <a:buChar char="ü"/>
            </a:pPr>
            <a:r>
              <a:rPr lang="de-DE" sz="3800" dirty="0">
                <a:latin typeface="Open Sans" panose="020B0606030504020204" pitchFamily="34" charset="0"/>
                <a:ea typeface="Open Sans" panose="020B0606030504020204" pitchFamily="34" charset="0"/>
                <a:cs typeface="Open Sans" panose="020B0606030504020204" pitchFamily="34" charset="0"/>
              </a:rPr>
              <a:t>Sensibilisierung für die verantwortungsvolle Verwendung und Entsorgung von Plastik</a:t>
            </a:r>
          </a:p>
          <a:p>
            <a:pPr>
              <a:buFont typeface="Wingdings" panose="05000000000000000000" pitchFamily="2" charset="2"/>
              <a:buChar char="ü"/>
            </a:pPr>
            <a:r>
              <a:rPr lang="de-DE" sz="3800" dirty="0">
                <a:latin typeface="Open Sans" panose="020B0606030504020204" pitchFamily="34" charset="0"/>
                <a:ea typeface="Open Sans" panose="020B0606030504020204" pitchFamily="34" charset="0"/>
                <a:cs typeface="Open Sans" panose="020B0606030504020204" pitchFamily="34" charset="0"/>
              </a:rPr>
              <a:t>Erwerb von Kenntnissen über erforderliche politische Rahmenbedingungen, um die Herausforderung der Plastikproblematik auf nationaler, EU- und internationaler Ebene zu bewältigen</a:t>
            </a:r>
          </a:p>
          <a:p>
            <a:pPr marL="0" indent="0">
              <a:buFont typeface="Arial" panose="020B0604020202020204" pitchFamily="34" charset="0"/>
              <a:buNone/>
            </a:pPr>
            <a:endParaRPr lang="el-GR" sz="400" dirty="0"/>
          </a:p>
        </p:txBody>
      </p:sp>
    </p:spTree>
    <p:extLst>
      <p:ext uri="{BB962C8B-B14F-4D97-AF65-F5344CB8AC3E}">
        <p14:creationId xmlns:p14="http://schemas.microsoft.com/office/powerpoint/2010/main" val="160701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Einführung</a:t>
            </a:r>
            <a:r>
              <a:rPr lang="en-US" sz="2800" b="1" dirty="0">
                <a:latin typeface="Open Sans" panose="020B0606030504020204" pitchFamily="34" charset="0"/>
                <a:ea typeface="Open Sans" panose="020B0606030504020204" pitchFamily="34" charset="0"/>
                <a:cs typeface="Open Sans" panose="020B0606030504020204" pitchFamily="34" charset="0"/>
              </a:rPr>
              <a:t> ins </a:t>
            </a:r>
            <a:r>
              <a:rPr lang="en-US" sz="2800" b="1" dirty="0" err="1">
                <a:latin typeface="Open Sans" panose="020B0606030504020204" pitchFamily="34" charset="0"/>
                <a:ea typeface="Open Sans" panose="020B0606030504020204" pitchFamily="34" charset="0"/>
                <a:cs typeface="Open Sans" panose="020B0606030504020204" pitchFamily="34" charset="0"/>
              </a:rPr>
              <a:t>Modul</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704033" y="2752034"/>
            <a:ext cx="8217330" cy="4205769"/>
          </a:xfrm>
        </p:spPr>
        <p:txBody>
          <a:bodyPr anchor="t">
            <a:normAutofit/>
          </a:bodyPr>
          <a:lstStyle/>
          <a:p>
            <a:pPr marL="0" indent="0">
              <a:buNone/>
            </a:pPr>
            <a:endParaRPr lang="en-US" sz="4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de-DE" sz="1800" b="1" dirty="0">
                <a:latin typeface="Open Sans" panose="020B0606030504020204" pitchFamily="34" charset="0"/>
                <a:ea typeface="Open Sans" panose="020B0606030504020204" pitchFamily="34" charset="0"/>
                <a:cs typeface="Open Sans" panose="020B0606030504020204" pitchFamily="34" charset="0"/>
              </a:rPr>
              <a:t>Lernergebnisse:</a:t>
            </a:r>
          </a:p>
          <a:p>
            <a:pPr>
              <a:buFont typeface="Wingdings" panose="05000000000000000000" pitchFamily="2" charset="2"/>
              <a:buChar char="ü"/>
            </a:pPr>
            <a:r>
              <a:rPr lang="de-DE" sz="1800" dirty="0">
                <a:latin typeface="Open Sans" panose="020B0606030504020204" pitchFamily="34" charset="0"/>
                <a:ea typeface="Open Sans" panose="020B0606030504020204" pitchFamily="34" charset="0"/>
                <a:cs typeface="Open Sans" panose="020B0606030504020204" pitchFamily="34" charset="0"/>
              </a:rPr>
              <a:t>Identifizierung der Recycling-Codes</a:t>
            </a:r>
          </a:p>
          <a:p>
            <a:pPr>
              <a:buFont typeface="Wingdings" panose="05000000000000000000" pitchFamily="2" charset="2"/>
              <a:buChar char="ü"/>
            </a:pPr>
            <a:r>
              <a:rPr lang="de-DE" sz="1800" dirty="0">
                <a:latin typeface="Open Sans" panose="020B0606030504020204" pitchFamily="34" charset="0"/>
                <a:ea typeface="Open Sans" panose="020B0606030504020204" pitchFamily="34" charset="0"/>
                <a:cs typeface="Open Sans" panose="020B0606030504020204" pitchFamily="34" charset="0"/>
              </a:rPr>
              <a:t>Kenntnis der 5R-Regel</a:t>
            </a:r>
          </a:p>
          <a:p>
            <a:pPr>
              <a:buFont typeface="Wingdings" panose="05000000000000000000" pitchFamily="2" charset="2"/>
              <a:buChar char="ü"/>
            </a:pPr>
            <a:r>
              <a:rPr lang="de-DE" sz="1800" dirty="0">
                <a:latin typeface="Open Sans" panose="020B0606030504020204" pitchFamily="34" charset="0"/>
                <a:ea typeface="Open Sans" panose="020B0606030504020204" pitchFamily="34" charset="0"/>
                <a:cs typeface="Open Sans" panose="020B0606030504020204" pitchFamily="34" charset="0"/>
              </a:rPr>
              <a:t>Verständnis der Bedeutung der 5 </a:t>
            </a:r>
            <a:r>
              <a:rPr lang="de-DE" sz="1800" dirty="0" err="1">
                <a:latin typeface="Open Sans" panose="020B0606030504020204" pitchFamily="34" charset="0"/>
                <a:ea typeface="Open Sans" panose="020B0606030504020204" pitchFamily="34" charset="0"/>
                <a:cs typeface="Open Sans" panose="020B0606030504020204" pitchFamily="34" charset="0"/>
              </a:rPr>
              <a:t>Rs</a:t>
            </a:r>
            <a:r>
              <a:rPr lang="de-DE" sz="1800" dirty="0">
                <a:latin typeface="Open Sans" panose="020B0606030504020204" pitchFamily="34" charset="0"/>
                <a:ea typeface="Open Sans" panose="020B0606030504020204" pitchFamily="34" charset="0"/>
                <a:cs typeface="Open Sans" panose="020B0606030504020204" pitchFamily="34" charset="0"/>
              </a:rPr>
              <a:t> (Vermeiden, Reduzieren, Wiederverwenden, Recyceln und Kompostieren) </a:t>
            </a:r>
          </a:p>
          <a:p>
            <a:pPr>
              <a:buFont typeface="Wingdings" panose="05000000000000000000" pitchFamily="2" charset="2"/>
              <a:buChar char="ü"/>
            </a:pPr>
            <a:r>
              <a:rPr lang="de-DE" sz="1800" dirty="0">
                <a:latin typeface="Open Sans" panose="020B0606030504020204" pitchFamily="34" charset="0"/>
                <a:ea typeface="Open Sans" panose="020B0606030504020204" pitchFamily="34" charset="0"/>
                <a:cs typeface="Open Sans" panose="020B0606030504020204" pitchFamily="34" charset="0"/>
              </a:rPr>
              <a:t>Kritische Analyse von "neuen Lösungen" wie Bioplastik</a:t>
            </a:r>
          </a:p>
          <a:p>
            <a:pPr>
              <a:buFont typeface="Wingdings" panose="05000000000000000000" pitchFamily="2" charset="2"/>
              <a:buChar char="ü"/>
            </a:pPr>
            <a:r>
              <a:rPr lang="de-DE" sz="1800" dirty="0">
                <a:latin typeface="Open Sans" panose="020B0606030504020204" pitchFamily="34" charset="0"/>
                <a:ea typeface="Open Sans" panose="020B0606030504020204" pitchFamily="34" charset="0"/>
                <a:cs typeface="Open Sans" panose="020B0606030504020204" pitchFamily="34" charset="0"/>
              </a:rPr>
              <a:t>Bereitschaft den eigenen Plastikverbrauch zu reflektieren </a:t>
            </a:r>
          </a:p>
          <a:p>
            <a:pPr>
              <a:buFont typeface="Wingdings" panose="05000000000000000000" pitchFamily="2" charset="2"/>
              <a:buChar char="ü"/>
            </a:pPr>
            <a:r>
              <a:rPr lang="de-DE" sz="1800" dirty="0">
                <a:latin typeface="Open Sans" panose="020B0606030504020204" pitchFamily="34" charset="0"/>
                <a:ea typeface="Open Sans" panose="020B0606030504020204" pitchFamily="34" charset="0"/>
                <a:cs typeface="Open Sans" panose="020B0606030504020204" pitchFamily="34" charset="0"/>
              </a:rPr>
              <a:t>Fähigkeit zur Argumentation warum die Vermeidung und Reduktion von Plastik, die Verwendung besserer Kunststoffmaterialien und die Verbesserung des Recyclings von Kunststoffen wichtige Strategien im Umgang mit Plastik sind</a:t>
            </a:r>
          </a:p>
          <a:p>
            <a:pPr marL="0" indent="0">
              <a:buNone/>
            </a:pPr>
            <a:endParaRPr lang="el-GR" sz="4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9485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Einführung</a:t>
            </a:r>
            <a:r>
              <a:rPr lang="en-US" sz="2800" b="1" dirty="0">
                <a:latin typeface="Open Sans" panose="020B0606030504020204" pitchFamily="34" charset="0"/>
                <a:ea typeface="Open Sans" panose="020B0606030504020204" pitchFamily="34" charset="0"/>
                <a:cs typeface="Open Sans" panose="020B0606030504020204" pitchFamily="34" charset="0"/>
              </a:rPr>
              <a:t> ins </a:t>
            </a:r>
            <a:r>
              <a:rPr lang="en-US" sz="2800" b="1" dirty="0" err="1">
                <a:latin typeface="Open Sans" panose="020B0606030504020204" pitchFamily="34" charset="0"/>
                <a:ea typeface="Open Sans" panose="020B0606030504020204" pitchFamily="34" charset="0"/>
                <a:cs typeface="Open Sans" panose="020B0606030504020204" pitchFamily="34" charset="0"/>
              </a:rPr>
              <a:t>Thema</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feld 9">
            <a:extLst>
              <a:ext uri="{FF2B5EF4-FFF2-40B4-BE49-F238E27FC236}">
                <a16:creationId xmlns:a16="http://schemas.microsoft.com/office/drawing/2014/main" id="{E216D399-4919-4253-911D-A90B0D22B73C}"/>
              </a:ext>
            </a:extLst>
          </p:cNvPr>
          <p:cNvSpPr txBox="1"/>
          <p:nvPr/>
        </p:nvSpPr>
        <p:spPr>
          <a:xfrm>
            <a:off x="1076325" y="2086104"/>
            <a:ext cx="9925050" cy="4275658"/>
          </a:xfrm>
          <a:prstGeom prst="rect">
            <a:avLst/>
          </a:prstGeom>
          <a:noFill/>
        </p:spPr>
        <p:txBody>
          <a:bodyPr wrap="square" rtlCol="0">
            <a:spAutoFit/>
          </a:bodyPr>
          <a:lstStyle/>
          <a:p>
            <a:pPr algn="just">
              <a:lnSpc>
                <a:spcPct val="107000"/>
              </a:lnSpc>
              <a:spcAft>
                <a:spcPts val="800"/>
              </a:spcAft>
            </a:pPr>
            <a:r>
              <a:rPr lang="de-DE" dirty="0">
                <a:latin typeface="Open Sans" panose="020B0606030504020204" pitchFamily="34" charset="0"/>
                <a:ea typeface="Calibri" panose="020F0502020204030204" pitchFamily="34" charset="0"/>
              </a:rPr>
              <a:t>Etwa </a:t>
            </a:r>
            <a:r>
              <a:rPr lang="de-DE" b="1" dirty="0">
                <a:latin typeface="Open Sans" panose="020B0606030504020204" pitchFamily="34" charset="0"/>
                <a:ea typeface="Calibri" panose="020F0502020204030204" pitchFamily="34" charset="0"/>
              </a:rPr>
              <a:t>15 % der Kunststoffe </a:t>
            </a:r>
            <a:r>
              <a:rPr lang="de-DE" dirty="0">
                <a:latin typeface="Open Sans" panose="020B0606030504020204" pitchFamily="34" charset="0"/>
                <a:ea typeface="Calibri" panose="020F0502020204030204" pitchFamily="34" charset="0"/>
              </a:rPr>
              <a:t>werden in der Europäischen Union hergestellt.</a:t>
            </a:r>
          </a:p>
          <a:p>
            <a:pPr algn="just">
              <a:lnSpc>
                <a:spcPct val="107000"/>
              </a:lnSpc>
              <a:spcAft>
                <a:spcPts val="800"/>
              </a:spcAft>
            </a:pPr>
            <a:endParaRPr lang="en-US" dirty="0">
              <a:latin typeface="Open Sans" panose="020B0606030504020204" pitchFamily="34" charset="0"/>
              <a:ea typeface="Calibri" panose="020F0502020204030204" pitchFamily="34" charset="0"/>
            </a:endParaRPr>
          </a:p>
          <a:p>
            <a:pPr algn="just">
              <a:lnSpc>
                <a:spcPct val="107000"/>
              </a:lnSpc>
              <a:spcAft>
                <a:spcPts val="800"/>
              </a:spcAft>
            </a:pPr>
            <a:r>
              <a:rPr lang="en-US" sz="1800" dirty="0">
                <a:effectLst/>
                <a:latin typeface="Open Sans" panose="020B0606030504020204" pitchFamily="34" charset="0"/>
                <a:ea typeface="Calibri" panose="020F0502020204030204" pitchFamily="34" charset="0"/>
              </a:rPr>
              <a:t>In Europa </a:t>
            </a:r>
            <a:r>
              <a:rPr lang="en-US" sz="1800" dirty="0" err="1">
                <a:effectLst/>
                <a:latin typeface="Open Sans" panose="020B0606030504020204" pitchFamily="34" charset="0"/>
                <a:ea typeface="Calibri" panose="020F0502020204030204" pitchFamily="34" charset="0"/>
              </a:rPr>
              <a:t>wird</a:t>
            </a:r>
            <a:r>
              <a:rPr lang="en-US" sz="1800" dirty="0">
                <a:effectLst/>
                <a:latin typeface="Open Sans" panose="020B0606030504020204" pitchFamily="34" charset="0"/>
                <a:ea typeface="Calibri" panose="020F0502020204030204" pitchFamily="34" charset="0"/>
              </a:rPr>
              <a:t> </a:t>
            </a:r>
            <a:r>
              <a:rPr lang="en-US" sz="1800" dirty="0" err="1">
                <a:effectLst/>
                <a:latin typeface="Open Sans" panose="020B0606030504020204" pitchFamily="34" charset="0"/>
                <a:ea typeface="Calibri" panose="020F0502020204030204" pitchFamily="34" charset="0"/>
              </a:rPr>
              <a:t>Plastik</a:t>
            </a:r>
            <a:r>
              <a:rPr lang="en-US" sz="1800" dirty="0">
                <a:effectLst/>
                <a:latin typeface="Open Sans" panose="020B0606030504020204" pitchFamily="34" charset="0"/>
                <a:ea typeface="Calibri" panose="020F0502020204030204" pitchFamily="34" charset="0"/>
              </a:rPr>
              <a:t> </a:t>
            </a:r>
            <a:r>
              <a:rPr lang="en-US" sz="1800" dirty="0" err="1">
                <a:effectLst/>
                <a:latin typeface="Open Sans" panose="020B0606030504020204" pitchFamily="34" charset="0"/>
                <a:ea typeface="Calibri" panose="020F0502020204030204" pitchFamily="34" charset="0"/>
              </a:rPr>
              <a:t>hauptsächlich</a:t>
            </a:r>
            <a:endParaRPr lang="en-US" sz="1800" dirty="0">
              <a:effectLst/>
              <a:latin typeface="Open Sans" panose="020B0606030504020204" pitchFamily="34" charset="0"/>
              <a:ea typeface="Calibri" panose="020F0502020204030204" pitchFamily="34" charset="0"/>
            </a:endParaRPr>
          </a:p>
          <a:p>
            <a:pPr marL="342900" indent="-342900" algn="just">
              <a:lnSpc>
                <a:spcPct val="107000"/>
              </a:lnSpc>
              <a:spcAft>
                <a:spcPts val="800"/>
              </a:spcAft>
              <a:buFont typeface="+mj-lt"/>
              <a:buAutoNum type="arabicPeriod"/>
            </a:pPr>
            <a:r>
              <a:rPr lang="de-DE" b="1" dirty="0">
                <a:latin typeface="Open Sans" panose="020B0606030504020204" pitchFamily="34" charset="0"/>
                <a:ea typeface="Calibri" panose="020F0502020204030204" pitchFamily="34" charset="0"/>
              </a:rPr>
              <a:t>als Verpackungsmaterial (40 %)</a:t>
            </a:r>
          </a:p>
          <a:p>
            <a:pPr marL="342900" indent="-342900" algn="just">
              <a:lnSpc>
                <a:spcPct val="107000"/>
              </a:lnSpc>
              <a:spcAft>
                <a:spcPts val="800"/>
              </a:spcAft>
              <a:buFont typeface="+mj-lt"/>
              <a:buAutoNum type="arabicPeriod"/>
            </a:pPr>
            <a:r>
              <a:rPr lang="de-DE" b="1" dirty="0">
                <a:latin typeface="Open Sans" panose="020B0606030504020204" pitchFamily="34" charset="0"/>
                <a:ea typeface="Calibri" panose="020F0502020204030204" pitchFamily="34" charset="0"/>
              </a:rPr>
              <a:t>im Bauwesen (20 %)</a:t>
            </a:r>
          </a:p>
          <a:p>
            <a:pPr marL="342900" indent="-342900" algn="just">
              <a:lnSpc>
                <a:spcPct val="107000"/>
              </a:lnSpc>
              <a:spcAft>
                <a:spcPts val="800"/>
              </a:spcAft>
              <a:buFont typeface="+mj-lt"/>
              <a:buAutoNum type="arabicPeriod"/>
            </a:pPr>
            <a:r>
              <a:rPr lang="de-DE" b="1" dirty="0">
                <a:latin typeface="Open Sans" panose="020B0606030504020204" pitchFamily="34" charset="0"/>
                <a:ea typeface="Calibri" panose="020F0502020204030204" pitchFamily="34" charset="0"/>
              </a:rPr>
              <a:t>für Elektro- und Elektronikgeräte (6 %)</a:t>
            </a:r>
          </a:p>
          <a:p>
            <a:pPr marL="342900" indent="-342900" algn="just">
              <a:lnSpc>
                <a:spcPct val="107000"/>
              </a:lnSpc>
              <a:spcAft>
                <a:spcPts val="800"/>
              </a:spcAft>
              <a:buFont typeface="+mj-lt"/>
              <a:buAutoNum type="arabicPeriod"/>
            </a:pPr>
            <a:r>
              <a:rPr lang="de-DE" b="1" dirty="0">
                <a:latin typeface="Open Sans" panose="020B0606030504020204" pitchFamily="34" charset="0"/>
                <a:ea typeface="Calibri" panose="020F0502020204030204" pitchFamily="34" charset="0"/>
              </a:rPr>
              <a:t>in der Landwirtschaft  (4 %)</a:t>
            </a:r>
          </a:p>
          <a:p>
            <a:pPr algn="just">
              <a:lnSpc>
                <a:spcPct val="107000"/>
              </a:lnSpc>
              <a:spcAft>
                <a:spcPts val="800"/>
              </a:spcAft>
            </a:pPr>
            <a:r>
              <a:rPr lang="de-DE" dirty="0">
                <a:latin typeface="Open Sans" panose="020B0606030504020204" pitchFamily="34" charset="0"/>
                <a:ea typeface="Calibri" panose="020F0502020204030204" pitchFamily="34" charset="0"/>
              </a:rPr>
              <a:t>verwendet.</a:t>
            </a:r>
          </a:p>
          <a:p>
            <a:pPr marL="342900" indent="-342900" algn="just">
              <a:lnSpc>
                <a:spcPct val="107000"/>
              </a:lnSpc>
              <a:spcAft>
                <a:spcPts val="800"/>
              </a:spcAft>
              <a:buFont typeface="+mj-lt"/>
              <a:buAutoNum type="arabicPeriod"/>
            </a:pPr>
            <a:endParaRPr lang="en-US" dirty="0">
              <a:latin typeface="Open Sans" panose="020B0606030504020204" pitchFamily="34" charset="0"/>
              <a:ea typeface="Calibri" panose="020F0502020204030204" pitchFamily="34" charset="0"/>
            </a:endParaRPr>
          </a:p>
          <a:p>
            <a:pPr algn="just">
              <a:lnSpc>
                <a:spcPct val="107000"/>
              </a:lnSpc>
              <a:spcAft>
                <a:spcPts val="800"/>
              </a:spcAft>
            </a:pPr>
            <a:r>
              <a:rPr lang="de-DE" dirty="0">
                <a:latin typeface="Open Sans" panose="020B0606030504020204" pitchFamily="34" charset="0"/>
                <a:ea typeface="Calibri" panose="020F0502020204030204" pitchFamily="34" charset="0"/>
              </a:rPr>
              <a:t>Das restliche Plastik findet sich in Konsumgütern wie Kosmetika, Arzneimitteln und Gegenständen für Freizeitzwecke (z.B. Sportartikel) wieder.</a:t>
            </a:r>
            <a:endParaRPr lang="de-AT" dirty="0"/>
          </a:p>
        </p:txBody>
      </p:sp>
    </p:spTree>
    <p:extLst>
      <p:ext uri="{BB962C8B-B14F-4D97-AF65-F5344CB8AC3E}">
        <p14:creationId xmlns:p14="http://schemas.microsoft.com/office/powerpoint/2010/main" val="407961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Einführung</a:t>
            </a:r>
            <a:r>
              <a:rPr lang="en-US" sz="2800" b="1" dirty="0">
                <a:latin typeface="Open Sans" panose="020B0606030504020204" pitchFamily="34" charset="0"/>
                <a:ea typeface="Open Sans" panose="020B0606030504020204" pitchFamily="34" charset="0"/>
                <a:cs typeface="Open Sans" panose="020B0606030504020204" pitchFamily="34" charset="0"/>
              </a:rPr>
              <a:t> ins </a:t>
            </a:r>
            <a:r>
              <a:rPr lang="en-US" sz="2800" b="1" dirty="0" err="1">
                <a:latin typeface="Open Sans" panose="020B0606030504020204" pitchFamily="34" charset="0"/>
                <a:ea typeface="Open Sans" panose="020B0606030504020204" pitchFamily="34" charset="0"/>
                <a:cs typeface="Open Sans" panose="020B0606030504020204" pitchFamily="34" charset="0"/>
              </a:rPr>
              <a:t>Thema</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feld 8">
            <a:extLst>
              <a:ext uri="{FF2B5EF4-FFF2-40B4-BE49-F238E27FC236}">
                <a16:creationId xmlns:a16="http://schemas.microsoft.com/office/drawing/2014/main" id="{FAA362E5-5B80-4F6A-9EB9-1BE06AF830B5}"/>
              </a:ext>
            </a:extLst>
          </p:cNvPr>
          <p:cNvSpPr txBox="1"/>
          <p:nvPr/>
        </p:nvSpPr>
        <p:spPr>
          <a:xfrm>
            <a:off x="7025065" y="5935531"/>
            <a:ext cx="1045479" cy="215444"/>
          </a:xfrm>
          <a:prstGeom prst="rect">
            <a:avLst/>
          </a:prstGeom>
          <a:noFill/>
        </p:spPr>
        <p:txBody>
          <a:bodyPr wrap="none" rtlCol="0">
            <a:spAutoFit/>
          </a:bodyPr>
          <a:lstStyle/>
          <a:p>
            <a:r>
              <a:rPr lang="en-US" sz="800" dirty="0" err="1">
                <a:effectLst/>
                <a:latin typeface="Open Sans" panose="020B0606030504020204" pitchFamily="34" charset="0"/>
                <a:ea typeface="Calibri" panose="020F0502020204030204" pitchFamily="34" charset="0"/>
              </a:rPr>
              <a:t>Plastikatlas</a:t>
            </a:r>
            <a:r>
              <a:rPr lang="en-US" sz="800" dirty="0">
                <a:effectLst/>
                <a:latin typeface="Open Sans" panose="020B0606030504020204" pitchFamily="34" charset="0"/>
                <a:ea typeface="Calibri" panose="020F0502020204030204" pitchFamily="34" charset="0"/>
              </a:rPr>
              <a:t>, 2019</a:t>
            </a:r>
            <a:endParaRPr lang="de-AT" sz="800" dirty="0"/>
          </a:p>
        </p:txBody>
      </p:sp>
      <p:sp>
        <p:nvSpPr>
          <p:cNvPr id="10" name="Textfeld 9">
            <a:extLst>
              <a:ext uri="{FF2B5EF4-FFF2-40B4-BE49-F238E27FC236}">
                <a16:creationId xmlns:a16="http://schemas.microsoft.com/office/drawing/2014/main" id="{E216D399-4919-4253-911D-A90B0D22B73C}"/>
              </a:ext>
            </a:extLst>
          </p:cNvPr>
          <p:cNvSpPr txBox="1"/>
          <p:nvPr/>
        </p:nvSpPr>
        <p:spPr>
          <a:xfrm>
            <a:off x="1076325" y="2086104"/>
            <a:ext cx="3962400" cy="4080220"/>
          </a:xfrm>
          <a:prstGeom prst="rect">
            <a:avLst/>
          </a:prstGeom>
          <a:noFill/>
        </p:spPr>
        <p:txBody>
          <a:bodyPr wrap="square" rtlCol="0">
            <a:spAutoFit/>
          </a:bodyPr>
          <a:lstStyle/>
          <a:p>
            <a:pPr algn="just">
              <a:lnSpc>
                <a:spcPct val="107000"/>
              </a:lnSpc>
              <a:spcAft>
                <a:spcPts val="800"/>
              </a:spcAft>
            </a:pPr>
            <a:r>
              <a:rPr lang="de-DE" dirty="0">
                <a:latin typeface="Open Sans" panose="020B0606030504020204" pitchFamily="34" charset="0"/>
                <a:ea typeface="Calibri" panose="020F0502020204030204" pitchFamily="34" charset="0"/>
                <a:cs typeface="Times New Roman" panose="02020603050405020304" pitchFamily="18" charset="0"/>
              </a:rPr>
              <a:t>Plastik ist eines der vielseitigsten Materialien, die uns heute zur Verfügung steht. </a:t>
            </a:r>
          </a:p>
          <a:p>
            <a:pPr algn="just">
              <a:lnSpc>
                <a:spcPct val="107000"/>
              </a:lnSpc>
              <a:spcAft>
                <a:spcPts val="800"/>
              </a:spcAft>
            </a:pPr>
            <a:r>
              <a:rPr lang="de-DE" dirty="0">
                <a:latin typeface="Open Sans" panose="020B0606030504020204" pitchFamily="34" charset="0"/>
                <a:ea typeface="Calibri" panose="020F0502020204030204" pitchFamily="34" charset="0"/>
                <a:cs typeface="Times New Roman" panose="02020603050405020304" pitchFamily="18" charset="0"/>
              </a:rPr>
              <a:t>Seit Mitte des 20. Jahrhunderts, als Plastik immer beliebter wurde, ist seine weltweite Produktion stetig gestiegen:</a:t>
            </a:r>
          </a:p>
          <a:p>
            <a:pPr algn="just">
              <a:lnSpc>
                <a:spcPct val="107000"/>
              </a:lnSpc>
              <a:spcAft>
                <a:spcPts val="800"/>
              </a:spcAft>
            </a:pPr>
            <a:r>
              <a:rPr lang="de-DE" b="1" dirty="0">
                <a:latin typeface="Open Sans" panose="020B0606030504020204" pitchFamily="34" charset="0"/>
                <a:ea typeface="Calibri" panose="020F0502020204030204" pitchFamily="34" charset="0"/>
                <a:cs typeface="Times New Roman" panose="02020603050405020304" pitchFamily="18" charset="0"/>
              </a:rPr>
              <a:t>1950: </a:t>
            </a:r>
            <a:r>
              <a:rPr lang="de-DE" dirty="0">
                <a:latin typeface="Open Sans" panose="020B0606030504020204" pitchFamily="34" charset="0"/>
                <a:ea typeface="Calibri" panose="020F0502020204030204" pitchFamily="34" charset="0"/>
                <a:cs typeface="Times New Roman" panose="02020603050405020304" pitchFamily="18" charset="0"/>
              </a:rPr>
              <a:t>2 Millionen Tonnen pro Jahr </a:t>
            </a:r>
          </a:p>
          <a:p>
            <a:pPr algn="just">
              <a:lnSpc>
                <a:spcPct val="107000"/>
              </a:lnSpc>
              <a:spcAft>
                <a:spcPts val="800"/>
              </a:spcAft>
            </a:pPr>
            <a:r>
              <a:rPr lang="de-DE" b="1" dirty="0">
                <a:latin typeface="Open Sans" panose="020B0606030504020204" pitchFamily="34" charset="0"/>
                <a:ea typeface="Calibri" panose="020F0502020204030204" pitchFamily="34" charset="0"/>
                <a:cs typeface="Times New Roman" panose="02020603050405020304" pitchFamily="18" charset="0"/>
              </a:rPr>
              <a:t>2019: </a:t>
            </a:r>
            <a:r>
              <a:rPr lang="de-DE" dirty="0">
                <a:latin typeface="Open Sans" panose="020B0606030504020204" pitchFamily="34" charset="0"/>
                <a:ea typeface="Calibri" panose="020F0502020204030204" pitchFamily="34" charset="0"/>
                <a:cs typeface="Times New Roman" panose="02020603050405020304" pitchFamily="18" charset="0"/>
              </a:rPr>
              <a:t>460 Millionen Tonnen im Jahr </a:t>
            </a:r>
          </a:p>
          <a:p>
            <a:pPr algn="just">
              <a:lnSpc>
                <a:spcPct val="107000"/>
              </a:lnSpc>
              <a:spcAft>
                <a:spcPts val="800"/>
              </a:spcAft>
            </a:pPr>
            <a:r>
              <a:rPr lang="de-DE" dirty="0">
                <a:latin typeface="Open Sans" panose="020B0606030504020204" pitchFamily="34" charset="0"/>
                <a:ea typeface="Calibri" panose="020F0502020204030204" pitchFamily="34" charset="0"/>
                <a:cs typeface="Times New Roman" panose="02020603050405020304" pitchFamily="18" charset="0"/>
              </a:rPr>
              <a:t>was einem Anstieg um den </a:t>
            </a:r>
            <a:r>
              <a:rPr lang="de-DE" b="1" dirty="0">
                <a:latin typeface="Open Sans" panose="020B0606030504020204" pitchFamily="34" charset="0"/>
                <a:ea typeface="Calibri" panose="020F0502020204030204" pitchFamily="34" charset="0"/>
                <a:cs typeface="Times New Roman" panose="02020603050405020304" pitchFamily="18" charset="0"/>
              </a:rPr>
              <a:t>Faktor 230 </a:t>
            </a:r>
            <a:r>
              <a:rPr lang="de-DE" dirty="0">
                <a:latin typeface="Open Sans" panose="020B0606030504020204" pitchFamily="34" charset="0"/>
                <a:ea typeface="Calibri" panose="020F0502020204030204" pitchFamily="34" charset="0"/>
                <a:cs typeface="Times New Roman" panose="02020603050405020304" pitchFamily="18" charset="0"/>
              </a:rPr>
              <a:t>entspricht.</a:t>
            </a:r>
          </a:p>
          <a:p>
            <a:pPr algn="just">
              <a:lnSpc>
                <a:spcPct val="107000"/>
              </a:lnSpc>
              <a:spcAft>
                <a:spcPts val="800"/>
              </a:spcAft>
            </a:pPr>
            <a:r>
              <a:rPr lang="en-US" sz="800" dirty="0">
                <a:effectLst/>
                <a:latin typeface="Open Sans" panose="020B0606030504020204" pitchFamily="34" charset="0"/>
                <a:ea typeface="Calibri" panose="020F0502020204030204" pitchFamily="34" charset="0"/>
                <a:cs typeface="Times New Roman" panose="02020603050405020304" pitchFamily="18" charset="0"/>
              </a:rPr>
              <a:t>(Ritchie &amp; </a:t>
            </a:r>
            <a:r>
              <a:rPr lang="en-US" sz="800" dirty="0" err="1">
                <a:effectLst/>
                <a:latin typeface="Open Sans" panose="020B0606030504020204" pitchFamily="34" charset="0"/>
                <a:ea typeface="Calibri" panose="020F0502020204030204" pitchFamily="34" charset="0"/>
                <a:cs typeface="Times New Roman" panose="02020603050405020304" pitchFamily="18" charset="0"/>
              </a:rPr>
              <a:t>Roser</a:t>
            </a:r>
            <a:r>
              <a:rPr lang="en-US" sz="800" dirty="0">
                <a:effectLst/>
                <a:latin typeface="Open Sans" panose="020B0606030504020204" pitchFamily="34" charset="0"/>
                <a:ea typeface="Calibri" panose="020F0502020204030204" pitchFamily="34" charset="0"/>
                <a:cs typeface="Times New Roman" panose="02020603050405020304" pitchFamily="18" charset="0"/>
              </a:rPr>
              <a:t>, 2018)</a:t>
            </a:r>
            <a:endParaRPr lang="de-AT"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pic>
        <p:nvPicPr>
          <p:cNvPr id="11" name="Grafik 10" descr="P:\Einzelprojekte\2022\Erasmus_RESCUE_816\Maßnahmen\WP 2_E-learning Platform (JKPeV)\A3. Development 7 Modules+14 Activity Sheets\Plastikatlas jpg RGB\plastikatlas15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5497" y="1247687"/>
            <a:ext cx="4126230" cy="4311015"/>
          </a:xfrm>
          <a:prstGeom prst="rect">
            <a:avLst/>
          </a:prstGeom>
          <a:noFill/>
          <a:ln>
            <a:noFill/>
          </a:ln>
        </p:spPr>
      </p:pic>
    </p:spTree>
    <p:extLst>
      <p:ext uri="{BB962C8B-B14F-4D97-AF65-F5344CB8AC3E}">
        <p14:creationId xmlns:p14="http://schemas.microsoft.com/office/powerpoint/2010/main" val="288654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5R Regel</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feld 8">
            <a:extLst>
              <a:ext uri="{FF2B5EF4-FFF2-40B4-BE49-F238E27FC236}">
                <a16:creationId xmlns:a16="http://schemas.microsoft.com/office/drawing/2014/main" id="{FAA362E5-5B80-4F6A-9EB9-1BE06AF830B5}"/>
              </a:ext>
            </a:extLst>
          </p:cNvPr>
          <p:cNvSpPr txBox="1"/>
          <p:nvPr/>
        </p:nvSpPr>
        <p:spPr>
          <a:xfrm>
            <a:off x="11253244" y="6482977"/>
            <a:ext cx="790601"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Shutterstock</a:t>
            </a:r>
            <a:endParaRPr lang="de-AT" sz="800" dirty="0"/>
          </a:p>
        </p:txBody>
      </p:sp>
      <p:pic>
        <p:nvPicPr>
          <p:cNvPr id="4" name="Grafik 3">
            <a:extLst>
              <a:ext uri="{FF2B5EF4-FFF2-40B4-BE49-F238E27FC236}">
                <a16:creationId xmlns:a16="http://schemas.microsoft.com/office/drawing/2014/main" id="{E1140332-3BEE-4255-B9F2-DDC4D4F090B4}"/>
              </a:ext>
            </a:extLst>
          </p:cNvPr>
          <p:cNvPicPr>
            <a:picLocks noChangeAspect="1"/>
          </p:cNvPicPr>
          <p:nvPr/>
        </p:nvPicPr>
        <p:blipFill>
          <a:blip r:embed="rId2"/>
          <a:stretch>
            <a:fillRect/>
          </a:stretch>
        </p:blipFill>
        <p:spPr>
          <a:xfrm>
            <a:off x="5802104" y="325218"/>
            <a:ext cx="6157759" cy="6157759"/>
          </a:xfrm>
          <a:prstGeom prst="rect">
            <a:avLst/>
          </a:prstGeom>
        </p:spPr>
      </p:pic>
      <p:sp>
        <p:nvSpPr>
          <p:cNvPr id="3" name="Textfeld 2">
            <a:extLst>
              <a:ext uri="{FF2B5EF4-FFF2-40B4-BE49-F238E27FC236}">
                <a16:creationId xmlns:a16="http://schemas.microsoft.com/office/drawing/2014/main" id="{E814DBC5-C05B-49B4-B5C5-0B3C1B5EFE6C}"/>
              </a:ext>
            </a:extLst>
          </p:cNvPr>
          <p:cNvSpPr txBox="1"/>
          <p:nvPr/>
        </p:nvSpPr>
        <p:spPr>
          <a:xfrm>
            <a:off x="477078" y="2105769"/>
            <a:ext cx="5041127" cy="2585323"/>
          </a:xfrm>
          <a:prstGeom prst="rect">
            <a:avLst/>
          </a:prstGeom>
          <a:noFill/>
        </p:spPr>
        <p:txBody>
          <a:bodyPr wrap="square" rtlCol="0">
            <a:spAutoFit/>
          </a:bodyPr>
          <a:lstStyle/>
          <a:p>
            <a:r>
              <a:rPr lang="de-DE" dirty="0">
                <a:latin typeface="Open Sans" panose="020B0606030504020204" pitchFamily="34" charset="0"/>
                <a:ea typeface="Calibri" panose="020F0502020204030204" pitchFamily="34" charset="0"/>
                <a:cs typeface="Times New Roman" panose="02020603050405020304" pitchFamily="18" charset="0"/>
              </a:rPr>
              <a:t>Die 5 R Regel - </a:t>
            </a:r>
            <a:r>
              <a:rPr lang="de-DE" dirty="0" err="1">
                <a:latin typeface="Open Sans" panose="020B0606030504020204" pitchFamily="34" charset="0"/>
                <a:ea typeface="Calibri" panose="020F0502020204030204" pitchFamily="34" charset="0"/>
                <a:cs typeface="Times New Roman" panose="02020603050405020304" pitchFamily="18" charset="0"/>
              </a:rPr>
              <a:t>Refuse</a:t>
            </a:r>
            <a:r>
              <a:rPr lang="de-DE" dirty="0">
                <a:latin typeface="Open Sans" panose="020B0606030504020204" pitchFamily="34" charset="0"/>
                <a:ea typeface="Calibri" panose="020F0502020204030204" pitchFamily="34" charset="0"/>
                <a:cs typeface="Times New Roman" panose="02020603050405020304" pitchFamily="18" charset="0"/>
              </a:rPr>
              <a:t>, </a:t>
            </a:r>
            <a:r>
              <a:rPr lang="de-DE" dirty="0" err="1">
                <a:latin typeface="Open Sans" panose="020B0606030504020204" pitchFamily="34" charset="0"/>
                <a:ea typeface="Calibri" panose="020F0502020204030204" pitchFamily="34" charset="0"/>
                <a:cs typeface="Times New Roman" panose="02020603050405020304" pitchFamily="18" charset="0"/>
              </a:rPr>
              <a:t>Reduce</a:t>
            </a:r>
            <a:r>
              <a:rPr lang="de-DE" dirty="0">
                <a:latin typeface="Open Sans" panose="020B0606030504020204" pitchFamily="34" charset="0"/>
                <a:ea typeface="Calibri" panose="020F0502020204030204" pitchFamily="34" charset="0"/>
                <a:cs typeface="Times New Roman" panose="02020603050405020304" pitchFamily="18" charset="0"/>
              </a:rPr>
              <a:t>, Reuse, Recycle und Rot (Vermeiden, Reduzieren, Wiederverwenden, Recyceln und Kompostieren) – kann dabei helfen, nachhaltigen Konsum und ein verantwortungsvolles Abfallmanagement anzuregen. </a:t>
            </a:r>
          </a:p>
          <a:p>
            <a:endParaRPr lang="de-DE" dirty="0">
              <a:latin typeface="Open Sans" panose="020B0606030504020204" pitchFamily="34" charset="0"/>
              <a:ea typeface="Calibri" panose="020F0502020204030204" pitchFamily="34" charset="0"/>
              <a:cs typeface="Times New Roman" panose="02020603050405020304" pitchFamily="18" charset="0"/>
            </a:endParaRPr>
          </a:p>
          <a:p>
            <a:r>
              <a:rPr lang="de-DE" dirty="0">
                <a:latin typeface="Open Sans" panose="020B0606030504020204" pitchFamily="34" charset="0"/>
                <a:ea typeface="Calibri" panose="020F0502020204030204" pitchFamily="34" charset="0"/>
                <a:cs typeface="Times New Roman" panose="02020603050405020304" pitchFamily="18" charset="0"/>
              </a:rPr>
              <a:t>Das 5R Prinzip zielt darauf ab, die Abfallmenge zu reduzieren und den Einzelnen zu ermutigen, seine Konsumgewohnheiten bewusster zu gestalten. </a:t>
            </a:r>
            <a:endParaRPr lang="de-AT" dirty="0"/>
          </a:p>
        </p:txBody>
      </p:sp>
    </p:spTree>
    <p:extLst>
      <p:ext uri="{BB962C8B-B14F-4D97-AF65-F5344CB8AC3E}">
        <p14:creationId xmlns:p14="http://schemas.microsoft.com/office/powerpoint/2010/main" val="263825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5" y="2660904"/>
            <a:ext cx="10018015" cy="3547872"/>
          </a:xfrm>
          <a:prstGeom prst="rect">
            <a:avLst/>
          </a:prstGeom>
        </p:spPr>
        <p:txBody>
          <a:bodyPr vert="horz" lIns="91440" tIns="45720" rIns="91440" bIns="45720" rtlCol="0" anchor="t">
            <a:normAutofit fontScale="92500" lnSpcReduction="10000"/>
          </a:bodyPr>
          <a:lstStyle/>
          <a:p>
            <a:pPr marL="342900" lvl="0" indent="-342900">
              <a:lnSpc>
                <a:spcPct val="200000"/>
              </a:lnSpc>
              <a:buFont typeface="Symbol" panose="05050102010706020507" pitchFamily="18" charset="2"/>
              <a:buChar char=""/>
            </a:pPr>
            <a:r>
              <a:rPr lang="de-DE" dirty="0">
                <a:latin typeface="Open Sans" panose="020B0606030504020204" pitchFamily="34" charset="0"/>
                <a:ea typeface="Calibri" panose="020F0502020204030204" pitchFamily="34" charset="0"/>
                <a:cs typeface="Times New Roman" panose="02020603050405020304" pitchFamily="18" charset="0"/>
              </a:rPr>
              <a:t>Verzicht auf Einwegplastikbesteck, Plastikstrohhalmen und anderer Plastikartikel die nach einmaligem Gebrauch entsorgt werden müssen.</a:t>
            </a:r>
          </a:p>
          <a:p>
            <a:pPr marL="342900" lvl="0" indent="-342900">
              <a:lnSpc>
                <a:spcPct val="200000"/>
              </a:lnSpc>
              <a:buFont typeface="Symbol" panose="05050102010706020507" pitchFamily="18" charset="2"/>
              <a:buChar char=""/>
            </a:pPr>
            <a:r>
              <a:rPr lang="de-DE" dirty="0">
                <a:latin typeface="Open Sans" panose="020B0606030504020204" pitchFamily="34" charset="0"/>
                <a:ea typeface="Calibri" panose="020F0502020204030204" pitchFamily="34" charset="0"/>
                <a:cs typeface="Times New Roman" panose="02020603050405020304" pitchFamily="18" charset="0"/>
              </a:rPr>
              <a:t>Vermeidung von Kunststoffen, die nicht recycelt werden können, wenn es andere Alternativen gibt.</a:t>
            </a:r>
          </a:p>
          <a:p>
            <a:pPr marL="342900" lvl="0" indent="-342900">
              <a:lnSpc>
                <a:spcPct val="200000"/>
              </a:lnSpc>
              <a:buFont typeface="Symbol" panose="05050102010706020507" pitchFamily="18" charset="2"/>
              <a:buChar char=""/>
            </a:pPr>
            <a:r>
              <a:rPr lang="de-DE" dirty="0">
                <a:latin typeface="Open Sans" panose="020B0606030504020204" pitchFamily="34" charset="0"/>
                <a:ea typeface="Calibri" panose="020F0502020204030204" pitchFamily="34" charset="0"/>
                <a:cs typeface="Times New Roman" panose="02020603050405020304" pitchFamily="18" charset="0"/>
              </a:rPr>
              <a:t>Vermeidung von Produkten mit übermäßiger oder unnötiger Plastikverpackung.</a:t>
            </a:r>
          </a:p>
          <a:p>
            <a:pPr marL="342900" lvl="0" indent="-342900">
              <a:lnSpc>
                <a:spcPct val="200000"/>
              </a:lnSpc>
              <a:buFont typeface="Symbol" panose="05050102010706020507" pitchFamily="18" charset="2"/>
              <a:buChar char=""/>
            </a:pPr>
            <a:r>
              <a:rPr lang="de-DE" dirty="0">
                <a:latin typeface="Open Sans" panose="020B0606030504020204" pitchFamily="34" charset="0"/>
                <a:ea typeface="Calibri" panose="020F0502020204030204" pitchFamily="34" charset="0"/>
                <a:cs typeface="Times New Roman" panose="02020603050405020304" pitchFamily="18" charset="0"/>
              </a:rPr>
              <a:t>Gebrauch von wiederverwendbaren Gegenständen wie Wasserflaschen, Einkaufstaschen, Becher und Reisebesteck.</a:t>
            </a: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de-DE" b="1" i="1" dirty="0">
                <a:latin typeface="Open Sans" panose="020B0606030504020204" pitchFamily="34" charset="0"/>
                <a:ea typeface="Calibri" panose="020F0502020204030204" pitchFamily="34" charset="0"/>
                <a:cs typeface="Times New Roman" panose="02020603050405020304" pitchFamily="18" charset="0"/>
              </a:rPr>
              <a:t>Vermeidung von Plastik ist der beste Weg</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n-US" sz="2800" b="1" dirty="0">
                <a:latin typeface="Open Sans" panose="020B0606030504020204" pitchFamily="34" charset="0"/>
                <a:ea typeface="Calibri" panose="020F0502020204030204" pitchFamily="34" charset="0"/>
                <a:cs typeface="Times New Roman" panose="02020603050405020304" pitchFamily="18" charset="0"/>
              </a:rPr>
              <a:t>1. </a:t>
            </a:r>
            <a:r>
              <a:rPr lang="en-US" sz="2800" b="1" dirty="0" err="1">
                <a:latin typeface="Open Sans" panose="020B0606030504020204" pitchFamily="34" charset="0"/>
                <a:ea typeface="Calibri" panose="020F0502020204030204" pitchFamily="34" charset="0"/>
                <a:cs typeface="Times New Roman" panose="02020603050405020304" pitchFamily="18" charset="0"/>
              </a:rPr>
              <a:t>Vermeiden</a:t>
            </a:r>
            <a:r>
              <a:rPr lang="en-US" sz="2800" b="1" dirty="0">
                <a:latin typeface="Open Sans" panose="020B0606030504020204" pitchFamily="34" charset="0"/>
                <a:ea typeface="Calibri" panose="020F0502020204030204" pitchFamily="34" charset="0"/>
                <a:cs typeface="Times New Roman" panose="02020603050405020304" pitchFamily="18" charset="0"/>
              </a:rPr>
              <a:t> und </a:t>
            </a:r>
            <a:r>
              <a:rPr lang="en-US" sz="2800" b="1" dirty="0" err="1">
                <a:latin typeface="Open Sans" panose="020B0606030504020204" pitchFamily="34" charset="0"/>
                <a:ea typeface="Calibri" panose="020F0502020204030204" pitchFamily="34" charset="0"/>
                <a:cs typeface="Times New Roman" panose="02020603050405020304" pitchFamily="18" charset="0"/>
              </a:rPr>
              <a:t>reduzieren</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88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6805562" cy="4042046"/>
          </a:xfrm>
          <a:prstGeom prst="rect">
            <a:avLst/>
          </a:prstGeom>
        </p:spPr>
        <p:txBody>
          <a:bodyPr vert="horz" lIns="91440" tIns="45720" rIns="91440" bIns="45720" rtlCol="0" anchor="t">
            <a:normAutofit fontScale="92500" lnSpcReduction="20000"/>
          </a:bodyPr>
          <a:lstStyle/>
          <a:p>
            <a:pPr marL="285750" indent="-285750">
              <a:lnSpc>
                <a:spcPct val="107000"/>
              </a:lnSpc>
              <a:spcAft>
                <a:spcPts val="800"/>
              </a:spcAft>
              <a:buFont typeface="Arial" panose="020B0604020202020204" pitchFamily="34" charset="0"/>
              <a:buChar char="•"/>
            </a:pPr>
            <a:r>
              <a:rPr lang="de-DE" b="1" dirty="0">
                <a:latin typeface="Open Sans" panose="020B0606030504020204" pitchFamily="34" charset="0"/>
                <a:ea typeface="Calibri" panose="020F0502020204030204" pitchFamily="34" charset="0"/>
                <a:cs typeface="Times New Roman" panose="02020603050405020304" pitchFamily="18" charset="0"/>
              </a:rPr>
              <a:t>Einweg-Getränkeflaschen oder -Verpackungen </a:t>
            </a:r>
            <a:r>
              <a:rPr lang="de-DE" dirty="0">
                <a:latin typeface="Open Sans" panose="020B0606030504020204" pitchFamily="34" charset="0"/>
                <a:ea typeface="Calibri" panose="020F0502020204030204" pitchFamily="34" charset="0"/>
                <a:cs typeface="Times New Roman" panose="02020603050405020304" pitchFamily="18" charset="0"/>
              </a:rPr>
              <a:t>können beispielsweise </a:t>
            </a:r>
            <a:r>
              <a:rPr lang="de-DE" b="1" dirty="0">
                <a:latin typeface="Open Sans" panose="020B0606030504020204" pitchFamily="34" charset="0"/>
                <a:ea typeface="Calibri" panose="020F0502020204030204" pitchFamily="34" charset="0"/>
                <a:cs typeface="Times New Roman" panose="02020603050405020304" pitchFamily="18" charset="0"/>
              </a:rPr>
              <a:t>mehrfach verwendet </a:t>
            </a:r>
            <a:r>
              <a:rPr lang="de-DE" dirty="0">
                <a:latin typeface="Open Sans" panose="020B0606030504020204" pitchFamily="34" charset="0"/>
                <a:ea typeface="Calibri" panose="020F0502020204030204" pitchFamily="34" charset="0"/>
                <a:cs typeface="Times New Roman" panose="02020603050405020304" pitchFamily="18" charset="0"/>
              </a:rPr>
              <a:t>werden.</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Große</a:t>
            </a:r>
            <a:r>
              <a:rPr lang="de-DE" b="1" dirty="0">
                <a:latin typeface="Open Sans" panose="020B0606030504020204" pitchFamily="34" charset="0"/>
                <a:ea typeface="Calibri" panose="020F0502020204030204" pitchFamily="34" charset="0"/>
                <a:cs typeface="Times New Roman" panose="02020603050405020304" pitchFamily="18" charset="0"/>
              </a:rPr>
              <a:t> Nachfüllpackungen, Konzentrate </a:t>
            </a:r>
            <a:r>
              <a:rPr lang="de-DE" dirty="0">
                <a:latin typeface="Open Sans" panose="020B0606030504020204" pitchFamily="34" charset="0"/>
                <a:ea typeface="Calibri" panose="020F0502020204030204" pitchFamily="34" charset="0"/>
                <a:cs typeface="Times New Roman" panose="02020603050405020304" pitchFamily="18" charset="0"/>
              </a:rPr>
              <a:t>(z.B. </a:t>
            </a:r>
            <a:r>
              <a:rPr lang="de-DE" dirty="0" err="1">
                <a:latin typeface="Open Sans" panose="020B0606030504020204" pitchFamily="34" charset="0"/>
                <a:ea typeface="Calibri" panose="020F0502020204030204" pitchFamily="34" charset="0"/>
                <a:cs typeface="Times New Roman" panose="02020603050405020304" pitchFamily="18" charset="0"/>
              </a:rPr>
              <a:t>Sodastream</a:t>
            </a:r>
            <a:r>
              <a:rPr lang="de-DE" dirty="0">
                <a:latin typeface="Open Sans" panose="020B0606030504020204" pitchFamily="34" charset="0"/>
                <a:ea typeface="Calibri" panose="020F0502020204030204" pitchFamily="34" charset="0"/>
                <a:cs typeface="Times New Roman" panose="02020603050405020304" pitchFamily="18" charset="0"/>
              </a:rPr>
              <a:t>) und </a:t>
            </a:r>
            <a:r>
              <a:rPr lang="de-DE" b="1" dirty="0">
                <a:latin typeface="Open Sans" panose="020B0606030504020204" pitchFamily="34" charset="0"/>
                <a:ea typeface="Calibri" panose="020F0502020204030204" pitchFamily="34" charset="0"/>
                <a:cs typeface="Times New Roman" panose="02020603050405020304" pitchFamily="18" charset="0"/>
              </a:rPr>
              <a:t>Tabletten für Reinigungsmittel, </a:t>
            </a:r>
            <a:r>
              <a:rPr lang="de-DE" dirty="0">
                <a:latin typeface="Open Sans" panose="020B0606030504020204" pitchFamily="34" charset="0"/>
                <a:ea typeface="Calibri" panose="020F0502020204030204" pitchFamily="34" charset="0"/>
                <a:cs typeface="Times New Roman" panose="02020603050405020304" pitchFamily="18" charset="0"/>
              </a:rPr>
              <a:t>die zu Hause mit Wasser nachgefüllt werden, sparen nicht nur Plastikverpackungen, sondern auch Energie beim Transport und helfen dem Klima und der Umwelt.</a:t>
            </a:r>
          </a:p>
          <a:p>
            <a:pPr marL="285750" indent="-285750">
              <a:lnSpc>
                <a:spcPct val="107000"/>
              </a:lnSpc>
              <a:spcAft>
                <a:spcPts val="800"/>
              </a:spcAft>
              <a:buFont typeface="Arial" panose="020B0604020202020204" pitchFamily="34" charset="0"/>
              <a:buChar char="•"/>
            </a:pPr>
            <a:r>
              <a:rPr lang="de-DE" dirty="0">
                <a:latin typeface="Open Sans" panose="020B0606030504020204" pitchFamily="34" charset="0"/>
                <a:ea typeface="Calibri" panose="020F0502020204030204" pitchFamily="34" charset="0"/>
                <a:cs typeface="Times New Roman" panose="02020603050405020304" pitchFamily="18" charset="0"/>
              </a:rPr>
              <a:t>Viele Unternehmen bieten auch bereits eigene </a:t>
            </a:r>
            <a:r>
              <a:rPr lang="de-DE" b="1" dirty="0">
                <a:latin typeface="Open Sans" panose="020B0606030504020204" pitchFamily="34" charset="0"/>
                <a:ea typeface="Calibri" panose="020F0502020204030204" pitchFamily="34" charset="0"/>
                <a:cs typeface="Times New Roman" panose="02020603050405020304" pitchFamily="18" charset="0"/>
              </a:rPr>
              <a:t>Nachfüllprogramme </a:t>
            </a:r>
            <a:r>
              <a:rPr lang="de-DE" dirty="0">
                <a:latin typeface="Open Sans" panose="020B0606030504020204" pitchFamily="34" charset="0"/>
                <a:ea typeface="Calibri" panose="020F0502020204030204" pitchFamily="34" charset="0"/>
                <a:cs typeface="Times New Roman" panose="02020603050405020304" pitchFamily="18" charset="0"/>
              </a:rPr>
              <a:t>an: Man kann z.B. Coffee-</a:t>
            </a:r>
            <a:r>
              <a:rPr lang="de-DE" dirty="0" err="1">
                <a:latin typeface="Open Sans" panose="020B0606030504020204" pitchFamily="34" charset="0"/>
                <a:ea typeface="Calibri" panose="020F0502020204030204" pitchFamily="34" charset="0"/>
                <a:cs typeface="Times New Roman" panose="02020603050405020304" pitchFamily="18" charset="0"/>
              </a:rPr>
              <a:t>to</a:t>
            </a:r>
            <a:r>
              <a:rPr lang="de-DE" dirty="0">
                <a:latin typeface="Open Sans" panose="020B0606030504020204" pitchFamily="34" charset="0"/>
                <a:ea typeface="Calibri" panose="020F0502020204030204" pitchFamily="34" charset="0"/>
                <a:cs typeface="Times New Roman" panose="02020603050405020304" pitchFamily="18" charset="0"/>
              </a:rPr>
              <a:t>-</a:t>
            </a:r>
            <a:r>
              <a:rPr lang="de-DE" dirty="0" err="1">
                <a:latin typeface="Open Sans" panose="020B0606030504020204" pitchFamily="34" charset="0"/>
                <a:ea typeface="Calibri" panose="020F0502020204030204" pitchFamily="34" charset="0"/>
                <a:cs typeface="Times New Roman" panose="02020603050405020304" pitchFamily="18" charset="0"/>
              </a:rPr>
              <a:t>go</a:t>
            </a:r>
            <a:r>
              <a:rPr lang="de-DE" dirty="0">
                <a:latin typeface="Open Sans" panose="020B0606030504020204" pitchFamily="34" charset="0"/>
                <a:ea typeface="Calibri" panose="020F0502020204030204" pitchFamily="34" charset="0"/>
                <a:cs typeface="Times New Roman" panose="02020603050405020304" pitchFamily="18" charset="0"/>
              </a:rPr>
              <a:t> billiger bekommen, wenn man seinen eigenen Becher mitbringt.</a:t>
            </a:r>
          </a:p>
          <a:p>
            <a:pPr marL="285750" indent="-285750">
              <a:lnSpc>
                <a:spcPct val="107000"/>
              </a:lnSpc>
              <a:spcAft>
                <a:spcPts val="800"/>
              </a:spcAft>
              <a:buFont typeface="Arial" panose="020B0604020202020204" pitchFamily="34" charset="0"/>
              <a:buChar char="•"/>
            </a:pPr>
            <a:r>
              <a:rPr lang="en-US" b="1" dirty="0" err="1">
                <a:latin typeface="Open Sans" panose="020B0606030504020204" pitchFamily="34" charset="0"/>
                <a:ea typeface="Calibri" panose="020F0502020204030204" pitchFamily="34" charset="0"/>
                <a:cs typeface="Times New Roman" panose="02020603050405020304" pitchFamily="18" charset="0"/>
              </a:rPr>
              <a:t>Mehrwegflaschen</a:t>
            </a:r>
            <a:r>
              <a:rPr lang="en-US" b="1" dirty="0">
                <a:latin typeface="Open Sans" panose="020B0606030504020204" pitchFamily="34" charset="0"/>
                <a:ea typeface="Calibri" panose="020F0502020204030204" pitchFamily="34" charset="0"/>
                <a:cs typeface="Times New Roman" panose="02020603050405020304" pitchFamily="18" charset="0"/>
              </a:rPr>
              <a:t>: </a:t>
            </a:r>
            <a:r>
              <a:rPr lang="de-DE" dirty="0">
                <a:latin typeface="Open Sans" panose="020B0606030504020204" pitchFamily="34" charset="0"/>
                <a:ea typeface="Calibri" panose="020F0502020204030204" pitchFamily="34" charset="0"/>
                <a:cs typeface="Times New Roman" panose="02020603050405020304" pitchFamily="18" charset="0"/>
              </a:rPr>
              <a:t>Es gibt PET-Flaschen, die als Mehrwegflaschen wiederverwendet werden. Diese werden bis zu 25-mal wieder befüllt.</a:t>
            </a:r>
          </a:p>
          <a:p>
            <a:pPr marL="285750" indent="-285750">
              <a:lnSpc>
                <a:spcPct val="107000"/>
              </a:lnSpc>
              <a:spcAft>
                <a:spcPts val="800"/>
              </a:spcAft>
              <a:buFont typeface="Arial" panose="020B0604020202020204" pitchFamily="34" charset="0"/>
              <a:buChar char="•"/>
            </a:pPr>
            <a:r>
              <a:rPr lang="de-DE" b="1" dirty="0">
                <a:latin typeface="Open Sans" panose="020B0606030504020204" pitchFamily="34" charset="0"/>
                <a:ea typeface="Calibri" panose="020F0502020204030204" pitchFamily="34" charset="0"/>
                <a:cs typeface="Times New Roman" panose="02020603050405020304" pitchFamily="18" charset="0"/>
              </a:rPr>
              <a:t>Kreative Lösungen </a:t>
            </a:r>
            <a:r>
              <a:rPr lang="de-DE" dirty="0">
                <a:latin typeface="Open Sans" panose="020B0606030504020204" pitchFamily="34" charset="0"/>
                <a:ea typeface="Calibri" panose="020F0502020204030204" pitchFamily="34" charset="0"/>
                <a:cs typeface="Times New Roman" panose="02020603050405020304" pitchFamily="18" charset="0"/>
              </a:rPr>
              <a:t>können auch Kunststoffverpackungen ein zweites (langes) Leben geben. </a:t>
            </a:r>
            <a:endParaRPr lang="en-US" sz="20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30936" y="1597524"/>
            <a:ext cx="6096000" cy="729430"/>
          </a:xfrm>
          <a:prstGeom prst="rect">
            <a:avLst/>
          </a:prstGeom>
          <a:noFill/>
        </p:spPr>
        <p:txBody>
          <a:bodyPr wrap="square">
            <a:spAutoFit/>
          </a:bodyPr>
          <a:lstStyle/>
          <a:p>
            <a:pPr algn="just">
              <a:lnSpc>
                <a:spcPct val="115000"/>
              </a:lnSpc>
              <a:spcAft>
                <a:spcPts val="600"/>
              </a:spcAft>
            </a:pPr>
            <a:r>
              <a:rPr lang="de-DE" b="1" i="1" dirty="0">
                <a:latin typeface="Open Sans" panose="020B0606030504020204" pitchFamily="34" charset="0"/>
                <a:ea typeface="Calibri" panose="020F0502020204030204" pitchFamily="34" charset="0"/>
                <a:cs typeface="Times New Roman" panose="02020603050405020304" pitchFamily="18" charset="0"/>
              </a:rPr>
              <a:t>Ein unverzichtbares Prinzip für eine funktionierende Kreislaufwirtschaft.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C0A5C1F-3DB9-369C-C295-B0385B8349E0}"/>
              </a:ext>
            </a:extLst>
          </p:cNvPr>
          <p:cNvSpPr txBox="1"/>
          <p:nvPr/>
        </p:nvSpPr>
        <p:spPr>
          <a:xfrm>
            <a:off x="5997011" y="4909544"/>
            <a:ext cx="6097424" cy="258725"/>
          </a:xfrm>
          <a:prstGeom prst="rect">
            <a:avLst/>
          </a:prstGeom>
          <a:noFill/>
        </p:spPr>
        <p:txBody>
          <a:bodyPr wrap="square">
            <a:spAutoFit/>
          </a:bodyPr>
          <a:lstStyle/>
          <a:p>
            <a:pPr algn="ctr">
              <a:lnSpc>
                <a:spcPct val="115000"/>
              </a:lnSpc>
              <a:spcAft>
                <a:spcPts val="600"/>
              </a:spcAft>
            </a:pPr>
            <a:r>
              <a:rPr lang="en-US" sz="1000" dirty="0">
                <a:effectLst/>
                <a:latin typeface="Open Sans" panose="020B0606030504020204" pitchFamily="34" charset="0"/>
                <a:ea typeface="Calibri" panose="020F0502020204030204" pitchFamily="34"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n-US" sz="2800" b="1" dirty="0">
                <a:latin typeface="Open Sans" panose="020B0606030504020204" pitchFamily="34" charset="0"/>
                <a:ea typeface="Calibri" panose="020F0502020204030204" pitchFamily="34" charset="0"/>
                <a:cs typeface="Times New Roman" panose="02020603050405020304" pitchFamily="18" charset="0"/>
              </a:rPr>
              <a:t>2. </a:t>
            </a:r>
            <a:r>
              <a:rPr lang="en-US" sz="2800" b="1" dirty="0" err="1">
                <a:latin typeface="Open Sans" panose="020B0606030504020204" pitchFamily="34" charset="0"/>
                <a:ea typeface="Calibri" panose="020F0502020204030204" pitchFamily="34" charset="0"/>
                <a:cs typeface="Times New Roman" panose="02020603050405020304" pitchFamily="18" charset="0"/>
              </a:rPr>
              <a:t>Wiederverwendung</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6C5589A8-C4E4-494B-A1B3-6FFAD8946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074" y="1617795"/>
            <a:ext cx="4127836" cy="4127836"/>
          </a:xfrm>
          <a:prstGeom prst="rect">
            <a:avLst/>
          </a:prstGeom>
        </p:spPr>
      </p:pic>
      <p:sp>
        <p:nvSpPr>
          <p:cNvPr id="11" name="Textfeld 10">
            <a:extLst>
              <a:ext uri="{FF2B5EF4-FFF2-40B4-BE49-F238E27FC236}">
                <a16:creationId xmlns:a16="http://schemas.microsoft.com/office/drawing/2014/main" id="{14634420-5AA2-4D99-AE9D-B4A7DBA42DED}"/>
              </a:ext>
            </a:extLst>
          </p:cNvPr>
          <p:cNvSpPr txBox="1"/>
          <p:nvPr/>
        </p:nvSpPr>
        <p:spPr>
          <a:xfrm>
            <a:off x="10682859" y="5745631"/>
            <a:ext cx="1031051"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saveourgreen.org</a:t>
            </a:r>
            <a:endParaRPr lang="de-AT" sz="800" dirty="0"/>
          </a:p>
        </p:txBody>
      </p:sp>
    </p:spTree>
    <p:extLst>
      <p:ext uri="{BB962C8B-B14F-4D97-AF65-F5344CB8AC3E}">
        <p14:creationId xmlns:p14="http://schemas.microsoft.com/office/powerpoint/2010/main" val="116756800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1343</Words>
  <Application>Microsoft Office PowerPoint</Application>
  <PresentationFormat>Breitbild</PresentationFormat>
  <Paragraphs>126</Paragraphs>
  <Slides>17</Slides>
  <Notes>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17</vt:i4>
      </vt:variant>
    </vt:vector>
  </HeadingPairs>
  <TitlesOfParts>
    <vt:vector size="24" baseType="lpstr">
      <vt:lpstr>Arial</vt:lpstr>
      <vt:lpstr>Calibri</vt:lpstr>
      <vt:lpstr>Calibri Light</vt:lpstr>
      <vt:lpstr>Open Sans</vt:lpstr>
      <vt:lpstr>Symbol</vt:lpstr>
      <vt:lpstr>Wingdings</vt:lpstr>
      <vt:lpstr>Θέμα του Office</vt:lpstr>
      <vt:lpstr>Modul 6: Recyceln oder Wiederverwenden von Plastik </vt:lpstr>
      <vt:lpstr>Einleitung</vt:lpstr>
      <vt:lpstr>Einführung in das Modul</vt:lpstr>
      <vt:lpstr>Einführung ins Modul</vt:lpstr>
      <vt:lpstr>Einführung ins Thema</vt:lpstr>
      <vt:lpstr>Einführung ins Thema</vt:lpstr>
      <vt:lpstr>5R Regel</vt:lpstr>
      <vt:lpstr>PowerPoint-Präsentation</vt:lpstr>
      <vt:lpstr>PowerPoint-Präsentation</vt:lpstr>
      <vt:lpstr>PowerPoint-Präsentation</vt:lpstr>
      <vt:lpstr>PowerPoint-Präsentation</vt:lpstr>
      <vt:lpstr>PowerPoint-Präsentation</vt:lpstr>
      <vt:lpstr>4. Kompostieren - das Problem mit Bio-Kunststoffen </vt:lpstr>
      <vt:lpstr>PowerPoint-Präsentation</vt:lpstr>
      <vt:lpstr>Aktivität- Sammeln und analysieren Sie Plastikabfälle und trennen Sie sie nach den Recyclingcodes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lastModifiedBy>Lois Wendrock</cp:lastModifiedBy>
  <cp:revision>76</cp:revision>
  <dcterms:created xsi:type="dcterms:W3CDTF">2023-02-20T12:16:37Z</dcterms:created>
  <dcterms:modified xsi:type="dcterms:W3CDTF">2023-09-29T09:02:47Z</dcterms:modified>
</cp:coreProperties>
</file>