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5.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99" r:id="rId2"/>
    <p:sldId id="259" r:id="rId3"/>
    <p:sldId id="289" r:id="rId4"/>
    <p:sldId id="286" r:id="rId5"/>
    <p:sldId id="275" r:id="rId6"/>
    <p:sldId id="291" r:id="rId7"/>
    <p:sldId id="287" r:id="rId8"/>
    <p:sldId id="273" r:id="rId9"/>
    <p:sldId id="292" r:id="rId10"/>
    <p:sldId id="293" r:id="rId11"/>
    <p:sldId id="298" r:id="rId12"/>
    <p:sldId id="297" r:id="rId13"/>
    <p:sldId id="274" r:id="rId14"/>
    <p:sldId id="296" r:id="rId15"/>
    <p:sldId id="277" r:id="rId16"/>
    <p:sldId id="281" r:id="rId17"/>
    <p:sldId id="257" r:id="rId1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6A2E"/>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87A806-BB69-4A2F-85FD-215EC706F757}" type="datetimeFigureOut">
              <a:rPr lang="el-GR" smtClean="0"/>
              <a:t>30/8/2023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914305-B754-4E9D-B4CA-E6D915A02866}" type="slidenum">
              <a:rPr lang="el-GR" smtClean="0"/>
              <a:t>‹#›</a:t>
            </a:fld>
            <a:endParaRPr lang="el-GR"/>
          </a:p>
        </p:txBody>
      </p:sp>
    </p:spTree>
    <p:extLst>
      <p:ext uri="{BB962C8B-B14F-4D97-AF65-F5344CB8AC3E}">
        <p14:creationId xmlns:p14="http://schemas.microsoft.com/office/powerpoint/2010/main" val="1169632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2</a:t>
            </a:fld>
            <a:endParaRPr lang="el-GR"/>
          </a:p>
        </p:txBody>
      </p:sp>
    </p:spTree>
    <p:extLst>
      <p:ext uri="{BB962C8B-B14F-4D97-AF65-F5344CB8AC3E}">
        <p14:creationId xmlns:p14="http://schemas.microsoft.com/office/powerpoint/2010/main" val="3120495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3</a:t>
            </a:fld>
            <a:endParaRPr lang="el-GR"/>
          </a:p>
        </p:txBody>
      </p:sp>
    </p:spTree>
    <p:extLst>
      <p:ext uri="{BB962C8B-B14F-4D97-AF65-F5344CB8AC3E}">
        <p14:creationId xmlns:p14="http://schemas.microsoft.com/office/powerpoint/2010/main" val="170154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4</a:t>
            </a:fld>
            <a:endParaRPr lang="el-GR"/>
          </a:p>
        </p:txBody>
      </p:sp>
    </p:spTree>
    <p:extLst>
      <p:ext uri="{BB962C8B-B14F-4D97-AF65-F5344CB8AC3E}">
        <p14:creationId xmlns:p14="http://schemas.microsoft.com/office/powerpoint/2010/main" val="517071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13</a:t>
            </a:fld>
            <a:endParaRPr lang="el-GR"/>
          </a:p>
        </p:txBody>
      </p:sp>
    </p:spTree>
    <p:extLst>
      <p:ext uri="{BB962C8B-B14F-4D97-AF65-F5344CB8AC3E}">
        <p14:creationId xmlns:p14="http://schemas.microsoft.com/office/powerpoint/2010/main" val="2342624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16</a:t>
            </a:fld>
            <a:endParaRPr lang="el-GR"/>
          </a:p>
        </p:txBody>
      </p:sp>
    </p:spTree>
    <p:extLst>
      <p:ext uri="{BB962C8B-B14F-4D97-AF65-F5344CB8AC3E}">
        <p14:creationId xmlns:p14="http://schemas.microsoft.com/office/powerpoint/2010/main" val="46528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145B9BC-7C47-559A-5B4B-3F2393A3FD6D}"/>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B7F0ABC0-09F0-D611-400F-00850809D7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B33007F7-A202-2C7B-0AD3-B185D8521474}"/>
              </a:ext>
            </a:extLst>
          </p:cNvPr>
          <p:cNvSpPr>
            <a:spLocks noGrp="1"/>
          </p:cNvSpPr>
          <p:nvPr>
            <p:ph type="dt" sz="half" idx="10"/>
          </p:nvPr>
        </p:nvSpPr>
        <p:spPr/>
        <p:txBody>
          <a:bodyPr/>
          <a:lstStyle/>
          <a:p>
            <a:fld id="{3D5B2F6B-EE64-415F-8119-268144447923}" type="datetimeFigureOut">
              <a:rPr lang="el-GR" smtClean="0"/>
              <a:t>30/8/2023</a:t>
            </a:fld>
            <a:endParaRPr lang="el-GR"/>
          </a:p>
        </p:txBody>
      </p:sp>
      <p:sp>
        <p:nvSpPr>
          <p:cNvPr id="5" name="Θέση υποσέλιδου 4">
            <a:extLst>
              <a:ext uri="{FF2B5EF4-FFF2-40B4-BE49-F238E27FC236}">
                <a16:creationId xmlns:a16="http://schemas.microsoft.com/office/drawing/2014/main" id="{C63957AD-7058-9092-8B5E-857AF347B8F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F4ECF0A-C4B5-3BB8-92EA-AC1AF64CE9EE}"/>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3859317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433EFD-9637-70DF-70EB-0A0C930A44D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73D46BD-43EA-2624-1ECF-F645B9E2C70B}"/>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605741D-DC77-23D6-66BA-265BB2F1CAA2}"/>
              </a:ext>
            </a:extLst>
          </p:cNvPr>
          <p:cNvSpPr>
            <a:spLocks noGrp="1"/>
          </p:cNvSpPr>
          <p:nvPr>
            <p:ph type="dt" sz="half" idx="10"/>
          </p:nvPr>
        </p:nvSpPr>
        <p:spPr/>
        <p:txBody>
          <a:bodyPr/>
          <a:lstStyle/>
          <a:p>
            <a:fld id="{3D5B2F6B-EE64-415F-8119-268144447923}" type="datetimeFigureOut">
              <a:rPr lang="el-GR" smtClean="0"/>
              <a:t>30/8/2023</a:t>
            </a:fld>
            <a:endParaRPr lang="el-GR"/>
          </a:p>
        </p:txBody>
      </p:sp>
      <p:sp>
        <p:nvSpPr>
          <p:cNvPr id="5" name="Θέση υποσέλιδου 4">
            <a:extLst>
              <a:ext uri="{FF2B5EF4-FFF2-40B4-BE49-F238E27FC236}">
                <a16:creationId xmlns:a16="http://schemas.microsoft.com/office/drawing/2014/main" id="{8D4E241A-EA8C-B4FD-9668-F4196BA0722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E09E703-2267-F8E8-E615-7A729C592D9F}"/>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4113836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C684FDE6-42D5-6E5F-ED6D-B18C1A5F2296}"/>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EBA16F3-4BF5-70F0-1E02-C8A52D9F3513}"/>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9146BD4-49E5-831E-CB95-52C700C5B342}"/>
              </a:ext>
            </a:extLst>
          </p:cNvPr>
          <p:cNvSpPr>
            <a:spLocks noGrp="1"/>
          </p:cNvSpPr>
          <p:nvPr>
            <p:ph type="dt" sz="half" idx="10"/>
          </p:nvPr>
        </p:nvSpPr>
        <p:spPr/>
        <p:txBody>
          <a:bodyPr/>
          <a:lstStyle/>
          <a:p>
            <a:fld id="{3D5B2F6B-EE64-415F-8119-268144447923}" type="datetimeFigureOut">
              <a:rPr lang="el-GR" smtClean="0"/>
              <a:t>30/8/2023</a:t>
            </a:fld>
            <a:endParaRPr lang="el-GR"/>
          </a:p>
        </p:txBody>
      </p:sp>
      <p:sp>
        <p:nvSpPr>
          <p:cNvPr id="5" name="Θέση υποσέλιδου 4">
            <a:extLst>
              <a:ext uri="{FF2B5EF4-FFF2-40B4-BE49-F238E27FC236}">
                <a16:creationId xmlns:a16="http://schemas.microsoft.com/office/drawing/2014/main" id="{ED20BAE4-38A6-0394-D652-43812CEDF18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AA34C6C-8E22-7311-5AF8-7D4C0F993A40}"/>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1076440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CEE8D7-C585-C104-F083-53A20917C05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4DE15F7-6BC5-DC80-86F4-A92712358EBF}"/>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B5573CD-7739-E402-2D77-83851AED496C}"/>
              </a:ext>
            </a:extLst>
          </p:cNvPr>
          <p:cNvSpPr>
            <a:spLocks noGrp="1"/>
          </p:cNvSpPr>
          <p:nvPr>
            <p:ph type="dt" sz="half" idx="10"/>
          </p:nvPr>
        </p:nvSpPr>
        <p:spPr/>
        <p:txBody>
          <a:bodyPr/>
          <a:lstStyle/>
          <a:p>
            <a:fld id="{3D5B2F6B-EE64-415F-8119-268144447923}" type="datetimeFigureOut">
              <a:rPr lang="el-GR" smtClean="0"/>
              <a:t>30/8/2023</a:t>
            </a:fld>
            <a:endParaRPr lang="el-GR"/>
          </a:p>
        </p:txBody>
      </p:sp>
      <p:sp>
        <p:nvSpPr>
          <p:cNvPr id="5" name="Θέση υποσέλιδου 4">
            <a:extLst>
              <a:ext uri="{FF2B5EF4-FFF2-40B4-BE49-F238E27FC236}">
                <a16:creationId xmlns:a16="http://schemas.microsoft.com/office/drawing/2014/main" id="{1B0CF5B1-0277-8C36-8539-F09A1FC03E7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71E0A28-A6CE-88D6-0201-9D3B35B1E6D7}"/>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3097308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D2248F-C4B5-6F96-A788-FD4A6870F094}"/>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280A061-7902-162E-B0B0-AE9F8B5E6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AFBFC3CD-6F66-7E19-E134-85FC044771E6}"/>
              </a:ext>
            </a:extLst>
          </p:cNvPr>
          <p:cNvSpPr>
            <a:spLocks noGrp="1"/>
          </p:cNvSpPr>
          <p:nvPr>
            <p:ph type="dt" sz="half" idx="10"/>
          </p:nvPr>
        </p:nvSpPr>
        <p:spPr/>
        <p:txBody>
          <a:bodyPr/>
          <a:lstStyle/>
          <a:p>
            <a:fld id="{3D5B2F6B-EE64-415F-8119-268144447923}" type="datetimeFigureOut">
              <a:rPr lang="el-GR" smtClean="0"/>
              <a:t>30/8/2023</a:t>
            </a:fld>
            <a:endParaRPr lang="el-GR"/>
          </a:p>
        </p:txBody>
      </p:sp>
      <p:sp>
        <p:nvSpPr>
          <p:cNvPr id="5" name="Θέση υποσέλιδου 4">
            <a:extLst>
              <a:ext uri="{FF2B5EF4-FFF2-40B4-BE49-F238E27FC236}">
                <a16:creationId xmlns:a16="http://schemas.microsoft.com/office/drawing/2014/main" id="{6DC75CC1-730C-F91F-1946-6E0EF01CE12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5B96947-D965-AFA4-4790-225EB084791E}"/>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2081252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A955E8-C43F-17EA-BA5B-F16FC31C4A3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0BA37F2-0016-F572-BFE4-4B52644B15C2}"/>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CBF8EA11-29D9-BEA4-60A1-68FD33E6C02D}"/>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755CC4B1-1219-117E-2087-A9B9CF868A4B}"/>
              </a:ext>
            </a:extLst>
          </p:cNvPr>
          <p:cNvSpPr>
            <a:spLocks noGrp="1"/>
          </p:cNvSpPr>
          <p:nvPr>
            <p:ph type="dt" sz="half" idx="10"/>
          </p:nvPr>
        </p:nvSpPr>
        <p:spPr/>
        <p:txBody>
          <a:bodyPr/>
          <a:lstStyle/>
          <a:p>
            <a:fld id="{3D5B2F6B-EE64-415F-8119-268144447923}" type="datetimeFigureOut">
              <a:rPr lang="el-GR" smtClean="0"/>
              <a:t>30/8/2023</a:t>
            </a:fld>
            <a:endParaRPr lang="el-GR"/>
          </a:p>
        </p:txBody>
      </p:sp>
      <p:sp>
        <p:nvSpPr>
          <p:cNvPr id="6" name="Θέση υποσέλιδου 5">
            <a:extLst>
              <a:ext uri="{FF2B5EF4-FFF2-40B4-BE49-F238E27FC236}">
                <a16:creationId xmlns:a16="http://schemas.microsoft.com/office/drawing/2014/main" id="{2FEF4C4F-7FAA-EEDD-2528-E6B9C44CCF2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89DEA7F-FF12-02E5-3C42-FBAD4D9DB2A8}"/>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3414380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1F87BF-24F8-F456-F395-BD17135A5AFD}"/>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EFC2137-BDFF-A0D5-AD2A-1D3327D794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31B14C03-F220-5864-700B-31D15F9EDEE4}"/>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23FBF229-2DA2-9439-9BF6-E23AD322A8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7FBC4361-522C-B19B-B4A0-58A7ED2CB078}"/>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610D149A-C4E8-E7DD-3860-CFDABB2E3F5E}"/>
              </a:ext>
            </a:extLst>
          </p:cNvPr>
          <p:cNvSpPr>
            <a:spLocks noGrp="1"/>
          </p:cNvSpPr>
          <p:nvPr>
            <p:ph type="dt" sz="half" idx="10"/>
          </p:nvPr>
        </p:nvSpPr>
        <p:spPr/>
        <p:txBody>
          <a:bodyPr/>
          <a:lstStyle/>
          <a:p>
            <a:fld id="{3D5B2F6B-EE64-415F-8119-268144447923}" type="datetimeFigureOut">
              <a:rPr lang="el-GR" smtClean="0"/>
              <a:t>30/8/2023</a:t>
            </a:fld>
            <a:endParaRPr lang="el-GR"/>
          </a:p>
        </p:txBody>
      </p:sp>
      <p:sp>
        <p:nvSpPr>
          <p:cNvPr id="8" name="Θέση υποσέλιδου 7">
            <a:extLst>
              <a:ext uri="{FF2B5EF4-FFF2-40B4-BE49-F238E27FC236}">
                <a16:creationId xmlns:a16="http://schemas.microsoft.com/office/drawing/2014/main" id="{1B0A42AC-74B1-417B-75F4-B8A58CF67595}"/>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CCB5CD1B-EDBC-DEE5-0290-BFB71403796E}"/>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1468628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8C3D5A-ACBF-7759-152F-DD4D64C3DA9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C491807F-CE78-241B-C1AA-BDBE44E8AE51}"/>
              </a:ext>
            </a:extLst>
          </p:cNvPr>
          <p:cNvSpPr>
            <a:spLocks noGrp="1"/>
          </p:cNvSpPr>
          <p:nvPr>
            <p:ph type="dt" sz="half" idx="10"/>
          </p:nvPr>
        </p:nvSpPr>
        <p:spPr/>
        <p:txBody>
          <a:bodyPr/>
          <a:lstStyle/>
          <a:p>
            <a:fld id="{3D5B2F6B-EE64-415F-8119-268144447923}" type="datetimeFigureOut">
              <a:rPr lang="el-GR" smtClean="0"/>
              <a:t>30/8/2023</a:t>
            </a:fld>
            <a:endParaRPr lang="el-GR"/>
          </a:p>
        </p:txBody>
      </p:sp>
      <p:sp>
        <p:nvSpPr>
          <p:cNvPr id="4" name="Θέση υποσέλιδου 3">
            <a:extLst>
              <a:ext uri="{FF2B5EF4-FFF2-40B4-BE49-F238E27FC236}">
                <a16:creationId xmlns:a16="http://schemas.microsoft.com/office/drawing/2014/main" id="{1C12930F-FC2F-6280-15CB-435FC0EBDAB0}"/>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CC14AA2C-A853-F2B7-A4D9-45AA37D1C422}"/>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3447004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CD7F7EA2-7BAC-6F84-E35D-3D9415D9D8FB}"/>
              </a:ext>
            </a:extLst>
          </p:cNvPr>
          <p:cNvSpPr>
            <a:spLocks noGrp="1"/>
          </p:cNvSpPr>
          <p:nvPr>
            <p:ph type="dt" sz="half" idx="10"/>
          </p:nvPr>
        </p:nvSpPr>
        <p:spPr/>
        <p:txBody>
          <a:bodyPr/>
          <a:lstStyle/>
          <a:p>
            <a:fld id="{3D5B2F6B-EE64-415F-8119-268144447923}" type="datetimeFigureOut">
              <a:rPr lang="el-GR" smtClean="0"/>
              <a:t>30/8/2023</a:t>
            </a:fld>
            <a:endParaRPr lang="el-GR"/>
          </a:p>
        </p:txBody>
      </p:sp>
      <p:sp>
        <p:nvSpPr>
          <p:cNvPr id="3" name="Θέση υποσέλιδου 2">
            <a:extLst>
              <a:ext uri="{FF2B5EF4-FFF2-40B4-BE49-F238E27FC236}">
                <a16:creationId xmlns:a16="http://schemas.microsoft.com/office/drawing/2014/main" id="{704CC08C-C980-B00A-0415-64FB5BF9D55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F47BD29D-336F-8827-849D-042E74283F3A}"/>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3741901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A03A70-654B-8D3C-721D-EFD8F08CE63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DC01125-88E9-14EE-F659-132CEA02F3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8D14047D-A51D-4D80-531B-658F2F6A76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EBA9E6D-E6CC-2A34-995D-7EAA5FA312C3}"/>
              </a:ext>
            </a:extLst>
          </p:cNvPr>
          <p:cNvSpPr>
            <a:spLocks noGrp="1"/>
          </p:cNvSpPr>
          <p:nvPr>
            <p:ph type="dt" sz="half" idx="10"/>
          </p:nvPr>
        </p:nvSpPr>
        <p:spPr/>
        <p:txBody>
          <a:bodyPr/>
          <a:lstStyle/>
          <a:p>
            <a:fld id="{3D5B2F6B-EE64-415F-8119-268144447923}" type="datetimeFigureOut">
              <a:rPr lang="el-GR" smtClean="0"/>
              <a:t>30/8/2023</a:t>
            </a:fld>
            <a:endParaRPr lang="el-GR"/>
          </a:p>
        </p:txBody>
      </p:sp>
      <p:sp>
        <p:nvSpPr>
          <p:cNvPr id="6" name="Θέση υποσέλιδου 5">
            <a:extLst>
              <a:ext uri="{FF2B5EF4-FFF2-40B4-BE49-F238E27FC236}">
                <a16:creationId xmlns:a16="http://schemas.microsoft.com/office/drawing/2014/main" id="{FAB1975A-2E36-27C4-87DB-C32F3F25B34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6679E67-CD05-5A30-1ED1-8F92935FBBD8}"/>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2301036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809C10-5AA3-A6EA-B969-61401D146CE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D88C443C-0709-69F1-D8DC-DD1DB4D0B6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48B3C4E5-5234-9F9F-72AD-E707F7DE7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C427460-4A26-524A-1DDE-734B0C36B71E}"/>
              </a:ext>
            </a:extLst>
          </p:cNvPr>
          <p:cNvSpPr>
            <a:spLocks noGrp="1"/>
          </p:cNvSpPr>
          <p:nvPr>
            <p:ph type="dt" sz="half" idx="10"/>
          </p:nvPr>
        </p:nvSpPr>
        <p:spPr/>
        <p:txBody>
          <a:bodyPr/>
          <a:lstStyle/>
          <a:p>
            <a:fld id="{3D5B2F6B-EE64-415F-8119-268144447923}" type="datetimeFigureOut">
              <a:rPr lang="el-GR" smtClean="0"/>
              <a:t>30/8/2023</a:t>
            </a:fld>
            <a:endParaRPr lang="el-GR"/>
          </a:p>
        </p:txBody>
      </p:sp>
      <p:sp>
        <p:nvSpPr>
          <p:cNvPr id="6" name="Θέση υποσέλιδου 5">
            <a:extLst>
              <a:ext uri="{FF2B5EF4-FFF2-40B4-BE49-F238E27FC236}">
                <a16:creationId xmlns:a16="http://schemas.microsoft.com/office/drawing/2014/main" id="{F3C10AD3-03D4-BF83-7BC6-2E84FCF668C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962AD0D-939D-2030-3ABA-10B3005F7188}"/>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964136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638A656E-1A84-6537-6FDE-7C0A608E89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2C854D1-8535-17FE-7EAB-9B8BC83893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3FBE181-3688-C1D2-4576-71FF12B24D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5B2F6B-EE64-415F-8119-268144447923}" type="datetimeFigureOut">
              <a:rPr lang="el-GR" smtClean="0"/>
              <a:t>30/8/2023</a:t>
            </a:fld>
            <a:endParaRPr lang="el-GR"/>
          </a:p>
        </p:txBody>
      </p:sp>
      <p:sp>
        <p:nvSpPr>
          <p:cNvPr id="5" name="Θέση υποσέλιδου 4">
            <a:extLst>
              <a:ext uri="{FF2B5EF4-FFF2-40B4-BE49-F238E27FC236}">
                <a16:creationId xmlns:a16="http://schemas.microsoft.com/office/drawing/2014/main" id="{CFB7890C-7EF7-3A31-56AF-317F9124D2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33A53C2A-2642-5E8D-5299-B8ADA2507B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F7AFD1-AA76-4ED5-B57B-11B9AAE593B9}" type="slidenum">
              <a:rPr lang="el-GR" smtClean="0"/>
              <a:t>‹#›</a:t>
            </a:fld>
            <a:endParaRPr lang="el-GR"/>
          </a:p>
        </p:txBody>
      </p:sp>
    </p:spTree>
    <p:extLst>
      <p:ext uri="{BB962C8B-B14F-4D97-AF65-F5344CB8AC3E}">
        <p14:creationId xmlns:p14="http://schemas.microsoft.com/office/powerpoint/2010/main" val="399913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jpg"/><Relationship Id="rId10" Type="http://schemas.openxmlformats.org/officeDocument/2006/relationships/image" Target="../media/image21.png"/><Relationship Id="rId4" Type="http://schemas.openxmlformats.org/officeDocument/2006/relationships/image" Target="../media/image16.jpg"/><Relationship Id="rId9" Type="http://schemas.openxmlformats.org/officeDocument/2006/relationships/hyperlink" Target="http://creativecommons.org/licenses/by/4.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tree&#10;&#10;Description automatically generated with medium confidence">
            <a:extLst>
              <a:ext uri="{FF2B5EF4-FFF2-40B4-BE49-F238E27FC236}">
                <a16:creationId xmlns:a16="http://schemas.microsoft.com/office/drawing/2014/main" id="{F0F4A9DE-6904-3CBB-9799-7EAF1812E4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57"/>
            <a:ext cx="12192000" cy="6850743"/>
          </a:xfrm>
          <a:prstGeom prst="rect">
            <a:avLst/>
          </a:prstGeom>
        </p:spPr>
      </p:pic>
      <p:sp>
        <p:nvSpPr>
          <p:cNvPr id="2" name="Title 1">
            <a:extLst>
              <a:ext uri="{FF2B5EF4-FFF2-40B4-BE49-F238E27FC236}">
                <a16:creationId xmlns:a16="http://schemas.microsoft.com/office/drawing/2014/main" id="{6D777E0E-989A-872B-B168-56EBAA169088}"/>
              </a:ext>
            </a:extLst>
          </p:cNvPr>
          <p:cNvSpPr>
            <a:spLocks noGrp="1"/>
          </p:cNvSpPr>
          <p:nvPr>
            <p:ph type="ctrTitle"/>
          </p:nvPr>
        </p:nvSpPr>
        <p:spPr>
          <a:xfrm>
            <a:off x="6096000" y="5057578"/>
            <a:ext cx="6096001" cy="944870"/>
          </a:xfrm>
        </p:spPr>
        <p:txBody>
          <a:bodyPr>
            <a:normAutofit/>
          </a:bodyPr>
          <a:lstStyle/>
          <a:p>
            <a:r>
              <a:rPr lang="el-GR" sz="2800" b="1" dirty="0">
                <a:solidFill>
                  <a:schemeClr val="bg1"/>
                </a:solidFill>
              </a:rPr>
              <a:t>Ενότητα 6: Ανακύκλωση ή επαναχρησιμοποίηση πλαστικών υλικών</a:t>
            </a:r>
            <a:endParaRPr lang="de-DE" sz="2800" b="1" dirty="0">
              <a:solidFill>
                <a:schemeClr val="bg1"/>
              </a:solidFill>
            </a:endParaRPr>
          </a:p>
        </p:txBody>
      </p:sp>
      <p:sp>
        <p:nvSpPr>
          <p:cNvPr id="21" name="TextBox 20">
            <a:extLst>
              <a:ext uri="{FF2B5EF4-FFF2-40B4-BE49-F238E27FC236}">
                <a16:creationId xmlns:a16="http://schemas.microsoft.com/office/drawing/2014/main" id="{345BA794-3805-A93C-EA21-4CB2F3328ED8}"/>
              </a:ext>
            </a:extLst>
          </p:cNvPr>
          <p:cNvSpPr txBox="1"/>
          <p:nvPr/>
        </p:nvSpPr>
        <p:spPr>
          <a:xfrm>
            <a:off x="6868258" y="3364366"/>
            <a:ext cx="4891538" cy="507831"/>
          </a:xfrm>
          <a:prstGeom prst="rect">
            <a:avLst/>
          </a:prstGeom>
          <a:noFill/>
        </p:spPr>
        <p:txBody>
          <a:bodyPr wrap="square" rtlCol="0">
            <a:spAutoFit/>
          </a:bodyPr>
          <a:lstStyle/>
          <a:p>
            <a:r>
              <a:rPr lang="en-US" sz="2700" b="1" dirty="0">
                <a:solidFill>
                  <a:srgbClr val="1D9B52"/>
                </a:solidFill>
              </a:rPr>
              <a:t>Raise your voice against plastic</a:t>
            </a:r>
            <a:endParaRPr lang="de-DE" sz="2700" dirty="0"/>
          </a:p>
        </p:txBody>
      </p:sp>
    </p:spTree>
    <p:extLst>
      <p:ext uri="{BB962C8B-B14F-4D97-AF65-F5344CB8AC3E}">
        <p14:creationId xmlns:p14="http://schemas.microsoft.com/office/powerpoint/2010/main" val="746106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 name="Rectangle 8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F5ABA98-EF72-F298-9137-C9C754F5037F}"/>
              </a:ext>
            </a:extLst>
          </p:cNvPr>
          <p:cNvSpPr txBox="1"/>
          <p:nvPr/>
        </p:nvSpPr>
        <p:spPr>
          <a:xfrm>
            <a:off x="630936" y="2660904"/>
            <a:ext cx="5284089" cy="3547872"/>
          </a:xfrm>
          <a:prstGeom prst="rect">
            <a:avLst/>
          </a:prstGeom>
        </p:spPr>
        <p:txBody>
          <a:bodyPr vert="horz" lIns="91440" tIns="45720" rIns="91440" bIns="45720" rtlCol="0" anchor="t">
            <a:normAutofit fontScale="92500"/>
          </a:bodyPr>
          <a:lstStyle/>
          <a:p>
            <a:pPr>
              <a:lnSpc>
                <a:spcPct val="107000"/>
              </a:lnSpc>
              <a:spcAft>
                <a:spcPts val="800"/>
              </a:spcAft>
            </a:pPr>
            <a:r>
              <a:rPr lang="el-GR" sz="1800" dirty="0">
                <a:effectLst/>
                <a:latin typeface="Open Sans" panose="020B0606030504020204" pitchFamily="34" charset="0"/>
                <a:ea typeface="Calibri" panose="020F0502020204030204" pitchFamily="34" charset="0"/>
                <a:cs typeface="Times New Roman" panose="02020603050405020304" pitchFamily="18" charset="0"/>
              </a:rPr>
              <a:t>Πλεονεκτήματα της ανακύκλωσης</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l-GR" sz="1800" dirty="0">
                <a:effectLst/>
                <a:latin typeface="Open Sans" panose="020B0606030504020204" pitchFamily="34" charset="0"/>
                <a:ea typeface="Calibri" panose="020F0502020204030204" pitchFamily="34" charset="0"/>
              </a:rPr>
              <a:t>η μετατροπή των αποβλήτων σε βασικό υλικό, οπότε δεν υπάρχει πλέον ανάγκη για τη διαχείριση αυτού του τύπου αποβλήτων από τρίτους.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l-GR" sz="1800" dirty="0">
                <a:effectLst/>
                <a:latin typeface="Open Sans" panose="020B0606030504020204" pitchFamily="34" charset="0"/>
                <a:ea typeface="Calibri" panose="020F0502020204030204" pitchFamily="34" charset="0"/>
                <a:cs typeface="Times New Roman" panose="02020603050405020304" pitchFamily="18" charset="0"/>
              </a:rPr>
              <a:t>μειώνεται η ποσότητα των αρχικών υλών που απαιτείται για τη διεξαγωγή της παραγωγής.</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el-GR" sz="1800" dirty="0">
                <a:effectLst/>
                <a:latin typeface="Open Sans" panose="020B0606030504020204" pitchFamily="34" charset="0"/>
                <a:ea typeface="Calibri" panose="020F0502020204030204" pitchFamily="34" charset="0"/>
                <a:cs typeface="Times New Roman" panose="02020603050405020304" pitchFamily="18" charset="0"/>
              </a:rPr>
              <a:t>εάν τα πλαστικά απόβλητα συλλέγονται χωριστά στην πηγή, είναι δυνατόν να μειωθεί η ενέργεια που απαιτείται για την ανακύκλωσή τους</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D3993EBB-1BB5-B800-04EE-DD53A8994435}"/>
              </a:ext>
            </a:extLst>
          </p:cNvPr>
          <p:cNvSpPr txBox="1"/>
          <p:nvPr/>
        </p:nvSpPr>
        <p:spPr>
          <a:xfrm>
            <a:off x="585743" y="1548535"/>
            <a:ext cx="6096000" cy="710451"/>
          </a:xfrm>
          <a:prstGeom prst="rect">
            <a:avLst/>
          </a:prstGeom>
          <a:noFill/>
        </p:spPr>
        <p:txBody>
          <a:bodyPr wrap="square">
            <a:spAutoFit/>
          </a:bodyPr>
          <a:lstStyle/>
          <a:p>
            <a:pPr algn="just">
              <a:lnSpc>
                <a:spcPct val="115000"/>
              </a:lnSpc>
              <a:spcAft>
                <a:spcPts val="600"/>
              </a:spcAft>
            </a:pPr>
            <a:r>
              <a:rPr lang="el-GR" sz="1800" b="1" i="1" dirty="0">
                <a:effectLst/>
                <a:latin typeface="Open Sans" panose="020B0606030504020204" pitchFamily="34" charset="0"/>
                <a:ea typeface="Calibri" panose="020F0502020204030204" pitchFamily="34" charset="0"/>
                <a:cs typeface="Times New Roman" panose="02020603050405020304" pitchFamily="18" charset="0"/>
              </a:rPr>
              <a:t>Ανακύκλωση - Γνωρίζοντας τους κωδικούς ανακύκλωσης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Τίτλος 1">
            <a:extLst>
              <a:ext uri="{FF2B5EF4-FFF2-40B4-BE49-F238E27FC236}">
                <a16:creationId xmlns:a16="http://schemas.microsoft.com/office/drawing/2014/main" id="{7038A484-5989-4BA5-9CB0-1231F620DCA5}"/>
              </a:ext>
            </a:extLst>
          </p:cNvPr>
          <p:cNvSpPr txBox="1">
            <a:spLocks/>
          </p:cNvSpPr>
          <p:nvPr/>
        </p:nvSpPr>
        <p:spPr>
          <a:xfrm>
            <a:off x="838200" y="2943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spcAft>
                <a:spcPts val="600"/>
              </a:spcAft>
            </a:pPr>
            <a:r>
              <a:rPr lang="el-GR" sz="2800" b="1" dirty="0">
                <a:effectLst/>
                <a:latin typeface="Open Sans" panose="020B0606030504020204" pitchFamily="34" charset="0"/>
                <a:ea typeface="Calibri" panose="020F0502020204030204" pitchFamily="34" charset="0"/>
                <a:cs typeface="Times New Roman" panose="02020603050405020304" pitchFamily="18" charset="0"/>
              </a:rPr>
              <a:t>Υποθέμα 3: Τύποι πλαστικών - ποιοι είναι ασφαλείς και ποιοι πρέπει να αποφεύγονται;</a:t>
            </a:r>
            <a:endParaRPr lang="el-GR"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feld 10">
            <a:extLst>
              <a:ext uri="{FF2B5EF4-FFF2-40B4-BE49-F238E27FC236}">
                <a16:creationId xmlns:a16="http://schemas.microsoft.com/office/drawing/2014/main" id="{14634420-5AA2-4D99-AE9D-B4A7DBA42DED}"/>
              </a:ext>
            </a:extLst>
          </p:cNvPr>
          <p:cNvSpPr txBox="1"/>
          <p:nvPr/>
        </p:nvSpPr>
        <p:spPr>
          <a:xfrm>
            <a:off x="10948100" y="5755446"/>
            <a:ext cx="1043876" cy="215444"/>
          </a:xfrm>
          <a:prstGeom prst="rect">
            <a:avLst/>
          </a:prstGeom>
          <a:noFill/>
        </p:spPr>
        <p:txBody>
          <a:bodyPr wrap="none" rtlCol="0">
            <a:spAutoFit/>
          </a:bodyPr>
          <a:lstStyle/>
          <a:p>
            <a:r>
              <a:rPr lang="en-US" sz="800" dirty="0">
                <a:effectLst/>
                <a:latin typeface="Open Sans" panose="020B0606030504020204" pitchFamily="34" charset="0"/>
                <a:ea typeface="Calibri" panose="020F0502020204030204" pitchFamily="34" charset="0"/>
              </a:rPr>
              <a:t>Plastic Atlas, 2020</a:t>
            </a:r>
            <a:endParaRPr lang="de-AT" sz="800" dirty="0"/>
          </a:p>
        </p:txBody>
      </p:sp>
      <p:pic>
        <p:nvPicPr>
          <p:cNvPr id="14" name="image4.png">
            <a:extLst>
              <a:ext uri="{FF2B5EF4-FFF2-40B4-BE49-F238E27FC236}">
                <a16:creationId xmlns:a16="http://schemas.microsoft.com/office/drawing/2014/main" id="{AF4CE67D-86D1-47B9-8812-E568B81B6594}"/>
              </a:ext>
            </a:extLst>
          </p:cNvPr>
          <p:cNvPicPr/>
          <p:nvPr/>
        </p:nvPicPr>
        <p:blipFill>
          <a:blip r:embed="rId2"/>
          <a:srcRect/>
          <a:stretch>
            <a:fillRect/>
          </a:stretch>
        </p:blipFill>
        <p:spPr>
          <a:xfrm>
            <a:off x="6276978" y="2011681"/>
            <a:ext cx="5714998" cy="3733950"/>
          </a:xfrm>
          <a:prstGeom prst="rect">
            <a:avLst/>
          </a:prstGeom>
          <a:ln/>
        </p:spPr>
      </p:pic>
    </p:spTree>
    <p:extLst>
      <p:ext uri="{BB962C8B-B14F-4D97-AF65-F5344CB8AC3E}">
        <p14:creationId xmlns:p14="http://schemas.microsoft.com/office/powerpoint/2010/main" val="1498713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 name="Rectangle 8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F5ABA98-EF72-F298-9137-C9C754F5037F}"/>
              </a:ext>
            </a:extLst>
          </p:cNvPr>
          <p:cNvSpPr txBox="1"/>
          <p:nvPr/>
        </p:nvSpPr>
        <p:spPr>
          <a:xfrm>
            <a:off x="630936" y="2660904"/>
            <a:ext cx="10132314" cy="3547872"/>
          </a:xfrm>
          <a:prstGeom prst="rect">
            <a:avLst/>
          </a:prstGeom>
        </p:spPr>
        <p:txBody>
          <a:bodyPr vert="horz" lIns="91440" tIns="45720" rIns="91440" bIns="45720" rtlCol="0" anchor="t">
            <a:normAutofit fontScale="92500" lnSpcReduction="20000"/>
          </a:bodyPr>
          <a:lstStyle/>
          <a:p>
            <a:pPr marL="285750" indent="-285750">
              <a:lnSpc>
                <a:spcPct val="107000"/>
              </a:lnSpc>
              <a:spcAft>
                <a:spcPts val="800"/>
              </a:spcAft>
              <a:buFont typeface="Arial" panose="020B0604020202020204" pitchFamily="34" charset="0"/>
              <a:buChar char="•"/>
            </a:pP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l-GR" sz="1800" b="1" dirty="0">
                <a:effectLst/>
                <a:latin typeface="Open Sans" panose="020B0606030504020204" pitchFamily="34" charset="0"/>
                <a:ea typeface="Calibri" panose="020F0502020204030204" pitchFamily="34" charset="0"/>
              </a:rPr>
              <a:t>Η ποιότητα των επαναχρησιμοποιημένων πλαστικών είναι χαμηλότερη </a:t>
            </a:r>
            <a:r>
              <a:rPr lang="el-GR" sz="1800" dirty="0">
                <a:effectLst/>
                <a:latin typeface="Open Sans" panose="020B0606030504020204" pitchFamily="34" charset="0"/>
                <a:ea typeface="Calibri" panose="020F0502020204030204" pitchFamily="34" charset="0"/>
              </a:rPr>
              <a:t>από εκείνη του αρχικού υλικού. Ως εκ τούτου, είναι προτιμότερο να ενσωματωθεί αυτό το επαναχρησιμοποιημένο πλαστικό αναμεμειγμένο με το αρχικό πλαστικό</a:t>
            </a:r>
            <a:endParaRPr lang="en-US" sz="1800" dirty="0">
              <a:effectLst/>
              <a:latin typeface="Open Sans" panose="020B0606030504020204" pitchFamily="34" charset="0"/>
              <a:ea typeface="Calibri" panose="020F0502020204030204" pitchFamily="34" charset="0"/>
            </a:endParaRPr>
          </a:p>
          <a:p>
            <a:pPr>
              <a:lnSpc>
                <a:spcPct val="107000"/>
              </a:lnSpc>
              <a:spcAft>
                <a:spcPts val="800"/>
              </a:spcAft>
            </a:pP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l-GR" sz="1800" b="1" dirty="0">
                <a:effectLst/>
                <a:latin typeface="Open Sans" panose="020B0606030504020204" pitchFamily="34" charset="0"/>
                <a:ea typeface="Calibri" panose="020F0502020204030204" pitchFamily="34" charset="0"/>
                <a:cs typeface="Times New Roman" panose="02020603050405020304" pitchFamily="18" charset="0"/>
              </a:rPr>
              <a:t>Δεν είναι όλα τα πλαστικά ανακυκλώσιμα </a:t>
            </a:r>
            <a:r>
              <a:rPr lang="el-GR" sz="1800" dirty="0">
                <a:effectLst/>
                <a:latin typeface="Open Sans" panose="020B0606030504020204" pitchFamily="34" charset="0"/>
                <a:ea typeface="Calibri" panose="020F0502020204030204" pitchFamily="34" charset="0"/>
                <a:cs typeface="Times New Roman" panose="02020603050405020304" pitchFamily="18" charset="0"/>
              </a:rPr>
              <a:t>- κάποια στιγμή, η ανακύκλωση τελειώνει.</a:t>
            </a:r>
            <a:endParaRPr lang="el-GR" dirty="0">
              <a:latin typeface="Open Sans" panose="020B0606030504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l-GR" sz="1800" dirty="0">
                <a:effectLst/>
                <a:latin typeface="Open Sans" panose="020B0606030504020204" pitchFamily="34" charset="0"/>
                <a:ea typeface="Calibri" panose="020F0502020204030204" pitchFamily="34" charset="0"/>
              </a:rPr>
              <a:t>Η ανακύκλωση είναι συχνά </a:t>
            </a:r>
            <a:r>
              <a:rPr lang="el-GR" sz="1800" b="1" dirty="0">
                <a:effectLst/>
                <a:latin typeface="Open Sans" panose="020B0606030504020204" pitchFamily="34" charset="0"/>
                <a:ea typeface="Calibri" panose="020F0502020204030204" pitchFamily="34" charset="0"/>
              </a:rPr>
              <a:t>"ανακύκλωση προς τα κάτω": </a:t>
            </a:r>
            <a:r>
              <a:rPr lang="el-GR" sz="1800" dirty="0">
                <a:effectLst/>
                <a:latin typeface="Open Sans" panose="020B0606030504020204" pitchFamily="34" charset="0"/>
                <a:ea typeface="Calibri" panose="020F0502020204030204" pitchFamily="34" charset="0"/>
              </a:rPr>
              <a:t>Π.χ., τα μπουκάλια PET μίας χρήσης δεν μετατρέπονται σε νέα μπουκάλια, αλλά σε ίνες για την κλωστοϋφαντουργία, οι οποίες δεν μπορούν να ανακυκλωθούν ξανά.</a:t>
            </a:r>
            <a:endParaRPr lang="en-US" sz="1800" dirty="0">
              <a:effectLst/>
              <a:latin typeface="Open Sans" panose="020B0606030504020204" pitchFamily="34" charset="0"/>
              <a:ea typeface="Calibri" panose="020F0502020204030204" pitchFamily="34" charset="0"/>
            </a:endParaRPr>
          </a:p>
          <a:p>
            <a:pPr>
              <a:lnSpc>
                <a:spcPct val="107000"/>
              </a:lnSpc>
              <a:spcAft>
                <a:spcPts val="800"/>
              </a:spcAft>
            </a:pPr>
            <a:endParaRPr lang="en-US" sz="1800" dirty="0">
              <a:effectLst/>
              <a:latin typeface="Open Sans" panose="020B0606030504020204" pitchFamily="34" charset="0"/>
              <a:ea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l-GR" sz="1800" dirty="0">
                <a:effectLst/>
                <a:latin typeface="Open Sans" panose="020B0606030504020204" pitchFamily="34" charset="0"/>
                <a:ea typeface="Calibri" panose="020F0502020204030204" pitchFamily="34" charset="0"/>
              </a:rPr>
              <a:t>Για να είναι η ανακύκλωση όσο το δυνατόν πιο </a:t>
            </a:r>
            <a:r>
              <a:rPr lang="el-GR" sz="1800" b="1" dirty="0">
                <a:effectLst/>
                <a:latin typeface="Open Sans" panose="020B0606030504020204" pitchFamily="34" charset="0"/>
                <a:ea typeface="Calibri" panose="020F0502020204030204" pitchFamily="34" charset="0"/>
              </a:rPr>
              <a:t>αποτελεσματική, απαιτείται καθαρό και μη μολυσμένο πλαστικό</a:t>
            </a:r>
            <a:r>
              <a:rPr lang="el-GR" sz="1800" dirty="0">
                <a:effectLst/>
                <a:latin typeface="Open Sans" panose="020B0606030504020204" pitchFamily="34" charset="0"/>
                <a:ea typeface="Calibri" panose="020F0502020204030204" pitchFamily="34" charset="0"/>
              </a:rPr>
              <a:t>.</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D3993EBB-1BB5-B800-04EE-DD53A8994435}"/>
              </a:ext>
            </a:extLst>
          </p:cNvPr>
          <p:cNvSpPr txBox="1"/>
          <p:nvPr/>
        </p:nvSpPr>
        <p:spPr>
          <a:xfrm>
            <a:off x="643278" y="1786422"/>
            <a:ext cx="6096000" cy="391902"/>
          </a:xfrm>
          <a:prstGeom prst="rect">
            <a:avLst/>
          </a:prstGeom>
          <a:noFill/>
        </p:spPr>
        <p:txBody>
          <a:bodyPr wrap="square">
            <a:spAutoFit/>
          </a:bodyPr>
          <a:lstStyle/>
          <a:p>
            <a:pPr algn="just">
              <a:lnSpc>
                <a:spcPct val="115000"/>
              </a:lnSpc>
              <a:spcAft>
                <a:spcPts val="600"/>
              </a:spcAft>
            </a:pPr>
            <a:r>
              <a:rPr lang="el-GR" sz="1800" b="1" i="1" dirty="0">
                <a:effectLst/>
                <a:latin typeface="Open Sans" panose="020B0606030504020204" pitchFamily="34" charset="0"/>
                <a:ea typeface="Calibri" panose="020F0502020204030204" pitchFamily="34" charset="0"/>
                <a:cs typeface="Times New Roman" panose="02020603050405020304" pitchFamily="18" charset="0"/>
              </a:rPr>
              <a:t>Ανακύκλωση - οι περιορισμοί</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Τίτλος 1">
            <a:extLst>
              <a:ext uri="{FF2B5EF4-FFF2-40B4-BE49-F238E27FC236}">
                <a16:creationId xmlns:a16="http://schemas.microsoft.com/office/drawing/2014/main" id="{7038A484-5989-4BA5-9CB0-1231F620DCA5}"/>
              </a:ext>
            </a:extLst>
          </p:cNvPr>
          <p:cNvSpPr txBox="1">
            <a:spLocks/>
          </p:cNvSpPr>
          <p:nvPr/>
        </p:nvSpPr>
        <p:spPr>
          <a:xfrm>
            <a:off x="838200" y="2943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spcAft>
                <a:spcPts val="600"/>
              </a:spcAft>
            </a:pPr>
            <a:r>
              <a:rPr lang="el-GR" sz="2800" b="1" dirty="0">
                <a:effectLst/>
                <a:latin typeface="Open Sans" panose="020B0606030504020204" pitchFamily="34" charset="0"/>
                <a:ea typeface="Calibri" panose="020F0502020204030204" pitchFamily="34" charset="0"/>
                <a:cs typeface="Times New Roman" panose="02020603050405020304" pitchFamily="18" charset="0"/>
              </a:rPr>
              <a:t>Υποθέμα 3: Τύποι πλαστικών - ποιοι είναι ασφαλείς και ποιοι πρέπει να αποφεύγονται;</a:t>
            </a:r>
            <a:endParaRPr lang="el-G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4226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 name="Rectangle 8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F5ABA98-EF72-F298-9137-C9C754F5037F}"/>
              </a:ext>
            </a:extLst>
          </p:cNvPr>
          <p:cNvSpPr txBox="1"/>
          <p:nvPr/>
        </p:nvSpPr>
        <p:spPr>
          <a:xfrm>
            <a:off x="317985" y="2442783"/>
            <a:ext cx="6096000" cy="4363589"/>
          </a:xfrm>
          <a:prstGeom prst="rect">
            <a:avLst/>
          </a:prstGeom>
        </p:spPr>
        <p:txBody>
          <a:bodyPr vert="horz" lIns="91440" tIns="45720" rIns="91440" bIns="45720" rtlCol="0" anchor="t">
            <a:normAutofit fontScale="92500" lnSpcReduction="10000"/>
          </a:bodyPr>
          <a:lstStyle/>
          <a:p>
            <a:pPr algn="just">
              <a:lnSpc>
                <a:spcPct val="107000"/>
              </a:lnSpc>
              <a:spcAft>
                <a:spcPts val="800"/>
              </a:spcAft>
            </a:pPr>
            <a:r>
              <a:rPr lang="el-GR" sz="1800" dirty="0">
                <a:effectLst/>
                <a:latin typeface="Open Sans" panose="020B0606030504020204" pitchFamily="34" charset="0"/>
                <a:ea typeface="Calibri" panose="020F0502020204030204" pitchFamily="34" charset="0"/>
                <a:cs typeface="Times New Roman" panose="02020603050405020304" pitchFamily="18" charset="0"/>
              </a:rPr>
              <a:t>Το "πλαστικό των ωκεανών" (ή πλαστικό που συνδέεται με τους ωκεανούς, OBP) αναφέρεται σε προϊόντα που περιέχουν ανακυκλωμένο πλαστικό που έχει ανασυρθεί από τον ωκεανό. </a:t>
            </a:r>
          </a:p>
          <a:p>
            <a:pPr algn="just">
              <a:lnSpc>
                <a:spcPct val="107000"/>
              </a:lnSpc>
              <a:spcAft>
                <a:spcPts val="800"/>
              </a:spcAft>
            </a:pPr>
            <a:r>
              <a:rPr lang="el-GR" sz="1800" dirty="0">
                <a:effectLst/>
                <a:latin typeface="Open Sans" panose="020B0606030504020204" pitchFamily="34" charset="0"/>
                <a:ea typeface="Calibri" panose="020F0502020204030204" pitchFamily="34" charset="0"/>
                <a:cs typeface="Times New Roman" panose="02020603050405020304" pitchFamily="18" charset="0"/>
              </a:rPr>
              <a:t>Τα πλαστικά απόβλητα που κολυμπούν στον ανοιχτό ωκεανό συχνά δεν μπορούν να ανακυκλωθούν λόγω της αποσυντεθειμένης κατάστασής τους. Αντ' αυτού, το μεγαλύτερο μέρος του "ωκεάνιου πλαστικού" συλλέγεται από ακτές και παραλίες, γεγονός που οι εταιρείες σπάνια αναφέρουν στις διαφημίσεις τους. Επιπλέον, οι περισσότερες νομοθεσίες δεν έχουν ακριβή ορισμό.</a:t>
            </a:r>
          </a:p>
          <a:p>
            <a:pPr algn="just">
              <a:lnSpc>
                <a:spcPct val="107000"/>
              </a:lnSpc>
              <a:spcAft>
                <a:spcPts val="800"/>
              </a:spcAft>
            </a:pPr>
            <a:r>
              <a:rPr lang="el-GR" sz="1800" dirty="0">
                <a:effectLst/>
                <a:latin typeface="Open Sans" panose="020B0606030504020204" pitchFamily="34" charset="0"/>
                <a:ea typeface="Calibri" panose="020F0502020204030204" pitchFamily="34" charset="0"/>
                <a:cs typeface="Times New Roman" panose="02020603050405020304" pitchFamily="18" charset="0"/>
              </a:rPr>
              <a:t>Παρά το προφανές πράσινο ξέπλυμα γύρω από το "ωκεάνιο πλαστικό", τα προϊόντα με αυτή την ετικέτα μπορεί να εξακολουθούν να αποτελούν καλύτερη επιλογή από τα "συμβατικά πλαστικά«</a:t>
            </a:r>
          </a:p>
          <a:p>
            <a:pPr algn="just">
              <a:lnSpc>
                <a:spcPct val="107000"/>
              </a:lnSpc>
              <a:spcAft>
                <a:spcPts val="800"/>
              </a:spcAft>
            </a:pPr>
            <a:r>
              <a:rPr lang="en-US" sz="900" dirty="0">
                <a:effectLst/>
                <a:latin typeface="Open Sans" panose="020B0606030504020204" pitchFamily="34" charset="0"/>
                <a:ea typeface="Calibri" panose="020F0502020204030204" pitchFamily="34" charset="0"/>
                <a:cs typeface="Times New Roman" panose="02020603050405020304" pitchFamily="18" charset="0"/>
              </a:rPr>
              <a:t>(Schulz, 2020)</a:t>
            </a:r>
            <a:endParaRPr lang="de-AT"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D3993EBB-1BB5-B800-04EE-DD53A8994435}"/>
              </a:ext>
            </a:extLst>
          </p:cNvPr>
          <p:cNvSpPr txBox="1"/>
          <p:nvPr/>
        </p:nvSpPr>
        <p:spPr>
          <a:xfrm>
            <a:off x="643278" y="1786422"/>
            <a:ext cx="6096000" cy="391902"/>
          </a:xfrm>
          <a:prstGeom prst="rect">
            <a:avLst/>
          </a:prstGeom>
          <a:noFill/>
        </p:spPr>
        <p:txBody>
          <a:bodyPr wrap="square">
            <a:spAutoFit/>
          </a:bodyPr>
          <a:lstStyle/>
          <a:p>
            <a:pPr algn="just">
              <a:lnSpc>
                <a:spcPct val="115000"/>
              </a:lnSpc>
              <a:spcAft>
                <a:spcPts val="600"/>
              </a:spcAft>
            </a:pPr>
            <a:r>
              <a:rPr lang="el-GR" sz="1800" b="1" i="1" dirty="0">
                <a:effectLst/>
                <a:latin typeface="Open Sans" panose="020B0606030504020204" pitchFamily="34" charset="0"/>
                <a:ea typeface="Calibri" panose="020F0502020204030204" pitchFamily="34" charset="0"/>
                <a:cs typeface="Times New Roman" panose="02020603050405020304" pitchFamily="18" charset="0"/>
              </a:rPr>
              <a:t>Πλαστικό στον ωκεανό - Πράσινο ξέπλυμα;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Τίτλος 1">
            <a:extLst>
              <a:ext uri="{FF2B5EF4-FFF2-40B4-BE49-F238E27FC236}">
                <a16:creationId xmlns:a16="http://schemas.microsoft.com/office/drawing/2014/main" id="{7038A484-5989-4BA5-9CB0-1231F620DCA5}"/>
              </a:ext>
            </a:extLst>
          </p:cNvPr>
          <p:cNvSpPr txBox="1">
            <a:spLocks/>
          </p:cNvSpPr>
          <p:nvPr/>
        </p:nvSpPr>
        <p:spPr>
          <a:xfrm>
            <a:off x="838200" y="2943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spcAft>
                <a:spcPts val="600"/>
              </a:spcAft>
            </a:pPr>
            <a:r>
              <a:rPr lang="el-GR" sz="2800" b="1" dirty="0">
                <a:effectLst/>
                <a:latin typeface="Open Sans" panose="020B0606030504020204" pitchFamily="34" charset="0"/>
                <a:ea typeface="Calibri" panose="020F0502020204030204" pitchFamily="34" charset="0"/>
                <a:cs typeface="Times New Roman" panose="02020603050405020304" pitchFamily="18" charset="0"/>
              </a:rPr>
              <a:t>Υποθέμα 3: Τύποι πλαστικών - ποιοι είναι ασφαλείς και ποιοι πρέπει να αποφεύγονται;</a:t>
            </a:r>
          </a:p>
        </p:txBody>
      </p:sp>
      <p:sp>
        <p:nvSpPr>
          <p:cNvPr id="11" name="Textfeld 10">
            <a:extLst>
              <a:ext uri="{FF2B5EF4-FFF2-40B4-BE49-F238E27FC236}">
                <a16:creationId xmlns:a16="http://schemas.microsoft.com/office/drawing/2014/main" id="{14634420-5AA2-4D99-AE9D-B4A7DBA42DED}"/>
              </a:ext>
            </a:extLst>
          </p:cNvPr>
          <p:cNvSpPr txBox="1"/>
          <p:nvPr/>
        </p:nvSpPr>
        <p:spPr>
          <a:xfrm>
            <a:off x="11561064" y="5117546"/>
            <a:ext cx="365806" cy="215444"/>
          </a:xfrm>
          <a:prstGeom prst="rect">
            <a:avLst/>
          </a:prstGeom>
          <a:noFill/>
        </p:spPr>
        <p:txBody>
          <a:bodyPr wrap="none" rtlCol="0">
            <a:spAutoFit/>
          </a:bodyPr>
          <a:lstStyle/>
          <a:p>
            <a:r>
              <a:rPr lang="en-US" sz="800" dirty="0">
                <a:effectLst/>
                <a:latin typeface="Open Sans" panose="020B0606030504020204" pitchFamily="34" charset="0"/>
                <a:ea typeface="Calibri" panose="020F0502020204030204" pitchFamily="34" charset="0"/>
              </a:rPr>
              <a:t>TAZ</a:t>
            </a:r>
            <a:endParaRPr lang="de-AT" sz="800" dirty="0"/>
          </a:p>
        </p:txBody>
      </p:sp>
      <p:pic>
        <p:nvPicPr>
          <p:cNvPr id="3" name="Grafik 2">
            <a:extLst>
              <a:ext uri="{FF2B5EF4-FFF2-40B4-BE49-F238E27FC236}">
                <a16:creationId xmlns:a16="http://schemas.microsoft.com/office/drawing/2014/main" id="{3E47F5F5-7A9C-419E-9A7F-76D4F78D9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8303" y="2372868"/>
            <a:ext cx="5315712" cy="2657856"/>
          </a:xfrm>
          <a:prstGeom prst="rect">
            <a:avLst/>
          </a:prstGeom>
        </p:spPr>
      </p:pic>
    </p:spTree>
    <p:extLst>
      <p:ext uri="{BB962C8B-B14F-4D97-AF65-F5344CB8AC3E}">
        <p14:creationId xmlns:p14="http://schemas.microsoft.com/office/powerpoint/2010/main" val="2737179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Τίτλος 1">
            <a:extLst>
              <a:ext uri="{FF2B5EF4-FFF2-40B4-BE49-F238E27FC236}">
                <a16:creationId xmlns:a16="http://schemas.microsoft.com/office/drawing/2014/main" id="{0195D0AC-96B4-E9FE-3146-9B2D2BDC9600}"/>
              </a:ext>
            </a:extLst>
          </p:cNvPr>
          <p:cNvSpPr>
            <a:spLocks noGrp="1"/>
          </p:cNvSpPr>
          <p:nvPr>
            <p:ph type="title"/>
          </p:nvPr>
        </p:nvSpPr>
        <p:spPr>
          <a:xfrm>
            <a:off x="1127095" y="756625"/>
            <a:ext cx="9392586" cy="667386"/>
          </a:xfrm>
        </p:spPr>
        <p:txBody>
          <a:bodyPr vert="horz" lIns="91440" tIns="45720" rIns="91440" bIns="45720" rtlCol="0" anchor="b">
            <a:noAutofit/>
          </a:bodyPr>
          <a:lstStyle/>
          <a:p>
            <a:pPr>
              <a:spcAft>
                <a:spcPts val="800"/>
              </a:spcAft>
            </a:pPr>
            <a:r>
              <a:rPr lang="el-GR" sz="2800" b="1" dirty="0">
                <a:effectLst/>
                <a:latin typeface="Open Sans" panose="020B0606030504020204" pitchFamily="34" charset="0"/>
                <a:ea typeface="Open Sans" panose="020B0606030504020204" pitchFamily="34" charset="0"/>
                <a:cs typeface="Open Sans" panose="020B0606030504020204" pitchFamily="34" charset="0"/>
              </a:rPr>
              <a:t>Υποθέμα 4: Σήψη - το πρόβλημα με τα </a:t>
            </a:r>
            <a:r>
              <a:rPr lang="el-GR" sz="2800" b="1" dirty="0" err="1">
                <a:effectLst/>
                <a:latin typeface="Open Sans" panose="020B0606030504020204" pitchFamily="34" charset="0"/>
                <a:ea typeface="Open Sans" panose="020B0606030504020204" pitchFamily="34" charset="0"/>
                <a:cs typeface="Open Sans" panose="020B0606030504020204" pitchFamily="34" charset="0"/>
              </a:rPr>
              <a:t>βιο</a:t>
            </a:r>
            <a:r>
              <a:rPr lang="el-GR" sz="2800" b="1" dirty="0">
                <a:effectLst/>
                <a:latin typeface="Open Sans" panose="020B0606030504020204" pitchFamily="34" charset="0"/>
                <a:ea typeface="Open Sans" panose="020B0606030504020204" pitchFamily="34" charset="0"/>
                <a:cs typeface="Open Sans" panose="020B0606030504020204" pitchFamily="34" charset="0"/>
              </a:rPr>
              <a:t>-πλαστικά</a:t>
            </a:r>
            <a:endParaRPr lang="en-US" sz="2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E0B4BE5-C53E-9D69-39EC-23FA0B23685F}"/>
              </a:ext>
            </a:extLst>
          </p:cNvPr>
          <p:cNvSpPr txBox="1"/>
          <p:nvPr/>
        </p:nvSpPr>
        <p:spPr>
          <a:xfrm>
            <a:off x="640080" y="1960531"/>
            <a:ext cx="4243589" cy="485410"/>
          </a:xfrm>
          <a:prstGeom prst="rect">
            <a:avLst/>
          </a:prstGeom>
        </p:spPr>
        <p:txBody>
          <a:bodyPr vert="horz" lIns="91440" tIns="45720" rIns="91440" bIns="45720" rtlCol="0">
            <a:normAutofit fontScale="92500"/>
          </a:bodyPr>
          <a:lstStyle/>
          <a:p>
            <a:pPr>
              <a:lnSpc>
                <a:spcPct val="90000"/>
              </a:lnSpc>
              <a:spcAft>
                <a:spcPts val="600"/>
              </a:spcAft>
            </a:pPr>
            <a:r>
              <a:rPr lang="el-GR" sz="2200" b="1" i="1" dirty="0"/>
              <a:t>Χρησιμοποίηση διαφορετικών όρων</a:t>
            </a:r>
            <a:endParaRPr lang="en-US" sz="2200" dirty="0">
              <a:effectLst/>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412583" y="731931"/>
            <a:ext cx="560871"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TextBox 18">
            <a:extLst>
              <a:ext uri="{FF2B5EF4-FFF2-40B4-BE49-F238E27FC236}">
                <a16:creationId xmlns:a16="http://schemas.microsoft.com/office/drawing/2014/main" id="{29AA1BEB-E80F-5874-7886-E5C38F0E26B6}"/>
              </a:ext>
            </a:extLst>
          </p:cNvPr>
          <p:cNvSpPr txBox="1"/>
          <p:nvPr/>
        </p:nvSpPr>
        <p:spPr>
          <a:xfrm>
            <a:off x="485776" y="2766935"/>
            <a:ext cx="5679965" cy="3770071"/>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el-GR" sz="1400" b="1" dirty="0" err="1">
                <a:effectLst/>
                <a:latin typeface="Open Sans" panose="020B0606030504020204" pitchFamily="34" charset="0"/>
                <a:ea typeface="Calibri" panose="020F0502020204030204" pitchFamily="34" charset="0"/>
                <a:cs typeface="Times New Roman" panose="02020603050405020304" pitchFamily="18" charset="0"/>
              </a:rPr>
              <a:t>Αποικοδομήσιμα</a:t>
            </a:r>
            <a:r>
              <a:rPr lang="el-GR" sz="1400" dirty="0">
                <a:effectLst/>
                <a:latin typeface="Open Sans" panose="020B0606030504020204" pitchFamily="34" charset="0"/>
                <a:ea typeface="Calibri" panose="020F0502020204030204" pitchFamily="34" charset="0"/>
                <a:cs typeface="Times New Roman" panose="02020603050405020304" pitchFamily="18" charset="0"/>
              </a:rPr>
              <a:t> - Όλα τα πλαστικά είναι </a:t>
            </a:r>
            <a:r>
              <a:rPr lang="el-GR" sz="1400" dirty="0" err="1">
                <a:effectLst/>
                <a:latin typeface="Open Sans" panose="020B0606030504020204" pitchFamily="34" charset="0"/>
                <a:ea typeface="Calibri" panose="020F0502020204030204" pitchFamily="34" charset="0"/>
                <a:cs typeface="Times New Roman" panose="02020603050405020304" pitchFamily="18" charset="0"/>
              </a:rPr>
              <a:t>αποικοδομήσιμα</a:t>
            </a:r>
            <a:r>
              <a:rPr lang="el-GR" sz="1400" dirty="0">
                <a:effectLst/>
                <a:latin typeface="Open Sans" panose="020B0606030504020204" pitchFamily="34" charset="0"/>
                <a:ea typeface="Calibri" panose="020F0502020204030204" pitchFamily="34" charset="0"/>
                <a:cs typeface="Times New Roman" panose="02020603050405020304" pitchFamily="18" charset="0"/>
              </a:rPr>
              <a:t>, ακόμη και τα παραδοσιακά πλαστικά, αλλά το γεγονός ότι μπορούν να διασπαστούν σε μικροσκοπικά θραύσματα ή σκόνη δεν σημαίνει ότι τα υλικά αυτά θα επιστρέψουν ποτέ στη φύση. </a:t>
            </a:r>
            <a:endParaRPr lang="en-US" sz="1400" dirty="0">
              <a:effectLst/>
              <a:latin typeface="Open Sans" panose="020B060603050402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l-GR" sz="1400" b="1" dirty="0">
                <a:effectLst/>
                <a:latin typeface="Open Sans" panose="020B0606030504020204" pitchFamily="34" charset="0"/>
                <a:ea typeface="Calibri" panose="020F0502020204030204" pitchFamily="34" charset="0"/>
                <a:cs typeface="Times New Roman" panose="02020603050405020304" pitchFamily="18" charset="0"/>
              </a:rPr>
              <a:t>Βιοδιασπώμενα</a:t>
            </a:r>
            <a:r>
              <a:rPr lang="el-GR" sz="1400" dirty="0">
                <a:effectLst/>
                <a:latin typeface="Open Sans" panose="020B0606030504020204" pitchFamily="34" charset="0"/>
                <a:ea typeface="Calibri" panose="020F0502020204030204" pitchFamily="34" charset="0"/>
                <a:cs typeface="Times New Roman" panose="02020603050405020304" pitchFamily="18" charset="0"/>
              </a:rPr>
              <a:t> - Τα βιοδιασπώμενα πλαστικά μπορούν να διασπαστούν πλήρως σε νερό, διοξείδιο του άνθρακα και </a:t>
            </a:r>
            <a:r>
              <a:rPr lang="el-GR" sz="1400" dirty="0" err="1">
                <a:effectLst/>
                <a:latin typeface="Open Sans" panose="020B0606030504020204" pitchFamily="34" charset="0"/>
                <a:ea typeface="Calibri" panose="020F0502020204030204" pitchFamily="34" charset="0"/>
                <a:cs typeface="Times New Roman" panose="02020603050405020304" pitchFamily="18" charset="0"/>
              </a:rPr>
              <a:t>κομπόστ</a:t>
            </a:r>
            <a:r>
              <a:rPr lang="el-GR" sz="1400" dirty="0">
                <a:effectLst/>
                <a:latin typeface="Open Sans" panose="020B0606030504020204" pitchFamily="34" charset="0"/>
                <a:ea typeface="Calibri" panose="020F0502020204030204" pitchFamily="34" charset="0"/>
                <a:cs typeface="Times New Roman" panose="02020603050405020304" pitchFamily="18" charset="0"/>
              </a:rPr>
              <a:t> από μικροοργανισμούς υπό τις κατάλληλες συνθήκες. Ο όρος "βιοδιασπώμενο" υπονοεί ότι η αποσύνθεση συμβαίνει σε εβδομάδες έως μήνες. </a:t>
            </a:r>
            <a:endParaRPr lang="de-AT"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l-GR" sz="1400" b="1" dirty="0" err="1">
                <a:effectLst/>
                <a:latin typeface="Open Sans" panose="020B0606030504020204" pitchFamily="34" charset="0"/>
                <a:ea typeface="Calibri" panose="020F0502020204030204" pitchFamily="34" charset="0"/>
                <a:cs typeface="Times New Roman" panose="02020603050405020304" pitchFamily="18" charset="0"/>
              </a:rPr>
              <a:t>Κομποστοποιήσιμο</a:t>
            </a:r>
            <a:r>
              <a:rPr lang="el-GR" sz="1400" b="1" dirty="0">
                <a:effectLst/>
                <a:latin typeface="Open Sans" panose="020B0606030504020204" pitchFamily="34" charset="0"/>
                <a:ea typeface="Calibri" panose="020F0502020204030204" pitchFamily="34" charset="0"/>
                <a:cs typeface="Times New Roman" panose="02020603050405020304" pitchFamily="18" charset="0"/>
              </a:rPr>
              <a:t> - </a:t>
            </a:r>
            <a:r>
              <a:rPr lang="el-GR" sz="1400" dirty="0">
                <a:effectLst/>
                <a:latin typeface="Open Sans" panose="020B0606030504020204" pitchFamily="34" charset="0"/>
                <a:ea typeface="Calibri" panose="020F0502020204030204" pitchFamily="34" charset="0"/>
                <a:cs typeface="Times New Roman" panose="02020603050405020304" pitchFamily="18" charset="0"/>
              </a:rPr>
              <a:t>Το </a:t>
            </a:r>
            <a:r>
              <a:rPr lang="el-GR" sz="1400" dirty="0" err="1">
                <a:effectLst/>
                <a:latin typeface="Open Sans" panose="020B0606030504020204" pitchFamily="34" charset="0"/>
                <a:ea typeface="Calibri" panose="020F0502020204030204" pitchFamily="34" charset="0"/>
                <a:cs typeface="Times New Roman" panose="02020603050405020304" pitchFamily="18" charset="0"/>
              </a:rPr>
              <a:t>κομποστοποιήσιμο</a:t>
            </a:r>
            <a:r>
              <a:rPr lang="el-GR" sz="1400" dirty="0">
                <a:effectLst/>
                <a:latin typeface="Open Sans" panose="020B0606030504020204" pitchFamily="34" charset="0"/>
                <a:ea typeface="Calibri" panose="020F0502020204030204" pitchFamily="34" charset="0"/>
                <a:cs typeface="Times New Roman" panose="02020603050405020304" pitchFamily="18" charset="0"/>
              </a:rPr>
              <a:t> πλαστικό θα </a:t>
            </a:r>
            <a:r>
              <a:rPr lang="el-GR" sz="1400" dirty="0" err="1">
                <a:effectLst/>
                <a:latin typeface="Open Sans" panose="020B0606030504020204" pitchFamily="34" charset="0"/>
                <a:ea typeface="Calibri" panose="020F0502020204030204" pitchFamily="34" charset="0"/>
                <a:cs typeface="Times New Roman" panose="02020603050405020304" pitchFamily="18" charset="0"/>
              </a:rPr>
              <a:t>βιοδιασπαστεί</a:t>
            </a:r>
            <a:r>
              <a:rPr lang="el-GR" sz="1400" dirty="0">
                <a:effectLst/>
                <a:latin typeface="Open Sans" panose="020B0606030504020204" pitchFamily="34" charset="0"/>
                <a:ea typeface="Calibri" panose="020F0502020204030204" pitchFamily="34" charset="0"/>
                <a:cs typeface="Times New Roman" panose="02020603050405020304" pitchFamily="18" charset="0"/>
              </a:rPr>
              <a:t> σε χώρο </a:t>
            </a:r>
            <a:r>
              <a:rPr lang="el-GR" sz="1400" dirty="0" err="1">
                <a:effectLst/>
                <a:latin typeface="Open Sans" panose="020B0606030504020204" pitchFamily="34" charset="0"/>
                <a:ea typeface="Calibri" panose="020F0502020204030204" pitchFamily="34" charset="0"/>
                <a:cs typeface="Times New Roman" panose="02020603050405020304" pitchFamily="18" charset="0"/>
              </a:rPr>
              <a:t>κομποστοποίησης</a:t>
            </a:r>
            <a:r>
              <a:rPr lang="el-GR" sz="1400" dirty="0">
                <a:effectLst/>
                <a:latin typeface="Open Sans" panose="020B0606030504020204" pitchFamily="34" charset="0"/>
                <a:ea typeface="Calibri" panose="020F0502020204030204" pitchFamily="34" charset="0"/>
                <a:cs typeface="Times New Roman" panose="02020603050405020304" pitchFamily="18" charset="0"/>
              </a:rPr>
              <a:t>. Οι μικροοργανισμοί το διασπούν σε διοξείδιο του άνθρακα, νερό, ανόργανες ενώσεις και βιομάζα με τον ίδιο ρυθμό όπως και τα άλλα οργανικά υλικά στο σωρό της </a:t>
            </a:r>
            <a:r>
              <a:rPr lang="el-GR" sz="1400" dirty="0" err="1">
                <a:effectLst/>
                <a:latin typeface="Open Sans" panose="020B0606030504020204" pitchFamily="34" charset="0"/>
                <a:ea typeface="Calibri" panose="020F0502020204030204" pitchFamily="34" charset="0"/>
                <a:cs typeface="Times New Roman" panose="02020603050405020304" pitchFamily="18" charset="0"/>
              </a:rPr>
              <a:t>κομποστοποίησης</a:t>
            </a:r>
            <a:r>
              <a:rPr lang="el-GR" sz="1400" dirty="0">
                <a:effectLst/>
                <a:latin typeface="Open Sans" panose="020B0606030504020204" pitchFamily="34" charset="0"/>
                <a:ea typeface="Calibri" panose="020F0502020204030204" pitchFamily="34" charset="0"/>
                <a:cs typeface="Times New Roman" panose="02020603050405020304" pitchFamily="18" charset="0"/>
              </a:rPr>
              <a:t>, χωρίς να αφήνουν τοξικά κατάλοιπα.</a:t>
            </a:r>
            <a:endParaRPr lang="de-A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1.jpg">
            <a:extLst>
              <a:ext uri="{FF2B5EF4-FFF2-40B4-BE49-F238E27FC236}">
                <a16:creationId xmlns:a16="http://schemas.microsoft.com/office/drawing/2014/main" id="{96CBC24A-F8F5-428A-BF65-83171E8A18B1}"/>
              </a:ext>
            </a:extLst>
          </p:cNvPr>
          <p:cNvPicPr/>
          <p:nvPr/>
        </p:nvPicPr>
        <p:blipFill>
          <a:blip r:embed="rId3"/>
          <a:srcRect/>
          <a:stretch>
            <a:fillRect/>
          </a:stretch>
        </p:blipFill>
        <p:spPr>
          <a:xfrm>
            <a:off x="6333634" y="2704280"/>
            <a:ext cx="5414804" cy="3411917"/>
          </a:xfrm>
          <a:prstGeom prst="rect">
            <a:avLst/>
          </a:prstGeom>
          <a:ln/>
        </p:spPr>
      </p:pic>
      <p:sp>
        <p:nvSpPr>
          <p:cNvPr id="4" name="Textfeld 3">
            <a:extLst>
              <a:ext uri="{FF2B5EF4-FFF2-40B4-BE49-F238E27FC236}">
                <a16:creationId xmlns:a16="http://schemas.microsoft.com/office/drawing/2014/main" id="{A2D20E5F-6B80-41BE-8456-B49B3B92CE96}"/>
              </a:ext>
            </a:extLst>
          </p:cNvPr>
          <p:cNvSpPr txBox="1"/>
          <p:nvPr/>
        </p:nvSpPr>
        <p:spPr>
          <a:xfrm>
            <a:off x="10519681" y="5279144"/>
            <a:ext cx="1186543" cy="215444"/>
          </a:xfrm>
          <a:prstGeom prst="rect">
            <a:avLst/>
          </a:prstGeom>
          <a:noFill/>
        </p:spPr>
        <p:txBody>
          <a:bodyPr wrap="none" rtlCol="0">
            <a:spAutoFit/>
          </a:bodyPr>
          <a:lstStyle/>
          <a:p>
            <a:r>
              <a:rPr lang="en-US" sz="800" dirty="0">
                <a:effectLst/>
                <a:latin typeface="Open Sans" panose="020B0606030504020204" pitchFamily="34" charset="0"/>
                <a:ea typeface="Calibri" panose="020F0502020204030204" pitchFamily="34" charset="0"/>
              </a:rPr>
              <a:t>European Bioplastics</a:t>
            </a:r>
            <a:endParaRPr lang="de-AT" sz="800" dirty="0"/>
          </a:p>
        </p:txBody>
      </p:sp>
    </p:spTree>
    <p:extLst>
      <p:ext uri="{BB962C8B-B14F-4D97-AF65-F5344CB8AC3E}">
        <p14:creationId xmlns:p14="http://schemas.microsoft.com/office/powerpoint/2010/main" val="4141583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 name="Rectangle 8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F5ABA98-EF72-F298-9137-C9C754F5037F}"/>
              </a:ext>
            </a:extLst>
          </p:cNvPr>
          <p:cNvSpPr txBox="1"/>
          <p:nvPr/>
        </p:nvSpPr>
        <p:spPr>
          <a:xfrm>
            <a:off x="630936" y="2660904"/>
            <a:ext cx="6436614" cy="4127836"/>
          </a:xfrm>
          <a:prstGeom prst="rect">
            <a:avLst/>
          </a:prstGeom>
        </p:spPr>
        <p:txBody>
          <a:bodyPr vert="horz" lIns="91440" tIns="45720" rIns="91440" bIns="45720" rtlCol="0" anchor="t">
            <a:normAutofit fontScale="92500" lnSpcReduction="20000"/>
          </a:bodyPr>
          <a:lstStyle/>
          <a:p>
            <a:pPr algn="just">
              <a:lnSpc>
                <a:spcPct val="107000"/>
              </a:lnSpc>
              <a:spcAft>
                <a:spcPts val="800"/>
              </a:spcAft>
            </a:pPr>
            <a:r>
              <a:rPr lang="el-GR" sz="1800" b="1" dirty="0">
                <a:effectLst/>
                <a:latin typeface="Open Sans" panose="020B0606030504020204" pitchFamily="34" charset="0"/>
                <a:ea typeface="Calibri" panose="020F0502020204030204" pitchFamily="34" charset="0"/>
                <a:cs typeface="Times New Roman" panose="02020603050405020304" pitchFamily="18" charset="0"/>
              </a:rPr>
              <a:t>Πλεονεκτήματα </a:t>
            </a:r>
            <a:r>
              <a:rPr lang="el-GR" sz="1800" dirty="0">
                <a:effectLst/>
                <a:latin typeface="Open Sans" panose="020B0606030504020204" pitchFamily="34" charset="0"/>
                <a:ea typeface="Calibri" panose="020F0502020204030204" pitchFamily="34" charset="0"/>
                <a:cs typeface="Times New Roman" panose="02020603050405020304" pitchFamily="18" charset="0"/>
              </a:rPr>
              <a:t>των </a:t>
            </a:r>
            <a:r>
              <a:rPr lang="el-GR" sz="1800" dirty="0" err="1">
                <a:effectLst/>
                <a:latin typeface="Open Sans" panose="020B0606030504020204" pitchFamily="34" charset="0"/>
                <a:ea typeface="Calibri" panose="020F0502020204030204" pitchFamily="34" charset="0"/>
                <a:cs typeface="Times New Roman" panose="02020603050405020304" pitchFamily="18" charset="0"/>
              </a:rPr>
              <a:t>βιοπλαστικών</a:t>
            </a:r>
            <a:endParaRPr lang="el-GR" sz="1800" dirty="0">
              <a:effectLst/>
              <a:latin typeface="Open Sans" panose="020B060603050402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el-GR" sz="1800" dirty="0">
                <a:effectLst/>
                <a:latin typeface="Open Sans" panose="020B0606030504020204" pitchFamily="34" charset="0"/>
                <a:ea typeface="Calibri" panose="020F0502020204030204" pitchFamily="34" charset="0"/>
                <a:cs typeface="Times New Roman" panose="02020603050405020304" pitchFamily="18" charset="0"/>
              </a:rPr>
              <a:t>χαμηλότερο αποτύπωμα άνθρακα</a:t>
            </a:r>
          </a:p>
          <a:p>
            <a:pPr marL="285750" indent="-285750" algn="just">
              <a:lnSpc>
                <a:spcPct val="107000"/>
              </a:lnSpc>
              <a:spcAft>
                <a:spcPts val="800"/>
              </a:spcAft>
              <a:buFont typeface="Arial" panose="020B0604020202020204" pitchFamily="34" charset="0"/>
              <a:buChar char="•"/>
            </a:pPr>
            <a:r>
              <a:rPr lang="el-GR" sz="1800" dirty="0">
                <a:effectLst/>
                <a:latin typeface="Open Sans" panose="020B0606030504020204" pitchFamily="34" charset="0"/>
                <a:ea typeface="Calibri" panose="020F0502020204030204" pitchFamily="34" charset="0"/>
                <a:cs typeface="Times New Roman" panose="02020603050405020304" pitchFamily="18" charset="0"/>
              </a:rPr>
              <a:t>επωφελείς ιδιότητες υλικών</a:t>
            </a:r>
          </a:p>
          <a:p>
            <a:pPr marL="285750" indent="-285750" algn="just">
              <a:lnSpc>
                <a:spcPct val="107000"/>
              </a:lnSpc>
              <a:spcAft>
                <a:spcPts val="800"/>
              </a:spcAft>
              <a:buFont typeface="Arial" panose="020B0604020202020204" pitchFamily="34" charset="0"/>
              <a:buChar char="•"/>
            </a:pPr>
            <a:r>
              <a:rPr lang="el-GR" sz="1800" dirty="0">
                <a:effectLst/>
                <a:latin typeface="Open Sans" panose="020B0606030504020204" pitchFamily="34" charset="0"/>
                <a:ea typeface="Calibri" panose="020F0502020204030204" pitchFamily="34" charset="0"/>
                <a:cs typeface="Times New Roman" panose="02020603050405020304" pitchFamily="18" charset="0"/>
              </a:rPr>
              <a:t>μπορεί να είναι συμβατά με τα υπάρχοντα ρεύματα ανακύκλωσης</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l-GR" sz="1800" b="1" dirty="0">
                <a:effectLst/>
                <a:latin typeface="Open Sans" panose="020B0606030504020204" pitchFamily="34" charset="0"/>
                <a:ea typeface="Calibri" panose="020F0502020204030204" pitchFamily="34" charset="0"/>
                <a:cs typeface="Times New Roman" panose="02020603050405020304" pitchFamily="18" charset="0"/>
              </a:rPr>
              <a:t>Οι περιορισμοί περιλαμβάνουν</a:t>
            </a:r>
          </a:p>
          <a:p>
            <a:pPr marL="285750" indent="-285750" algn="just">
              <a:lnSpc>
                <a:spcPct val="107000"/>
              </a:lnSpc>
              <a:spcAft>
                <a:spcPts val="800"/>
              </a:spcAft>
              <a:buFont typeface="Arial" panose="020B0604020202020204" pitchFamily="34" charset="0"/>
              <a:buChar char="•"/>
            </a:pPr>
            <a:r>
              <a:rPr lang="el-GR" sz="1800" dirty="0">
                <a:effectLst/>
                <a:latin typeface="Open Sans" panose="020B0606030504020204" pitchFamily="34" charset="0"/>
                <a:ea typeface="Calibri" panose="020F0502020204030204" pitchFamily="34" charset="0"/>
                <a:cs typeface="Times New Roman" panose="02020603050405020304" pitchFamily="18" charset="0"/>
              </a:rPr>
              <a:t>υψηλό κόστος κατασκευής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el-GR" sz="1800" dirty="0">
                <a:effectLst/>
                <a:latin typeface="Open Sans" panose="020B0606030504020204" pitchFamily="34" charset="0"/>
                <a:ea typeface="Calibri" panose="020F0502020204030204" pitchFamily="34" charset="0"/>
                <a:cs typeface="Times New Roman" panose="02020603050405020304" pitchFamily="18" charset="0"/>
              </a:rPr>
              <a:t>χαμηλή τάση για μηχανική βλάβη</a:t>
            </a:r>
          </a:p>
          <a:p>
            <a:pPr marL="285750" indent="-285750" algn="just">
              <a:lnSpc>
                <a:spcPct val="107000"/>
              </a:lnSpc>
              <a:spcAft>
                <a:spcPts val="800"/>
              </a:spcAft>
              <a:buFont typeface="Arial" panose="020B0604020202020204" pitchFamily="34" charset="0"/>
              <a:buChar char="•"/>
            </a:pPr>
            <a:r>
              <a:rPr lang="el-GR" sz="1800" dirty="0">
                <a:effectLst/>
                <a:latin typeface="Open Sans" panose="020B0606030504020204" pitchFamily="34" charset="0"/>
                <a:ea typeface="Calibri" panose="020F0502020204030204" pitchFamily="34" charset="0"/>
                <a:cs typeface="Times New Roman" panose="02020603050405020304" pitchFamily="18" charset="0"/>
              </a:rPr>
              <a:t>πιθανές αρνητικές επιπτώσεις στη γεωργία</a:t>
            </a:r>
          </a:p>
          <a:p>
            <a:pPr marL="285750" indent="-285750" algn="just">
              <a:lnSpc>
                <a:spcPct val="107000"/>
              </a:lnSpc>
              <a:spcAft>
                <a:spcPts val="800"/>
              </a:spcAft>
              <a:buFont typeface="Arial" panose="020B0604020202020204" pitchFamily="34" charset="0"/>
              <a:buChar char="•"/>
            </a:pPr>
            <a:r>
              <a:rPr lang="el-GR" sz="1800" dirty="0">
                <a:effectLst/>
                <a:latin typeface="Open Sans" panose="020B0606030504020204" pitchFamily="34" charset="0"/>
                <a:ea typeface="Calibri" panose="020F0502020204030204" pitchFamily="34" charset="0"/>
                <a:cs typeface="Times New Roman" panose="02020603050405020304" pitchFamily="18" charset="0"/>
              </a:rPr>
              <a:t>ανταγωνισμό με την παραγωγή τροφίμων</a:t>
            </a:r>
          </a:p>
          <a:p>
            <a:pPr marL="285750" indent="-285750" algn="just">
              <a:lnSpc>
                <a:spcPct val="107000"/>
              </a:lnSpc>
              <a:spcAft>
                <a:spcPts val="800"/>
              </a:spcAft>
              <a:buFont typeface="Arial" panose="020B0604020202020204" pitchFamily="34" charset="0"/>
              <a:buChar char="•"/>
            </a:pPr>
            <a:r>
              <a:rPr lang="el-GR" sz="1800" dirty="0">
                <a:effectLst/>
                <a:latin typeface="Open Sans" panose="020B0606030504020204" pitchFamily="34" charset="0"/>
                <a:ea typeface="Calibri" panose="020F0502020204030204" pitchFamily="34" charset="0"/>
                <a:cs typeface="Times New Roman" panose="02020603050405020304" pitchFamily="18" charset="0"/>
              </a:rPr>
              <a:t>ασαφής διαχείριση του τέλους της ζωής</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el-GR" sz="1800" dirty="0">
                <a:effectLst/>
                <a:latin typeface="Open Sans" panose="020B0606030504020204" pitchFamily="34" charset="0"/>
                <a:ea typeface="Calibri" panose="020F0502020204030204" pitchFamily="34" charset="0"/>
                <a:cs typeface="Times New Roman" panose="02020603050405020304" pitchFamily="18" charset="0"/>
              </a:rPr>
              <a:t>υψηλότερο κόστος</a:t>
            </a:r>
          </a:p>
          <a:p>
            <a:pPr marL="285750" indent="-285750" algn="just">
              <a:lnSpc>
                <a:spcPct val="107000"/>
              </a:lnSpc>
              <a:spcAft>
                <a:spcPts val="800"/>
              </a:spcAft>
              <a:buFont typeface="Arial" panose="020B0604020202020204" pitchFamily="34" charset="0"/>
              <a:buChar char="•"/>
            </a:pPr>
            <a:r>
              <a:rPr lang="en-US" sz="800" dirty="0">
                <a:effectLst/>
                <a:latin typeface="Open Sans" panose="020B0606030504020204" pitchFamily="34" charset="0"/>
                <a:ea typeface="Calibri" panose="020F0502020204030204" pitchFamily="34" charset="0"/>
                <a:cs typeface="Times New Roman" panose="02020603050405020304" pitchFamily="18" charset="0"/>
              </a:rPr>
              <a:t>(</a:t>
            </a:r>
            <a:r>
              <a:rPr lang="en-US" sz="800" dirty="0" err="1">
                <a:effectLst/>
                <a:latin typeface="Open Sans" panose="020B0606030504020204" pitchFamily="34" charset="0"/>
                <a:ea typeface="Calibri" panose="020F0502020204030204" pitchFamily="34" charset="0"/>
                <a:cs typeface="Times New Roman" panose="02020603050405020304" pitchFamily="18" charset="0"/>
              </a:rPr>
              <a:t>Rosenboom</a:t>
            </a:r>
            <a:r>
              <a:rPr lang="en-US" sz="800" dirty="0">
                <a:effectLst/>
                <a:latin typeface="Open Sans" panose="020B0606030504020204" pitchFamily="34" charset="0"/>
                <a:ea typeface="Calibri" panose="020F0502020204030204" pitchFamily="34" charset="0"/>
                <a:cs typeface="Times New Roman" panose="02020603050405020304" pitchFamily="18" charset="0"/>
              </a:rPr>
              <a:t> et al., 2022)</a:t>
            </a:r>
            <a:endParaRPr lang="de-AT"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D3993EBB-1BB5-B800-04EE-DD53A8994435}"/>
              </a:ext>
            </a:extLst>
          </p:cNvPr>
          <p:cNvSpPr txBox="1"/>
          <p:nvPr/>
        </p:nvSpPr>
        <p:spPr>
          <a:xfrm>
            <a:off x="643278" y="1786422"/>
            <a:ext cx="6096000" cy="391902"/>
          </a:xfrm>
          <a:prstGeom prst="rect">
            <a:avLst/>
          </a:prstGeom>
          <a:noFill/>
        </p:spPr>
        <p:txBody>
          <a:bodyPr wrap="square">
            <a:spAutoFit/>
          </a:bodyPr>
          <a:lstStyle/>
          <a:p>
            <a:pPr algn="just">
              <a:lnSpc>
                <a:spcPct val="115000"/>
              </a:lnSpc>
              <a:spcAft>
                <a:spcPts val="600"/>
              </a:spcAft>
            </a:pPr>
            <a:r>
              <a:rPr lang="el-GR" sz="1800" b="1" i="1" dirty="0">
                <a:effectLst/>
                <a:latin typeface="Open Sans" panose="020B0606030504020204" pitchFamily="34" charset="0"/>
                <a:ea typeface="Calibri" panose="020F0502020204030204" pitchFamily="34" charset="0"/>
                <a:cs typeface="Times New Roman" panose="02020603050405020304" pitchFamily="18" charset="0"/>
              </a:rPr>
              <a:t>Το πρόβλημα με τα </a:t>
            </a:r>
            <a:r>
              <a:rPr lang="el-GR" sz="1800" b="1" i="1" dirty="0" err="1">
                <a:effectLst/>
                <a:latin typeface="Open Sans" panose="020B0606030504020204" pitchFamily="34" charset="0"/>
                <a:ea typeface="Calibri" panose="020F0502020204030204" pitchFamily="34" charset="0"/>
                <a:cs typeface="Times New Roman" panose="02020603050405020304" pitchFamily="18" charset="0"/>
              </a:rPr>
              <a:t>βιο</a:t>
            </a:r>
            <a:r>
              <a:rPr lang="el-GR" sz="1800" b="1" i="1" dirty="0">
                <a:effectLst/>
                <a:latin typeface="Open Sans" panose="020B0606030504020204" pitchFamily="34" charset="0"/>
                <a:ea typeface="Calibri" panose="020F0502020204030204" pitchFamily="34" charset="0"/>
                <a:cs typeface="Times New Roman" panose="02020603050405020304" pitchFamily="18" charset="0"/>
              </a:rPr>
              <a:t>-πλαστικά</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Τίτλος 1">
            <a:extLst>
              <a:ext uri="{FF2B5EF4-FFF2-40B4-BE49-F238E27FC236}">
                <a16:creationId xmlns:a16="http://schemas.microsoft.com/office/drawing/2014/main" id="{7038A484-5989-4BA5-9CB0-1231F620DCA5}"/>
              </a:ext>
            </a:extLst>
          </p:cNvPr>
          <p:cNvSpPr txBox="1">
            <a:spLocks/>
          </p:cNvSpPr>
          <p:nvPr/>
        </p:nvSpPr>
        <p:spPr>
          <a:xfrm>
            <a:off x="838200" y="2943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spcAft>
                <a:spcPts val="600"/>
              </a:spcAft>
            </a:pPr>
            <a:r>
              <a:rPr lang="el-GR" sz="2800" b="1" dirty="0">
                <a:effectLst/>
                <a:latin typeface="Open Sans" panose="020B0606030504020204" pitchFamily="34" charset="0"/>
                <a:ea typeface="Calibri" panose="020F0502020204030204" pitchFamily="34" charset="0"/>
                <a:cs typeface="Times New Roman" panose="02020603050405020304" pitchFamily="18" charset="0"/>
              </a:rPr>
              <a:t>Υποθέμα 4: Σήψη - το πρόβλημα με τα </a:t>
            </a:r>
            <a:r>
              <a:rPr lang="el-GR" sz="2800" b="1" dirty="0" err="1">
                <a:effectLst/>
                <a:latin typeface="Open Sans" panose="020B0606030504020204" pitchFamily="34" charset="0"/>
                <a:ea typeface="Calibri" panose="020F0502020204030204" pitchFamily="34" charset="0"/>
                <a:cs typeface="Times New Roman" panose="02020603050405020304" pitchFamily="18" charset="0"/>
              </a:rPr>
              <a:t>βιο</a:t>
            </a:r>
            <a:r>
              <a:rPr lang="el-GR" sz="2800" b="1" dirty="0">
                <a:effectLst/>
                <a:latin typeface="Open Sans" panose="020B0606030504020204" pitchFamily="34" charset="0"/>
                <a:ea typeface="Calibri" panose="020F0502020204030204" pitchFamily="34" charset="0"/>
                <a:cs typeface="Times New Roman" panose="02020603050405020304" pitchFamily="18" charset="0"/>
              </a:rPr>
              <a:t>-πλαστικά</a:t>
            </a:r>
            <a:endParaRPr lang="el-GR"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feld 10">
            <a:extLst>
              <a:ext uri="{FF2B5EF4-FFF2-40B4-BE49-F238E27FC236}">
                <a16:creationId xmlns:a16="http://schemas.microsoft.com/office/drawing/2014/main" id="{14634420-5AA2-4D99-AE9D-B4A7DBA42DED}"/>
              </a:ext>
            </a:extLst>
          </p:cNvPr>
          <p:cNvSpPr txBox="1"/>
          <p:nvPr/>
        </p:nvSpPr>
        <p:spPr>
          <a:xfrm>
            <a:off x="10033752" y="5181216"/>
            <a:ext cx="1136850" cy="215444"/>
          </a:xfrm>
          <a:prstGeom prst="rect">
            <a:avLst/>
          </a:prstGeom>
          <a:noFill/>
        </p:spPr>
        <p:txBody>
          <a:bodyPr wrap="none" rtlCol="0">
            <a:spAutoFit/>
          </a:bodyPr>
          <a:lstStyle/>
          <a:p>
            <a:r>
              <a:rPr lang="en-US" sz="800" dirty="0">
                <a:effectLst/>
                <a:latin typeface="Open Sans" panose="020B0606030504020204" pitchFamily="34" charset="0"/>
                <a:ea typeface="Calibri" panose="020F0502020204030204" pitchFamily="34" charset="0"/>
              </a:rPr>
              <a:t>singularsolutiongroup.org</a:t>
            </a:r>
            <a:endParaRPr lang="de-AT" sz="800" dirty="0"/>
          </a:p>
        </p:txBody>
      </p:sp>
      <p:pic>
        <p:nvPicPr>
          <p:cNvPr id="1030" name="Picture 6" descr="Compostable Bio-plastic Food Packaging Trays | Singular Solutions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794" y="2074230"/>
            <a:ext cx="5078808" cy="3034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408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1006172" y="728225"/>
            <a:ext cx="7952799" cy="546100"/>
          </a:xfrm>
        </p:spPr>
        <p:txBody>
          <a:bodyPr>
            <a:normAutofit fontScale="90000"/>
          </a:bodyPr>
          <a:lstStyle/>
          <a:p>
            <a:pPr>
              <a:spcAft>
                <a:spcPts val="600"/>
              </a:spcAft>
            </a:pPr>
            <a:r>
              <a:rPr lang="el-GR" sz="2800" b="1" dirty="0">
                <a:effectLst/>
                <a:latin typeface="Open Sans" panose="020B0606030504020204" pitchFamily="34" charset="0"/>
                <a:ea typeface="Calibri" panose="020F0502020204030204" pitchFamily="34" charset="0"/>
                <a:cs typeface="Times New Roman" panose="02020603050405020304" pitchFamily="18" charset="0"/>
              </a:rPr>
              <a:t>A6.1 Δραστηριότητα - Συλλογή και ανάλυση πλαστικών αποβλήτων και διαχωρισμός τους σύμφωνα με τους κωδικούς ανακύκλωσης</a:t>
            </a:r>
            <a:endParaRPr lang="el-GR" sz="2800" b="1" dirty="0">
              <a:latin typeface="Open Sans" panose="020B0606030504020204" pitchFamily="34" charset="0"/>
              <a:ea typeface="Calibri" panose="020F0502020204030204" pitchFamily="34" charset="0"/>
              <a:cs typeface="Times New Roman" panose="02020603050405020304" pitchFamily="18" charset="0"/>
            </a:endParaRPr>
          </a:p>
        </p:txBody>
      </p:sp>
      <p:sp>
        <p:nvSpPr>
          <p:cNvPr id="9" name="Θέση περιεχομένου 8">
            <a:extLst>
              <a:ext uri="{FF2B5EF4-FFF2-40B4-BE49-F238E27FC236}">
                <a16:creationId xmlns:a16="http://schemas.microsoft.com/office/drawing/2014/main" id="{92AB38E7-C91A-CB63-2924-4F62A652162F}"/>
              </a:ext>
            </a:extLst>
          </p:cNvPr>
          <p:cNvSpPr>
            <a:spLocks noGrp="1"/>
          </p:cNvSpPr>
          <p:nvPr>
            <p:ph idx="1"/>
          </p:nvPr>
        </p:nvSpPr>
        <p:spPr>
          <a:xfrm>
            <a:off x="929802" y="1685550"/>
            <a:ext cx="5909148" cy="2269917"/>
          </a:xfrm>
        </p:spPr>
        <p:txBody>
          <a:bodyPr>
            <a:normAutofit fontScale="92500"/>
          </a:bodyPr>
          <a:lstStyle/>
          <a:p>
            <a:pPr marL="0" indent="0">
              <a:lnSpc>
                <a:spcPct val="150000"/>
              </a:lnSpc>
              <a:buNone/>
            </a:pPr>
            <a:r>
              <a:rPr lang="en-US" sz="1800" b="1" dirty="0">
                <a:solidFill>
                  <a:srgbClr val="000000"/>
                </a:solidFill>
                <a:effectLst/>
                <a:latin typeface="Open Sans" panose="020B0606030504020204" pitchFamily="34" charset="0"/>
                <a:ea typeface="Overpass"/>
              </a:rPr>
              <a:t>The goal</a:t>
            </a:r>
          </a:p>
          <a:p>
            <a:pPr marL="0" indent="0">
              <a:lnSpc>
                <a:spcPct val="150000"/>
              </a:lnSpc>
              <a:buNone/>
            </a:pPr>
            <a:r>
              <a:rPr lang="el-GR" sz="1800" dirty="0">
                <a:solidFill>
                  <a:srgbClr val="000000"/>
                </a:solidFill>
                <a:latin typeface="Open Sans" panose="020B0606030504020204" pitchFamily="34" charset="0"/>
                <a:ea typeface="Overpass"/>
              </a:rPr>
              <a:t>...για να διαπιστωθεί πόσο πλαστικό πετιέται απλά και απρόσεκτα και στη συνέχεια να ανακυκλωθούν τα διαχωρισμένα απορρίμματα σύμφωνα με τους κώδικες.</a:t>
            </a:r>
          </a:p>
          <a:p>
            <a:pPr marL="0" indent="0">
              <a:lnSpc>
                <a:spcPct val="150000"/>
              </a:lnSpc>
              <a:buNone/>
            </a:pPr>
            <a:r>
              <a:rPr lang="el-GR" sz="1800" dirty="0">
                <a:solidFill>
                  <a:srgbClr val="000000"/>
                </a:solidFill>
                <a:latin typeface="Open Sans" panose="020B0606030504020204" pitchFamily="34" charset="0"/>
                <a:ea typeface="Overpass"/>
              </a:rPr>
              <a:t>...να βρεθούν βιώσιμες εναλλακτικές λύσεις</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TextBox 20">
            <a:extLst>
              <a:ext uri="{FF2B5EF4-FFF2-40B4-BE49-F238E27FC236}">
                <a16:creationId xmlns:a16="http://schemas.microsoft.com/office/drawing/2014/main" id="{23493F6E-63B2-4A9C-2524-7B8F1FD7690C}"/>
              </a:ext>
            </a:extLst>
          </p:cNvPr>
          <p:cNvSpPr txBox="1"/>
          <p:nvPr/>
        </p:nvSpPr>
        <p:spPr>
          <a:xfrm>
            <a:off x="929802" y="4717468"/>
            <a:ext cx="5570706" cy="1468544"/>
          </a:xfrm>
          <a:prstGeom prst="rect">
            <a:avLst/>
          </a:prstGeom>
          <a:noFill/>
        </p:spPr>
        <p:txBody>
          <a:bodyPr wrap="square">
            <a:spAutoFit/>
          </a:bodyPr>
          <a:lstStyle/>
          <a:p>
            <a:pPr>
              <a:lnSpc>
                <a:spcPct val="107000"/>
              </a:lnSpc>
              <a:spcAft>
                <a:spcPts val="800"/>
              </a:spcAft>
            </a:pPr>
            <a:r>
              <a:rPr lang="el-GR" sz="18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Πώς να το κάνετε</a:t>
            </a:r>
          </a:p>
          <a:p>
            <a:pPr>
              <a:lnSpc>
                <a:spcPct val="107000"/>
              </a:lnSpc>
              <a:spcAft>
                <a:spcPts val="800"/>
              </a:spcAft>
            </a:pPr>
            <a:r>
              <a:rPr lang="el-GR" dirty="0">
                <a:solidFill>
                  <a:srgbClr val="000000"/>
                </a:solidFill>
                <a:latin typeface="Open Sans" panose="020B0606030504020204" pitchFamily="34" charset="0"/>
                <a:ea typeface="Calibri" panose="020F0502020204030204" pitchFamily="34" charset="0"/>
                <a:cs typeface="Times New Roman" panose="02020603050405020304" pitchFamily="18" charset="0"/>
              </a:rPr>
              <a:t>... συλλέξτε πλαστικά απόβλητα</a:t>
            </a:r>
          </a:p>
          <a:p>
            <a:pPr>
              <a:lnSpc>
                <a:spcPct val="107000"/>
              </a:lnSpc>
              <a:spcAft>
                <a:spcPts val="800"/>
              </a:spcAft>
            </a:pPr>
            <a:r>
              <a:rPr lang="el-GR" dirty="0">
                <a:solidFill>
                  <a:srgbClr val="000000"/>
                </a:solidFill>
                <a:latin typeface="Open Sans" panose="020B0606030504020204" pitchFamily="34" charset="0"/>
                <a:ea typeface="Calibri" panose="020F0502020204030204" pitchFamily="34" charset="0"/>
                <a:cs typeface="Times New Roman" panose="02020603050405020304" pitchFamily="18" charset="0"/>
              </a:rPr>
              <a:t>... διαχωρίστε τα πλαστικά απόβλητα σύμφωνα με τους επιμέρους κωδικούς ανακύκλωσης</a:t>
            </a:r>
            <a:endParaRPr lang="de-AT" dirty="0">
              <a:solidFill>
                <a:srgbClr val="000000"/>
              </a:solidFill>
              <a:latin typeface="Open Sans" panose="020B0606030504020204" pitchFamily="34" charset="0"/>
              <a:ea typeface="Calibri" panose="020F0502020204030204" pitchFamily="34" charset="0"/>
              <a:cs typeface="Times New Roman" panose="02020603050405020304" pitchFamily="18" charset="0"/>
            </a:endParaRPr>
          </a:p>
        </p:txBody>
      </p:sp>
      <p:pic>
        <p:nvPicPr>
          <p:cNvPr id="7" name="Picture 10" descr="Κέντρο περίγραμμα">
            <a:extLst>
              <a:ext uri="{FF2B5EF4-FFF2-40B4-BE49-F238E27FC236}">
                <a16:creationId xmlns:a16="http://schemas.microsoft.com/office/drawing/2014/main" id="{C087E760-F4E8-9E4E-AB4E-6F8526BA124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73" b="73"/>
          <a:stretch/>
        </p:blipFill>
        <p:spPr>
          <a:xfrm>
            <a:off x="360412" y="1655325"/>
            <a:ext cx="645760" cy="644818"/>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6" name="Rechteck 5">
            <a:extLst>
              <a:ext uri="{FF2B5EF4-FFF2-40B4-BE49-F238E27FC236}">
                <a16:creationId xmlns:a16="http://schemas.microsoft.com/office/drawing/2014/main" id="{C462FF3E-60F6-4267-ABFA-4F3CDBE0984B}"/>
              </a:ext>
            </a:extLst>
          </p:cNvPr>
          <p:cNvSpPr/>
          <p:nvPr/>
        </p:nvSpPr>
        <p:spPr>
          <a:xfrm>
            <a:off x="8001000" y="5029200"/>
            <a:ext cx="2181225" cy="213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3" name="Grafik 2"/>
          <p:cNvPicPr>
            <a:picLocks noChangeAspect="1"/>
          </p:cNvPicPr>
          <p:nvPr/>
        </p:nvPicPr>
        <p:blipFill>
          <a:blip r:embed="rId4"/>
          <a:stretch>
            <a:fillRect/>
          </a:stretch>
        </p:blipFill>
        <p:spPr>
          <a:xfrm>
            <a:off x="9258338" y="0"/>
            <a:ext cx="2625700" cy="6858000"/>
          </a:xfrm>
          <a:prstGeom prst="rect">
            <a:avLst/>
          </a:prstGeom>
        </p:spPr>
      </p:pic>
    </p:spTree>
    <p:extLst>
      <p:ext uri="{BB962C8B-B14F-4D97-AF65-F5344CB8AC3E}">
        <p14:creationId xmlns:p14="http://schemas.microsoft.com/office/powerpoint/2010/main" val="3631092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Τίτλος 1">
            <a:extLst>
              <a:ext uri="{FF2B5EF4-FFF2-40B4-BE49-F238E27FC236}">
                <a16:creationId xmlns:a16="http://schemas.microsoft.com/office/drawing/2014/main" id="{CF455CDC-FB05-4CB5-B741-3B82133CE9B0}"/>
              </a:ext>
            </a:extLst>
          </p:cNvPr>
          <p:cNvSpPr txBox="1">
            <a:spLocks/>
          </p:cNvSpPr>
          <p:nvPr/>
        </p:nvSpPr>
        <p:spPr>
          <a:xfrm>
            <a:off x="860356" y="314574"/>
            <a:ext cx="83284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l-GR" sz="2800" b="1" dirty="0">
                <a:latin typeface="Open Sans" panose="020B0606030504020204" pitchFamily="34" charset="0"/>
                <a:ea typeface="Calibri" panose="020F0502020204030204" pitchFamily="34" charset="0"/>
                <a:cs typeface="Times New Roman" panose="02020603050405020304" pitchFamily="18" charset="0"/>
              </a:rPr>
              <a:t>A6.2 Δραστηριότητα - Μετατρέψτε συσκευασίες </a:t>
            </a:r>
            <a:r>
              <a:rPr lang="el-GR" sz="2800" b="1" dirty="0" err="1">
                <a:latin typeface="Open Sans" panose="020B0606030504020204" pitchFamily="34" charset="0"/>
                <a:ea typeface="Calibri" panose="020F0502020204030204" pitchFamily="34" charset="0"/>
                <a:cs typeface="Times New Roman" panose="02020603050405020304" pitchFamily="18" charset="0"/>
              </a:rPr>
              <a:t>tetra</a:t>
            </a:r>
            <a:r>
              <a:rPr lang="el-GR" sz="2800" b="1" dirty="0">
                <a:latin typeface="Open Sans" panose="020B0606030504020204" pitchFamily="34" charset="0"/>
                <a:ea typeface="Calibri" panose="020F0502020204030204" pitchFamily="34" charset="0"/>
                <a:cs typeface="Times New Roman" panose="02020603050405020304" pitchFamily="18" charset="0"/>
              </a:rPr>
              <a:t> σε γλάστρες φυτών</a:t>
            </a:r>
            <a:endParaRPr lang="el-GR"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Θέση περιεχομένου 8">
            <a:extLst>
              <a:ext uri="{FF2B5EF4-FFF2-40B4-BE49-F238E27FC236}">
                <a16:creationId xmlns:a16="http://schemas.microsoft.com/office/drawing/2014/main" id="{988D86DD-585B-4074-832B-A897DE875096}"/>
              </a:ext>
            </a:extLst>
          </p:cNvPr>
          <p:cNvSpPr>
            <a:spLocks noGrp="1"/>
          </p:cNvSpPr>
          <p:nvPr>
            <p:ph idx="1"/>
          </p:nvPr>
        </p:nvSpPr>
        <p:spPr>
          <a:xfrm>
            <a:off x="951958" y="1661808"/>
            <a:ext cx="5909148" cy="2269917"/>
          </a:xfrm>
        </p:spPr>
        <p:txBody>
          <a:bodyPr>
            <a:normAutofit/>
          </a:bodyPr>
          <a:lstStyle/>
          <a:p>
            <a:pPr marL="0" indent="0">
              <a:lnSpc>
                <a:spcPct val="150000"/>
              </a:lnSpc>
              <a:buNone/>
            </a:pPr>
            <a:r>
              <a:rPr lang="el-GR" sz="1800" b="1" dirty="0">
                <a:solidFill>
                  <a:srgbClr val="000000"/>
                </a:solidFill>
                <a:effectLst/>
                <a:latin typeface="Open Sans" panose="020B0606030504020204" pitchFamily="34" charset="0"/>
                <a:ea typeface="Overpass"/>
              </a:rPr>
              <a:t>Ο στόχος</a:t>
            </a:r>
          </a:p>
          <a:p>
            <a:pPr marL="0" indent="0">
              <a:lnSpc>
                <a:spcPct val="150000"/>
              </a:lnSpc>
              <a:buNone/>
            </a:pPr>
            <a:r>
              <a:rPr lang="el-GR" sz="1800" dirty="0">
                <a:solidFill>
                  <a:srgbClr val="000000"/>
                </a:solidFill>
                <a:effectLst/>
                <a:latin typeface="Open Sans" panose="020B0606030504020204" pitchFamily="34" charset="0"/>
                <a:ea typeface="Overpass"/>
              </a:rPr>
              <a:t>... να χρησιμοποιείτε συσκευασίες </a:t>
            </a:r>
            <a:r>
              <a:rPr lang="el-GR" sz="1800" dirty="0" err="1">
                <a:solidFill>
                  <a:srgbClr val="000000"/>
                </a:solidFill>
                <a:effectLst/>
                <a:latin typeface="Open Sans" panose="020B0606030504020204" pitchFamily="34" charset="0"/>
                <a:ea typeface="Overpass"/>
              </a:rPr>
              <a:t>tetra</a:t>
            </a:r>
            <a:r>
              <a:rPr lang="el-GR" sz="1800" dirty="0">
                <a:solidFill>
                  <a:srgbClr val="000000"/>
                </a:solidFill>
                <a:effectLst/>
                <a:latin typeface="Open Sans" panose="020B0606030504020204" pitchFamily="34" charset="0"/>
                <a:ea typeface="Overpass"/>
              </a:rPr>
              <a:t> ως γλάστρες. Έτσι γλιτώνετε από το να αγοράζετε νέες πλαστικές γλάστρες.</a:t>
            </a:r>
            <a:endParaRPr lang="en-US" sz="180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20">
            <a:extLst>
              <a:ext uri="{FF2B5EF4-FFF2-40B4-BE49-F238E27FC236}">
                <a16:creationId xmlns:a16="http://schemas.microsoft.com/office/drawing/2014/main" id="{86D32784-3B56-48A5-AA3D-784D5D52A8E6}"/>
              </a:ext>
            </a:extLst>
          </p:cNvPr>
          <p:cNvSpPr txBox="1"/>
          <p:nvPr/>
        </p:nvSpPr>
        <p:spPr>
          <a:xfrm>
            <a:off x="951958" y="3720499"/>
            <a:ext cx="5570706" cy="2951385"/>
          </a:xfrm>
          <a:prstGeom prst="rect">
            <a:avLst/>
          </a:prstGeom>
          <a:noFill/>
        </p:spPr>
        <p:txBody>
          <a:bodyPr wrap="square">
            <a:spAutoFit/>
          </a:bodyPr>
          <a:lstStyle/>
          <a:p>
            <a:pPr>
              <a:lnSpc>
                <a:spcPct val="107000"/>
              </a:lnSpc>
              <a:spcAft>
                <a:spcPts val="800"/>
              </a:spcAft>
            </a:pPr>
            <a:r>
              <a:rPr lang="el-GR" sz="18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Πώς να το κάνετε</a:t>
            </a:r>
          </a:p>
          <a:p>
            <a:pPr>
              <a:lnSpc>
                <a:spcPct val="107000"/>
              </a:lnSpc>
              <a:spcAft>
                <a:spcPts val="800"/>
              </a:spcAft>
            </a:pPr>
            <a:r>
              <a:rPr lang="el-GR" dirty="0">
                <a:solidFill>
                  <a:srgbClr val="000000"/>
                </a:solidFill>
                <a:latin typeface="Open Sans" panose="020B0606030504020204" pitchFamily="34" charset="0"/>
                <a:ea typeface="Calibri" panose="020F0502020204030204" pitchFamily="34" charset="0"/>
                <a:cs typeface="Times New Roman" panose="02020603050405020304" pitchFamily="18" charset="0"/>
              </a:rPr>
              <a:t>...κόβετε το πακέτο τετράγωνο κάθετα ή σταυρωτά. Εάν δεν σας αρέσει το σχέδιο της συσκευασίας, μπορείτε να τραβήξετε προσεκτικά το εξωτερικό φύλλο αλουμινίου.</a:t>
            </a:r>
          </a:p>
          <a:p>
            <a:pPr>
              <a:lnSpc>
                <a:spcPct val="107000"/>
              </a:lnSpc>
              <a:spcAft>
                <a:spcPts val="800"/>
              </a:spcAft>
            </a:pPr>
            <a:r>
              <a:rPr lang="el-GR" dirty="0">
                <a:solidFill>
                  <a:srgbClr val="000000"/>
                </a:solidFill>
                <a:latin typeface="Open Sans" panose="020B0606030504020204" pitchFamily="34" charset="0"/>
                <a:ea typeface="Calibri" panose="020F0502020204030204" pitchFamily="34" charset="0"/>
                <a:cs typeface="Times New Roman" panose="02020603050405020304" pitchFamily="18" charset="0"/>
              </a:rPr>
              <a:t>...γεμίστε τη συσκευασία </a:t>
            </a:r>
            <a:r>
              <a:rPr lang="el-GR" dirty="0" err="1">
                <a:solidFill>
                  <a:srgbClr val="000000"/>
                </a:solidFill>
                <a:latin typeface="Open Sans" panose="020B0606030504020204" pitchFamily="34" charset="0"/>
                <a:ea typeface="Calibri" panose="020F0502020204030204" pitchFamily="34" charset="0"/>
                <a:cs typeface="Times New Roman" panose="02020603050405020304" pitchFamily="18" charset="0"/>
              </a:rPr>
              <a:t>tetra</a:t>
            </a:r>
            <a:r>
              <a:rPr lang="el-GR" dirty="0">
                <a:solidFill>
                  <a:srgbClr val="000000"/>
                </a:solidFill>
                <a:latin typeface="Open Sans" panose="020B0606030504020204" pitchFamily="34" charset="0"/>
                <a:ea typeface="Calibri" panose="020F0502020204030204" pitchFamily="34" charset="0"/>
                <a:cs typeface="Times New Roman" panose="02020603050405020304" pitchFamily="18" charset="0"/>
              </a:rPr>
              <a:t> με χώμα και πασπαλίστε τους σπόρους στο εσωτερικό της, βρέξτε το χώμα και τοποθετήστε το σε φωτεινό και ηλιόλουστο μέρος.</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0" descr="Κέντρο περίγραμμα">
            <a:extLst>
              <a:ext uri="{FF2B5EF4-FFF2-40B4-BE49-F238E27FC236}">
                <a16:creationId xmlns:a16="http://schemas.microsoft.com/office/drawing/2014/main" id="{3F1A74B7-2029-42AE-940A-CE8B3CB1721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73" b="73"/>
          <a:stretch/>
        </p:blipFill>
        <p:spPr>
          <a:xfrm>
            <a:off x="382568" y="1631583"/>
            <a:ext cx="645760" cy="644818"/>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pic>
        <p:nvPicPr>
          <p:cNvPr id="3" name="Grafik 2">
            <a:extLst>
              <a:ext uri="{FF2B5EF4-FFF2-40B4-BE49-F238E27FC236}">
                <a16:creationId xmlns:a16="http://schemas.microsoft.com/office/drawing/2014/main" id="{7CCCB6F7-EBBD-4B53-90D3-B36CA36D74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5928" y="2838243"/>
            <a:ext cx="4345790" cy="2891926"/>
          </a:xfrm>
          <a:prstGeom prst="rect">
            <a:avLst/>
          </a:prstGeom>
        </p:spPr>
      </p:pic>
      <p:sp>
        <p:nvSpPr>
          <p:cNvPr id="4" name="Textfeld 3">
            <a:extLst>
              <a:ext uri="{FF2B5EF4-FFF2-40B4-BE49-F238E27FC236}">
                <a16:creationId xmlns:a16="http://schemas.microsoft.com/office/drawing/2014/main" id="{6757286F-8FC0-4B65-9D54-FC295B9330F9}"/>
              </a:ext>
            </a:extLst>
          </p:cNvPr>
          <p:cNvSpPr txBox="1"/>
          <p:nvPr/>
        </p:nvSpPr>
        <p:spPr>
          <a:xfrm>
            <a:off x="6916501" y="5730169"/>
            <a:ext cx="1048685" cy="215444"/>
          </a:xfrm>
          <a:prstGeom prst="rect">
            <a:avLst/>
          </a:prstGeom>
          <a:noFill/>
        </p:spPr>
        <p:txBody>
          <a:bodyPr wrap="none" rtlCol="0">
            <a:spAutoFit/>
          </a:bodyPr>
          <a:lstStyle/>
          <a:p>
            <a:r>
              <a:rPr lang="de-AT" sz="800" dirty="0"/>
              <a:t>Research </a:t>
            </a:r>
            <a:r>
              <a:rPr lang="de-AT" sz="800" dirty="0" err="1"/>
              <a:t>ecomakery</a:t>
            </a:r>
            <a:endParaRPr lang="de-AT" sz="800" dirty="0"/>
          </a:p>
        </p:txBody>
      </p:sp>
    </p:spTree>
    <p:extLst>
      <p:ext uri="{BB962C8B-B14F-4D97-AF65-F5344CB8AC3E}">
        <p14:creationId xmlns:p14="http://schemas.microsoft.com/office/powerpoint/2010/main" val="533968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a:extLst>
              <a:ext uri="{FF2B5EF4-FFF2-40B4-BE49-F238E27FC236}">
                <a16:creationId xmlns:a16="http://schemas.microsoft.com/office/drawing/2014/main" id="{81A794A3-04EE-70FC-3978-DD1CF37D8983}"/>
              </a:ext>
            </a:extLst>
          </p:cNvPr>
          <p:cNvSpPr>
            <a:spLocks noChangeArrowheads="1"/>
          </p:cNvSpPr>
          <p:nvPr/>
        </p:nvSpPr>
        <p:spPr bwMode="auto">
          <a:xfrm>
            <a:off x="6487189" y="3227329"/>
            <a:ext cx="501430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de-DE" sz="900" b="0" i="0" u="none" strike="noStrike" cap="none" normalizeH="0" baseline="0" dirty="0">
                <a:ln>
                  <a:noFill/>
                </a:ln>
                <a:solidFill>
                  <a:schemeClr val="tx1"/>
                </a:solidFill>
                <a:effectLst/>
                <a:latin typeface="Arial" panose="020B0604020202020204" pitchFamily="34" charset="0"/>
              </a:rPr>
              <a:t>Το έργο συγχρηματοδοτείται από την Ευρωπαϊκή Επιτροπή μέσω του προγράμματος Erasmus+.</a:t>
            </a:r>
            <a:endParaRPr lang="de-DE" altLang="de-DE" sz="9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de-DE" sz="900" b="0" i="0" u="none" strike="noStrike" cap="none" normalizeH="0" baseline="0" dirty="0">
                <a:ln>
                  <a:noFill/>
                </a:ln>
                <a:solidFill>
                  <a:schemeClr val="tx1"/>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a:t>
            </a:r>
            <a:r>
              <a:rPr kumimoji="0" lang="el-GR" altLang="de-DE" sz="900" b="0" i="0" u="none" strike="noStrike" cap="none" normalizeH="0" baseline="0" dirty="0" err="1">
                <a:ln>
                  <a:noFill/>
                </a:ln>
                <a:solidFill>
                  <a:schemeClr val="tx1"/>
                </a:solidFill>
                <a:effectLst/>
                <a:latin typeface="Arial" panose="020B0604020202020204" pitchFamily="34" charset="0"/>
              </a:rPr>
              <a:t>κατ'ανάγκη</a:t>
            </a:r>
            <a:r>
              <a:rPr kumimoji="0" lang="el-GR" altLang="de-DE" sz="900" b="0" i="0" u="none" strike="noStrike" cap="none" normalizeH="0" baseline="0" dirty="0">
                <a:ln>
                  <a:noFill/>
                </a:ln>
                <a:solidFill>
                  <a:schemeClr val="tx1"/>
                </a:solidFill>
                <a:effectLst/>
                <a:latin typeface="Arial" panose="020B0604020202020204" pitchFamily="34" charset="0"/>
              </a:rPr>
              <a:t>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kumimoji="0" lang="de-DE" altLang="de-DE"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l-GR" sz="900" dirty="0">
                <a:latin typeface="Arial" panose="020B0604020202020204" pitchFamily="34" charset="0"/>
              </a:rPr>
              <a:t>Αριθμός Έργου</a:t>
            </a:r>
            <a:r>
              <a:rPr lang="de-DE" sz="900" dirty="0">
                <a:effectLst/>
                <a:latin typeface="Arial" panose="020B0604020202020204" pitchFamily="34" charset="0"/>
              </a:rPr>
              <a:t>: 2022-1-AT01-KA220-YOU-000086418</a:t>
            </a:r>
            <a:endParaRPr kumimoji="0" lang="de-DE" altLang="de-DE" sz="900" b="0" i="0" u="none" strike="noStrike" cap="none" normalizeH="0" baseline="0" dirty="0">
              <a:ln>
                <a:noFill/>
              </a:ln>
              <a:solidFill>
                <a:schemeClr val="tx1"/>
              </a:solidFill>
              <a:effectLst/>
              <a:latin typeface="Arial" panose="020B0604020202020204" pitchFamily="34" charset="0"/>
            </a:endParaRPr>
          </a:p>
        </p:txBody>
      </p:sp>
      <p:pic>
        <p:nvPicPr>
          <p:cNvPr id="3" name="Picture 2" descr="A hand holding a tree&#10;&#10;Description automatically generated with medium confidence">
            <a:extLst>
              <a:ext uri="{FF2B5EF4-FFF2-40B4-BE49-F238E27FC236}">
                <a16:creationId xmlns:a16="http://schemas.microsoft.com/office/drawing/2014/main" id="{DFC94BB9-EBD4-791C-2CAB-D3A54B491EC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3912" r="50761" b="9934"/>
          <a:stretch/>
        </p:blipFill>
        <p:spPr>
          <a:xfrm>
            <a:off x="-26822" y="-1"/>
            <a:ext cx="6088076" cy="5985519"/>
          </a:xfrm>
          <a:prstGeom prst="rect">
            <a:avLst/>
          </a:prstGeom>
        </p:spPr>
      </p:pic>
      <p:pic>
        <p:nvPicPr>
          <p:cNvPr id="5" name="Picture 4" descr="A hand holding a tree&#10;&#10;Description automatically generated with medium confidence">
            <a:extLst>
              <a:ext uri="{FF2B5EF4-FFF2-40B4-BE49-F238E27FC236}">
                <a16:creationId xmlns:a16="http://schemas.microsoft.com/office/drawing/2014/main" id="{F0F4A9DE-6904-3CBB-9799-7EAF1812E414}"/>
              </a:ext>
            </a:extLst>
          </p:cNvPr>
          <p:cNvPicPr>
            <a:picLocks noChangeAspect="1"/>
          </p:cNvPicPr>
          <p:nvPr/>
        </p:nvPicPr>
        <p:blipFill rotWithShape="1">
          <a:blip r:embed="rId2">
            <a:clrChange>
              <a:clrFrom>
                <a:srgbClr val="1C9A51"/>
              </a:clrFrom>
              <a:clrTo>
                <a:srgbClr val="1C9A51">
                  <a:alpha val="0"/>
                </a:srgbClr>
              </a:clrTo>
            </a:clrChange>
            <a:extLst>
              <a:ext uri="{28A0092B-C50C-407E-A947-70E740481C1C}">
                <a14:useLocalDpi xmlns:a14="http://schemas.microsoft.com/office/drawing/2010/main" val="0"/>
              </a:ext>
            </a:extLst>
          </a:blip>
          <a:srcRect l="54349" t="4667" r="5160" b="48456"/>
          <a:stretch/>
        </p:blipFill>
        <p:spPr>
          <a:xfrm>
            <a:off x="6437036" y="396264"/>
            <a:ext cx="1964174" cy="1277776"/>
          </a:xfrm>
          <a:prstGeom prst="rect">
            <a:avLst/>
          </a:prstGeom>
          <a:solidFill>
            <a:srgbClr val="1D9B52"/>
          </a:solidFill>
        </p:spPr>
      </p:pic>
      <p:sp>
        <p:nvSpPr>
          <p:cNvPr id="20" name="Rectangle 19">
            <a:extLst>
              <a:ext uri="{FF2B5EF4-FFF2-40B4-BE49-F238E27FC236}">
                <a16:creationId xmlns:a16="http://schemas.microsoft.com/office/drawing/2014/main" id="{D0CCBD21-C504-608E-9B73-89FEEF6EC874}"/>
              </a:ext>
            </a:extLst>
          </p:cNvPr>
          <p:cNvSpPr/>
          <p:nvPr/>
        </p:nvSpPr>
        <p:spPr>
          <a:xfrm>
            <a:off x="-46678" y="5985519"/>
            <a:ext cx="12243571" cy="194869"/>
          </a:xfrm>
          <a:prstGeom prst="rect">
            <a:avLst/>
          </a:prstGeom>
          <a:solidFill>
            <a:srgbClr val="1D9B5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6D777E0E-989A-872B-B168-56EBAA169088}"/>
              </a:ext>
            </a:extLst>
          </p:cNvPr>
          <p:cNvSpPr>
            <a:spLocks noGrp="1"/>
          </p:cNvSpPr>
          <p:nvPr>
            <p:ph type="ctrTitle"/>
          </p:nvPr>
        </p:nvSpPr>
        <p:spPr>
          <a:xfrm>
            <a:off x="6487189" y="1822926"/>
            <a:ext cx="5094348" cy="451834"/>
          </a:xfrm>
        </p:spPr>
        <p:txBody>
          <a:bodyPr>
            <a:normAutofit fontScale="90000"/>
          </a:bodyPr>
          <a:lstStyle/>
          <a:p>
            <a:pPr algn="l"/>
            <a:r>
              <a:rPr lang="en-GB" sz="2800" b="1" dirty="0">
                <a:solidFill>
                  <a:srgbClr val="1D9B52"/>
                </a:solidFill>
              </a:rPr>
              <a:t>www.rescue.erasmus.site</a:t>
            </a:r>
            <a:endParaRPr lang="de-DE" sz="2800" b="1" dirty="0">
              <a:solidFill>
                <a:srgbClr val="1D9B52"/>
              </a:solidFill>
              <a:highlight>
                <a:srgbClr val="FFFF00"/>
              </a:highlight>
            </a:endParaRPr>
          </a:p>
        </p:txBody>
      </p:sp>
      <p:sp>
        <p:nvSpPr>
          <p:cNvPr id="6" name="TextBox 5">
            <a:extLst>
              <a:ext uri="{FF2B5EF4-FFF2-40B4-BE49-F238E27FC236}">
                <a16:creationId xmlns:a16="http://schemas.microsoft.com/office/drawing/2014/main" id="{856262CD-B11E-260D-A765-A1F565840303}"/>
              </a:ext>
            </a:extLst>
          </p:cNvPr>
          <p:cNvSpPr txBox="1"/>
          <p:nvPr/>
        </p:nvSpPr>
        <p:spPr>
          <a:xfrm>
            <a:off x="6487189" y="2342860"/>
            <a:ext cx="5486400" cy="1661993"/>
          </a:xfrm>
          <a:prstGeom prst="rect">
            <a:avLst/>
          </a:prstGeom>
          <a:noFill/>
        </p:spPr>
        <p:txBody>
          <a:bodyPr wrap="square" rtlCol="0">
            <a:spAutoFit/>
          </a:bodyPr>
          <a:lstStyle/>
          <a:p>
            <a:r>
              <a:rPr lang="en-GB" sz="1600" dirty="0">
                <a:solidFill>
                  <a:schemeClr val="tx2">
                    <a:lumMod val="50000"/>
                  </a:schemeClr>
                </a:solidFill>
              </a:rPr>
              <a:t>Instagram: </a:t>
            </a:r>
            <a:r>
              <a:rPr lang="en-GB" sz="1600" b="1" dirty="0" err="1">
                <a:solidFill>
                  <a:schemeClr val="tx2">
                    <a:lumMod val="50000"/>
                  </a:schemeClr>
                </a:solidFill>
              </a:rPr>
              <a:t>rescue.Erasmus</a:t>
            </a:r>
            <a:endParaRPr lang="en-GB" sz="1600" b="1" dirty="0">
              <a:solidFill>
                <a:schemeClr val="tx2">
                  <a:lumMod val="50000"/>
                </a:schemeClr>
              </a:solidFill>
            </a:endParaRPr>
          </a:p>
          <a:p>
            <a:r>
              <a:rPr lang="en-GB" sz="1600" dirty="0">
                <a:solidFill>
                  <a:schemeClr val="tx2">
                    <a:lumMod val="50000"/>
                  </a:schemeClr>
                </a:solidFill>
              </a:rPr>
              <a:t>Facebook: </a:t>
            </a:r>
            <a:r>
              <a:rPr lang="en-US" sz="1600" b="1" dirty="0">
                <a:solidFill>
                  <a:schemeClr val="tx2">
                    <a:lumMod val="50000"/>
                  </a:schemeClr>
                </a:solidFill>
              </a:rPr>
              <a:t>Rescue - Raise your voice against plastic</a:t>
            </a:r>
          </a:p>
          <a:p>
            <a:r>
              <a:rPr lang="en-US" sz="1600" dirty="0">
                <a:solidFill>
                  <a:schemeClr val="tx2">
                    <a:lumMod val="50000"/>
                  </a:schemeClr>
                </a:solidFill>
              </a:rPr>
              <a:t>YouTube: </a:t>
            </a:r>
            <a:r>
              <a:rPr lang="en-US" sz="1600" b="1" dirty="0">
                <a:solidFill>
                  <a:schemeClr val="tx2">
                    <a:lumMod val="50000"/>
                  </a:schemeClr>
                </a:solidFill>
              </a:rPr>
              <a:t>@rescue-raiseyourvoice</a:t>
            </a:r>
          </a:p>
          <a:p>
            <a:pPr algn="ctr"/>
            <a:endParaRPr lang="en-GB" dirty="0">
              <a:solidFill>
                <a:srgbClr val="1D9B52"/>
              </a:solidFill>
            </a:endParaRPr>
          </a:p>
          <a:p>
            <a:pPr algn="ctr"/>
            <a:endParaRPr lang="en-GB" dirty="0">
              <a:solidFill>
                <a:srgbClr val="1D9B52"/>
              </a:solidFill>
            </a:endParaRPr>
          </a:p>
          <a:p>
            <a:pPr algn="ctr"/>
            <a:r>
              <a:rPr lang="en-GB" dirty="0">
                <a:solidFill>
                  <a:srgbClr val="1D9B52"/>
                </a:solidFill>
              </a:rPr>
              <a:t> </a:t>
            </a:r>
            <a:endParaRPr lang="de-DE" dirty="0">
              <a:solidFill>
                <a:srgbClr val="1D9B52"/>
              </a:solidFill>
              <a:highlight>
                <a:srgbClr val="FFFF00"/>
              </a:highlight>
            </a:endParaRPr>
          </a:p>
        </p:txBody>
      </p:sp>
      <p:sp>
        <p:nvSpPr>
          <p:cNvPr id="7" name="Rectangle 6">
            <a:extLst>
              <a:ext uri="{FF2B5EF4-FFF2-40B4-BE49-F238E27FC236}">
                <a16:creationId xmlns:a16="http://schemas.microsoft.com/office/drawing/2014/main" id="{5A4A7A1E-D9C0-D6D9-BD3B-C815FBFC0A6D}"/>
              </a:ext>
            </a:extLst>
          </p:cNvPr>
          <p:cNvSpPr/>
          <p:nvPr/>
        </p:nvSpPr>
        <p:spPr>
          <a:xfrm>
            <a:off x="-56756" y="6173777"/>
            <a:ext cx="12248756" cy="7378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Picture 8" descr="A blue and white text on a black background&#10;&#10;Description automatically generated with medium confidence">
            <a:extLst>
              <a:ext uri="{FF2B5EF4-FFF2-40B4-BE49-F238E27FC236}">
                <a16:creationId xmlns:a16="http://schemas.microsoft.com/office/drawing/2014/main" id="{0BB800B3-4FC3-5DDE-B504-05652193B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701" y="6256940"/>
            <a:ext cx="2381250" cy="571500"/>
          </a:xfrm>
          <a:prstGeom prst="rect">
            <a:avLst/>
          </a:prstGeom>
        </p:spPr>
      </p:pic>
      <p:pic>
        <p:nvPicPr>
          <p:cNvPr id="11" name="Picture 10" descr="A picture containing font, graphics, logo, graphic design&#10;&#10;Description automatically generated">
            <a:extLst>
              <a:ext uri="{FF2B5EF4-FFF2-40B4-BE49-F238E27FC236}">
                <a16:creationId xmlns:a16="http://schemas.microsoft.com/office/drawing/2014/main" id="{E0EECFCE-37CF-AD30-50A2-C1BB8E130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814" y="6306147"/>
            <a:ext cx="1317317" cy="448983"/>
          </a:xfrm>
          <a:prstGeom prst="rect">
            <a:avLst/>
          </a:prstGeom>
        </p:spPr>
      </p:pic>
      <p:pic>
        <p:nvPicPr>
          <p:cNvPr id="13" name="Picture 12" descr="A picture containing colorfulness, circle, graphics&#10;&#10;Description automatically generated">
            <a:extLst>
              <a:ext uri="{FF2B5EF4-FFF2-40B4-BE49-F238E27FC236}">
                <a16:creationId xmlns:a16="http://schemas.microsoft.com/office/drawing/2014/main" id="{E6466C74-9FFC-D608-2C80-CCFDD9FCDA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4521" y="6257656"/>
            <a:ext cx="786174" cy="585060"/>
          </a:xfrm>
          <a:prstGeom prst="rect">
            <a:avLst/>
          </a:prstGeom>
        </p:spPr>
      </p:pic>
      <p:pic>
        <p:nvPicPr>
          <p:cNvPr id="15" name="Picture 14" descr="Blue text on a black background&#10;&#10;Description automatically generated with medium confidence">
            <a:extLst>
              <a:ext uri="{FF2B5EF4-FFF2-40B4-BE49-F238E27FC236}">
                <a16:creationId xmlns:a16="http://schemas.microsoft.com/office/drawing/2014/main" id="{DCE5AD07-83D0-B5CC-0E85-AE1AFB3ABB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3135" y="6238057"/>
            <a:ext cx="2051810" cy="654663"/>
          </a:xfrm>
          <a:prstGeom prst="rect">
            <a:avLst/>
          </a:prstGeom>
        </p:spPr>
      </p:pic>
      <p:pic>
        <p:nvPicPr>
          <p:cNvPr id="17" name="Picture 16" descr="A black text on a white background&#10;&#10;Description automatically generated with medium confidence">
            <a:extLst>
              <a:ext uri="{FF2B5EF4-FFF2-40B4-BE49-F238E27FC236}">
                <a16:creationId xmlns:a16="http://schemas.microsoft.com/office/drawing/2014/main" id="{87743965-2E03-B64E-4538-A546AF7CFF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9134" y="6277320"/>
            <a:ext cx="2828603" cy="613192"/>
          </a:xfrm>
          <a:prstGeom prst="rect">
            <a:avLst/>
          </a:prstGeom>
        </p:spPr>
      </p:pic>
      <p:pic>
        <p:nvPicPr>
          <p:cNvPr id="19" name="Picture 18" descr="Blue text on a white background&#10;&#10;Description automatically generated with medium confidence">
            <a:extLst>
              <a:ext uri="{FF2B5EF4-FFF2-40B4-BE49-F238E27FC236}">
                <a16:creationId xmlns:a16="http://schemas.microsoft.com/office/drawing/2014/main" id="{A1444DF8-BC40-7C21-465C-A6E6C9FA68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4231" y="3576463"/>
            <a:ext cx="2480714" cy="520442"/>
          </a:xfrm>
          <a:prstGeom prst="rect">
            <a:avLst/>
          </a:prstGeom>
        </p:spPr>
      </p:pic>
      <p:sp>
        <p:nvSpPr>
          <p:cNvPr id="21" name="Rectangle 1">
            <a:extLst>
              <a:ext uri="{FF2B5EF4-FFF2-40B4-BE49-F238E27FC236}">
                <a16:creationId xmlns:a16="http://schemas.microsoft.com/office/drawing/2014/main" id="{A74F6447-197F-6CB0-4646-E88BCCAA8B55}"/>
              </a:ext>
            </a:extLst>
          </p:cNvPr>
          <p:cNvSpPr>
            <a:spLocks noChangeArrowheads="1"/>
          </p:cNvSpPr>
          <p:nvPr/>
        </p:nvSpPr>
        <p:spPr bwMode="auto">
          <a:xfrm>
            <a:off x="6487189" y="5562857"/>
            <a:ext cx="501430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900" dirty="0">
                <a:latin typeface="Ariel"/>
              </a:rPr>
              <a:t>This work is licensed under a </a:t>
            </a:r>
            <a:r>
              <a:rPr lang="en-US" sz="900" dirty="0">
                <a:latin typeface="Ariel"/>
                <a:hlinkClick r:id="rId9"/>
              </a:rPr>
              <a:t>Creative Commons Attribution 4.0 International License</a:t>
            </a:r>
            <a:r>
              <a:rPr lang="en-US" sz="900" dirty="0">
                <a:latin typeface="Ariel"/>
              </a:rPr>
              <a:t>.</a:t>
            </a:r>
            <a:endParaRPr lang="de-DE" altLang="de-DE" sz="900" dirty="0">
              <a:latin typeface="Ariel"/>
            </a:endParaRPr>
          </a:p>
        </p:txBody>
      </p:sp>
      <p:pic>
        <p:nvPicPr>
          <p:cNvPr id="23" name="Picture 22" descr="A grey and black sign with a person in a circle&#10;&#10;Description automatically generated with low confidence">
            <a:extLst>
              <a:ext uri="{FF2B5EF4-FFF2-40B4-BE49-F238E27FC236}">
                <a16:creationId xmlns:a16="http://schemas.microsoft.com/office/drawing/2014/main" id="{D97C0CCD-5AF4-B025-2788-078306C783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74231" y="5088600"/>
            <a:ext cx="1227411" cy="429442"/>
          </a:xfrm>
          <a:prstGeom prst="rect">
            <a:avLst/>
          </a:prstGeom>
        </p:spPr>
      </p:pic>
      <p:pic>
        <p:nvPicPr>
          <p:cNvPr id="8" name="Imagen 7">
            <a:extLst>
              <a:ext uri="{FF2B5EF4-FFF2-40B4-BE49-F238E27FC236}">
                <a16:creationId xmlns:a16="http://schemas.microsoft.com/office/drawing/2014/main" id="{64368C6C-C887-0976-4A45-956DACD1180B}"/>
              </a:ext>
            </a:extLst>
          </p:cNvPr>
          <p:cNvPicPr>
            <a:picLocks noChangeAspect="1"/>
          </p:cNvPicPr>
          <p:nvPr/>
        </p:nvPicPr>
        <p:blipFill rotWithShape="1">
          <a:blip r:embed="rId11">
            <a:extLst>
              <a:ext uri="{28A0092B-C50C-407E-A947-70E740481C1C}">
                <a14:useLocalDpi xmlns:a14="http://schemas.microsoft.com/office/drawing/2010/main" val="0"/>
              </a:ext>
            </a:extLst>
          </a:blip>
          <a:srcRect l="17287" t="4814" r="20624" b="6062"/>
          <a:stretch/>
        </p:blipFill>
        <p:spPr>
          <a:xfrm>
            <a:off x="5918517" y="6209860"/>
            <a:ext cx="908766" cy="680652"/>
          </a:xfrm>
          <a:prstGeom prst="rect">
            <a:avLst/>
          </a:prstGeom>
        </p:spPr>
      </p:pic>
    </p:spTree>
    <p:extLst>
      <p:ext uri="{BB962C8B-B14F-4D97-AF65-F5344CB8AC3E}">
        <p14:creationId xmlns:p14="http://schemas.microsoft.com/office/powerpoint/2010/main" val="298451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Colourful plastic bottle caps">
            <a:extLst>
              <a:ext uri="{FF2B5EF4-FFF2-40B4-BE49-F238E27FC236}">
                <a16:creationId xmlns:a16="http://schemas.microsoft.com/office/drawing/2014/main" id="{435AF461-5527-BD46-23BF-FE33563401D9}"/>
              </a:ext>
            </a:extLst>
          </p:cNvPr>
          <p:cNvPicPr>
            <a:picLocks noChangeAspect="1"/>
          </p:cNvPicPr>
          <p:nvPr/>
        </p:nvPicPr>
        <p:blipFill rotWithShape="1">
          <a:blip r:embed="rId3">
            <a:alphaModFix amt="20000"/>
          </a:blip>
          <a:srcRect t="2103" r="23298" b="6988"/>
          <a:stretch/>
        </p:blipFill>
        <p:spPr>
          <a:xfrm>
            <a:off x="3523488" y="10"/>
            <a:ext cx="8668512" cy="6857990"/>
          </a:xfrm>
          <a:prstGeom prst="rect">
            <a:avLst/>
          </a:prstGeom>
        </p:spPr>
      </p:pic>
      <p:sp>
        <p:nvSpPr>
          <p:cNvPr id="40" name="Rectangle 3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1058797" y="731520"/>
            <a:ext cx="3438144" cy="418338"/>
          </a:xfrm>
        </p:spPr>
        <p:txBody>
          <a:bodyPr anchor="b">
            <a:normAutofit fontScale="90000"/>
          </a:bodyPr>
          <a:lstStyle/>
          <a:p>
            <a:r>
              <a:rPr lang="el-GR" sz="2800" b="1" dirty="0">
                <a:latin typeface="Open Sans" panose="020B0606030504020204" pitchFamily="34" charset="0"/>
                <a:ea typeface="Open Sans" panose="020B0606030504020204" pitchFamily="34" charset="0"/>
                <a:cs typeface="Open Sans" panose="020B0606030504020204" pitchFamily="34" charset="0"/>
              </a:rPr>
              <a:t>Εισαγωγή</a:t>
            </a:r>
          </a:p>
        </p:txBody>
      </p:sp>
      <p:sp>
        <p:nvSpPr>
          <p:cNvPr id="42" name="Rectangle 4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424815" y="646356"/>
            <a:ext cx="548640"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a:extLst>
              <a:ext uri="{FF2B5EF4-FFF2-40B4-BE49-F238E27FC236}">
                <a16:creationId xmlns:a16="http://schemas.microsoft.com/office/drawing/2014/main" id="{D4E9C2CD-5AEC-089B-2B98-F04724905FB7}"/>
              </a:ext>
            </a:extLst>
          </p:cNvPr>
          <p:cNvSpPr txBox="1"/>
          <p:nvPr/>
        </p:nvSpPr>
        <p:spPr>
          <a:xfrm>
            <a:off x="973455" y="1746881"/>
            <a:ext cx="10075929" cy="584775"/>
          </a:xfrm>
          <a:prstGeom prst="rect">
            <a:avLst/>
          </a:prstGeom>
          <a:noFill/>
        </p:spPr>
        <p:txBody>
          <a:bodyPr wrap="square">
            <a:spAutoFit/>
          </a:bodyPr>
          <a:lstStyle/>
          <a:p>
            <a:pPr marL="0" indent="0">
              <a:buNone/>
            </a:pPr>
            <a:r>
              <a:rPr lang="el-GR" sz="1600" dirty="0">
                <a:effectLst/>
                <a:latin typeface="Open Sans" panose="020B0606030504020204" pitchFamily="34" charset="0"/>
                <a:ea typeface="Open Sans" panose="020B0606030504020204" pitchFamily="34" charset="0"/>
                <a:cs typeface="Open Sans" panose="020B0606030504020204" pitchFamily="34" charset="0"/>
              </a:rPr>
              <a:t>Μόνο το 9% του συνόλου των </a:t>
            </a:r>
            <a:r>
              <a:rPr lang="el-GR" sz="1600" dirty="0" err="1">
                <a:effectLst/>
                <a:latin typeface="Open Sans" panose="020B0606030504020204" pitchFamily="34" charset="0"/>
                <a:ea typeface="Open Sans" panose="020B0606030504020204" pitchFamily="34" charset="0"/>
                <a:cs typeface="Open Sans" panose="020B0606030504020204" pitchFamily="34" charset="0"/>
              </a:rPr>
              <a:t>απορριπτόμενων</a:t>
            </a:r>
            <a:r>
              <a:rPr lang="el-GR" sz="1600" dirty="0">
                <a:effectLst/>
                <a:latin typeface="Open Sans" panose="020B0606030504020204" pitchFamily="34" charset="0"/>
                <a:ea typeface="Open Sans" panose="020B0606030504020204" pitchFamily="34" charset="0"/>
                <a:cs typeface="Open Sans" panose="020B0606030504020204" pitchFamily="34" charset="0"/>
              </a:rPr>
              <a:t> πλαστικών έχει ανακυκλωθεί από το 1950. Το πλαστικό μπορεί να χρειαστεί έως και 500 χρόνια για να αποσυντεθεί. </a:t>
            </a:r>
            <a:endParaRPr lang="en-US" sz="16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feld 7">
            <a:extLst>
              <a:ext uri="{FF2B5EF4-FFF2-40B4-BE49-F238E27FC236}">
                <a16:creationId xmlns:a16="http://schemas.microsoft.com/office/drawing/2014/main" id="{4A8AF3A1-ADA9-4005-B2EA-A804F0CCBAB9}"/>
              </a:ext>
            </a:extLst>
          </p:cNvPr>
          <p:cNvSpPr txBox="1"/>
          <p:nvPr/>
        </p:nvSpPr>
        <p:spPr>
          <a:xfrm>
            <a:off x="973455" y="2534599"/>
            <a:ext cx="10673113" cy="584775"/>
          </a:xfrm>
          <a:prstGeom prst="rect">
            <a:avLst/>
          </a:prstGeom>
          <a:noFill/>
        </p:spPr>
        <p:txBody>
          <a:bodyPr wrap="square" rtlCol="0">
            <a:spAutoFit/>
          </a:bodyPr>
          <a:lstStyle/>
          <a:p>
            <a:r>
              <a:rPr lang="el-GR" sz="1600" dirty="0">
                <a:effectLst/>
                <a:latin typeface="Open Sans" panose="020B0606030504020204" pitchFamily="34" charset="0"/>
                <a:ea typeface="Open Sans" panose="020B0606030504020204" pitchFamily="34" charset="0"/>
                <a:cs typeface="Open Sans" panose="020B0606030504020204" pitchFamily="34" charset="0"/>
              </a:rPr>
              <a:t>Στο πλαίσιο της Ευρωπαϊκής Πράσινης Συμφωνίας, </a:t>
            </a:r>
            <a:r>
              <a:rPr lang="el-GR" sz="1600" b="1" dirty="0">
                <a:effectLst/>
                <a:latin typeface="Open Sans" panose="020B0606030504020204" pitchFamily="34" charset="0"/>
                <a:ea typeface="Open Sans" panose="020B0606030504020204" pitchFamily="34" charset="0"/>
                <a:cs typeface="Open Sans" panose="020B0606030504020204" pitchFamily="34" charset="0"/>
              </a:rPr>
              <a:t>το 55% των πλαστικών απορριμμάτων συσκευασίας θα πρέπει να ανακυκλώνεται μέχρι το 2030.</a:t>
            </a:r>
            <a:endParaRPr lang="de-AT" b="1" dirty="0"/>
          </a:p>
        </p:txBody>
      </p:sp>
      <p:pic>
        <p:nvPicPr>
          <p:cNvPr id="10" name="Grafik 9">
            <a:extLst>
              <a:ext uri="{FF2B5EF4-FFF2-40B4-BE49-F238E27FC236}">
                <a16:creationId xmlns:a16="http://schemas.microsoft.com/office/drawing/2014/main" id="{A9BB3F07-928D-47B9-8C45-DA69766AF4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6559" y="3166677"/>
            <a:ext cx="6049720" cy="3270119"/>
          </a:xfrm>
          <a:prstGeom prst="rect">
            <a:avLst/>
          </a:prstGeom>
        </p:spPr>
      </p:pic>
      <p:sp>
        <p:nvSpPr>
          <p:cNvPr id="16" name="Textfeld 15">
            <a:extLst>
              <a:ext uri="{FF2B5EF4-FFF2-40B4-BE49-F238E27FC236}">
                <a16:creationId xmlns:a16="http://schemas.microsoft.com/office/drawing/2014/main" id="{B3ED97ED-18F4-4BE3-807A-7706FBF87312}"/>
              </a:ext>
            </a:extLst>
          </p:cNvPr>
          <p:cNvSpPr txBox="1"/>
          <p:nvPr/>
        </p:nvSpPr>
        <p:spPr>
          <a:xfrm>
            <a:off x="9036279" y="6221352"/>
            <a:ext cx="389850" cy="215444"/>
          </a:xfrm>
          <a:prstGeom prst="rect">
            <a:avLst/>
          </a:prstGeom>
          <a:noFill/>
        </p:spPr>
        <p:txBody>
          <a:bodyPr wrap="none" rtlCol="0">
            <a:spAutoFit/>
          </a:bodyPr>
          <a:lstStyle/>
          <a:p>
            <a:r>
              <a:rPr lang="en-US" sz="800" dirty="0">
                <a:effectLst/>
                <a:latin typeface="Open Sans" panose="020B0606030504020204" pitchFamily="34" charset="0"/>
                <a:ea typeface="Calibri" panose="020F0502020204030204" pitchFamily="34" charset="0"/>
              </a:rPr>
              <a:t>NGF</a:t>
            </a:r>
            <a:endParaRPr lang="de-AT" sz="800" dirty="0"/>
          </a:p>
        </p:txBody>
      </p:sp>
    </p:spTree>
    <p:extLst>
      <p:ext uri="{BB962C8B-B14F-4D97-AF65-F5344CB8AC3E}">
        <p14:creationId xmlns:p14="http://schemas.microsoft.com/office/powerpoint/2010/main" val="3953271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Colourful plastic bottle caps">
            <a:extLst>
              <a:ext uri="{FF2B5EF4-FFF2-40B4-BE49-F238E27FC236}">
                <a16:creationId xmlns:a16="http://schemas.microsoft.com/office/drawing/2014/main" id="{435AF461-5527-BD46-23BF-FE33563401D9}"/>
              </a:ext>
            </a:extLst>
          </p:cNvPr>
          <p:cNvPicPr>
            <a:picLocks noChangeAspect="1"/>
          </p:cNvPicPr>
          <p:nvPr/>
        </p:nvPicPr>
        <p:blipFill rotWithShape="1">
          <a:blip r:embed="rId3">
            <a:alphaModFix amt="20000"/>
          </a:blip>
          <a:srcRect t="2103" r="23298" b="6988"/>
          <a:stretch/>
        </p:blipFill>
        <p:spPr>
          <a:xfrm>
            <a:off x="3523488" y="10"/>
            <a:ext cx="8668512" cy="6857990"/>
          </a:xfrm>
          <a:prstGeom prst="rect">
            <a:avLst/>
          </a:prstGeom>
        </p:spPr>
      </p:pic>
      <p:sp>
        <p:nvSpPr>
          <p:cNvPr id="40" name="Rectangle 3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1058797" y="731520"/>
            <a:ext cx="3438144" cy="418338"/>
          </a:xfrm>
        </p:spPr>
        <p:txBody>
          <a:bodyPr anchor="b">
            <a:normAutofit fontScale="90000"/>
          </a:bodyPr>
          <a:lstStyle/>
          <a:p>
            <a:r>
              <a:rPr lang="el-GR" sz="2800" b="1" dirty="0">
                <a:latin typeface="Open Sans" panose="020B0606030504020204" pitchFamily="34" charset="0"/>
                <a:ea typeface="Open Sans" panose="020B0606030504020204" pitchFamily="34" charset="0"/>
                <a:cs typeface="Open Sans" panose="020B0606030504020204" pitchFamily="34" charset="0"/>
              </a:rPr>
              <a:t>Εισαγωγή</a:t>
            </a:r>
          </a:p>
        </p:txBody>
      </p:sp>
      <p:sp>
        <p:nvSpPr>
          <p:cNvPr id="42" name="Rectangle 4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Θέση περιεχομένου 2">
            <a:extLst>
              <a:ext uri="{FF2B5EF4-FFF2-40B4-BE49-F238E27FC236}">
                <a16:creationId xmlns:a16="http://schemas.microsoft.com/office/drawing/2014/main" id="{BEE1AC86-2B24-B513-17A1-C38070E8221D}"/>
              </a:ext>
            </a:extLst>
          </p:cNvPr>
          <p:cNvSpPr>
            <a:spLocks noGrp="1"/>
          </p:cNvSpPr>
          <p:nvPr>
            <p:ph idx="1"/>
          </p:nvPr>
        </p:nvSpPr>
        <p:spPr>
          <a:xfrm>
            <a:off x="1058796" y="2633933"/>
            <a:ext cx="7153711" cy="4205769"/>
          </a:xfrm>
        </p:spPr>
        <p:txBody>
          <a:bodyPr anchor="t">
            <a:normAutofit lnSpcReduction="10000"/>
          </a:bodyPr>
          <a:lstStyle/>
          <a:p>
            <a:pPr marL="0" indent="0">
              <a:buNone/>
            </a:pPr>
            <a:endParaRPr lang="en-US" sz="400" dirty="0">
              <a:effectLst/>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l-GR" sz="1500" b="1" dirty="0">
                <a:effectLst/>
                <a:latin typeface="Open Sans" panose="020B0606030504020204" pitchFamily="34" charset="0"/>
                <a:ea typeface="Open Sans" panose="020B0606030504020204" pitchFamily="34" charset="0"/>
                <a:cs typeface="Open Sans" panose="020B0606030504020204" pitchFamily="34" charset="0"/>
              </a:rPr>
              <a:t>Μαθησιακοί στόχοι της ενότητας 6</a:t>
            </a:r>
            <a:endParaRPr lang="el-GR" sz="15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Font typeface="Wingdings" panose="05000000000000000000" pitchFamily="2" charset="2"/>
              <a:buChar char=""/>
            </a:pPr>
            <a:r>
              <a:rPr lang="el-GR" sz="1500" dirty="0">
                <a:effectLst/>
                <a:latin typeface="Open Sans" panose="020B0606030504020204" pitchFamily="34" charset="0"/>
                <a:ea typeface="Open Sans" panose="020B0606030504020204" pitchFamily="34" charset="0"/>
                <a:cs typeface="Open Sans" panose="020B0606030504020204" pitchFamily="34" charset="0"/>
              </a:rPr>
              <a:t>Να εξοικειωθείτε με την παγκόσμια πρόκληση του πλαστικού και γιατί είναι σημαντικό να βρεθούν βιώσιμες λύσεις για την αντιμετώπιση της πλαστικής ρύπανσης</a:t>
            </a:r>
          </a:p>
          <a:p>
            <a:pPr marL="342900" lvl="0" indent="-342900">
              <a:spcAft>
                <a:spcPts val="600"/>
              </a:spcAft>
              <a:buFont typeface="Wingdings" panose="05000000000000000000" pitchFamily="2" charset="2"/>
              <a:buChar char=""/>
            </a:pPr>
            <a:r>
              <a:rPr lang="el-GR" sz="1500" dirty="0">
                <a:effectLst/>
                <a:latin typeface="Open Sans" panose="020B0606030504020204" pitchFamily="34" charset="0"/>
                <a:ea typeface="Open Sans" panose="020B0606030504020204" pitchFamily="34" charset="0"/>
                <a:cs typeface="Open Sans" panose="020B0606030504020204" pitchFamily="34" charset="0"/>
              </a:rPr>
              <a:t>Να κατανοήσετε τον τρόπο με τον οποίο λειτουργούν η απόρριψη, η μείωση, η επαναχρησιμοποίηση, η ανακύκλωση και η αποσύνθεση των πλαστικών. </a:t>
            </a:r>
          </a:p>
          <a:p>
            <a:pPr marL="342900" lvl="0" indent="-342900">
              <a:spcAft>
                <a:spcPts val="600"/>
              </a:spcAft>
              <a:buFont typeface="Wingdings" panose="05000000000000000000" pitchFamily="2" charset="2"/>
              <a:buChar char=""/>
            </a:pPr>
            <a:r>
              <a:rPr lang="el-GR" sz="1500" dirty="0">
                <a:effectLst/>
                <a:latin typeface="Open Sans" panose="020B0606030504020204" pitchFamily="34" charset="0"/>
                <a:ea typeface="Open Sans" panose="020B0606030504020204" pitchFamily="34" charset="0"/>
                <a:cs typeface="Open Sans" panose="020B0606030504020204" pitchFamily="34" charset="0"/>
              </a:rPr>
              <a:t>Η γνώση των ορίων της άρνησης, της μείωσης, της επαναχρησιμοποίησης, της ανακύκλωσης και της αποσύνθεσης των πλαστικών </a:t>
            </a:r>
          </a:p>
          <a:p>
            <a:pPr marL="342900" lvl="0" indent="-342900">
              <a:spcAft>
                <a:spcPts val="600"/>
              </a:spcAft>
              <a:buFont typeface="Wingdings" panose="05000000000000000000" pitchFamily="2" charset="2"/>
              <a:buChar char=""/>
            </a:pPr>
            <a:r>
              <a:rPr lang="el-GR" sz="1500" dirty="0">
                <a:effectLst/>
                <a:latin typeface="Open Sans" panose="020B0606030504020204" pitchFamily="34" charset="0"/>
                <a:ea typeface="Open Sans" panose="020B0606030504020204" pitchFamily="34" charset="0"/>
                <a:cs typeface="Open Sans" panose="020B0606030504020204" pitchFamily="34" charset="0"/>
              </a:rPr>
              <a:t>Να ευαισθητοποιηθείτε σχετικά με την υπεύθυνη χρήση και διάθεση των πλαστικών υλικών</a:t>
            </a:r>
          </a:p>
          <a:p>
            <a:pPr marL="342900" lvl="0" indent="-342900">
              <a:spcAft>
                <a:spcPts val="600"/>
              </a:spcAft>
              <a:buFont typeface="Wingdings" panose="05000000000000000000" pitchFamily="2" charset="2"/>
              <a:buChar char=""/>
            </a:pPr>
            <a:r>
              <a:rPr lang="el-GR" sz="1500" dirty="0">
                <a:effectLst/>
                <a:latin typeface="Open Sans" panose="020B0606030504020204" pitchFamily="34" charset="0"/>
                <a:ea typeface="Open Sans" panose="020B0606030504020204" pitchFamily="34" charset="0"/>
                <a:cs typeface="Open Sans" panose="020B0606030504020204" pitchFamily="34" charset="0"/>
              </a:rPr>
              <a:t>Να αποκτήσετε γνώση σχετικά με το ποιες συνθήκες πολιτικού πλαισίου απαιτούνται για την αντιμετώπιση της πρόκλησης των πλαστικών σε εθνικό, ευρωπαϊκό και διεθνές επίπεδο</a:t>
            </a:r>
            <a:endParaRPr lang="el-GR" sz="4300" dirty="0">
              <a:effectLst/>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l-GR" sz="400" dirty="0"/>
          </a:p>
        </p:txBody>
      </p:sp>
      <p:sp>
        <p:nvSpPr>
          <p:cNvPr id="5" name="Ορθογώνιο 4">
            <a:extLst>
              <a:ext uri="{FF2B5EF4-FFF2-40B4-BE49-F238E27FC236}">
                <a16:creationId xmlns:a16="http://schemas.microsoft.com/office/drawing/2014/main" id="{47A2BC28-5780-5CC1-39C9-4C74A3B17288}"/>
              </a:ext>
            </a:extLst>
          </p:cNvPr>
          <p:cNvSpPr/>
          <p:nvPr/>
        </p:nvSpPr>
        <p:spPr>
          <a:xfrm>
            <a:off x="424815" y="646356"/>
            <a:ext cx="548640"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607014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Colourful plastic bottle caps">
            <a:extLst>
              <a:ext uri="{FF2B5EF4-FFF2-40B4-BE49-F238E27FC236}">
                <a16:creationId xmlns:a16="http://schemas.microsoft.com/office/drawing/2014/main" id="{435AF461-5527-BD46-23BF-FE33563401D9}"/>
              </a:ext>
            </a:extLst>
          </p:cNvPr>
          <p:cNvPicPr>
            <a:picLocks noChangeAspect="1"/>
          </p:cNvPicPr>
          <p:nvPr/>
        </p:nvPicPr>
        <p:blipFill rotWithShape="1">
          <a:blip r:embed="rId3">
            <a:alphaModFix amt="20000"/>
          </a:blip>
          <a:srcRect t="2103" r="23298" b="6988"/>
          <a:stretch/>
        </p:blipFill>
        <p:spPr>
          <a:xfrm>
            <a:off x="3523488" y="10"/>
            <a:ext cx="8668512" cy="6857990"/>
          </a:xfrm>
          <a:prstGeom prst="rect">
            <a:avLst/>
          </a:prstGeom>
        </p:spPr>
      </p:pic>
      <p:sp>
        <p:nvSpPr>
          <p:cNvPr id="40" name="Rectangle 3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1058797" y="731520"/>
            <a:ext cx="3438144" cy="418338"/>
          </a:xfrm>
        </p:spPr>
        <p:txBody>
          <a:bodyPr anchor="b">
            <a:normAutofit fontScale="90000"/>
          </a:bodyPr>
          <a:lstStyle/>
          <a:p>
            <a:r>
              <a:rPr lang="el-GR" sz="2800" b="1" dirty="0">
                <a:latin typeface="Open Sans" panose="020B0606030504020204" pitchFamily="34" charset="0"/>
                <a:ea typeface="Open Sans" panose="020B0606030504020204" pitchFamily="34" charset="0"/>
                <a:cs typeface="Open Sans" panose="020B0606030504020204" pitchFamily="34" charset="0"/>
              </a:rPr>
              <a:t>Εισαγωγή</a:t>
            </a:r>
          </a:p>
        </p:txBody>
      </p:sp>
      <p:sp>
        <p:nvSpPr>
          <p:cNvPr id="42" name="Rectangle 4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Θέση περιεχομένου 2">
            <a:extLst>
              <a:ext uri="{FF2B5EF4-FFF2-40B4-BE49-F238E27FC236}">
                <a16:creationId xmlns:a16="http://schemas.microsoft.com/office/drawing/2014/main" id="{BEE1AC86-2B24-B513-17A1-C38070E8221D}"/>
              </a:ext>
            </a:extLst>
          </p:cNvPr>
          <p:cNvSpPr>
            <a:spLocks noGrp="1"/>
          </p:cNvSpPr>
          <p:nvPr>
            <p:ph idx="1"/>
          </p:nvPr>
        </p:nvSpPr>
        <p:spPr>
          <a:xfrm>
            <a:off x="1058796" y="2633933"/>
            <a:ext cx="7153711" cy="4205769"/>
          </a:xfrm>
        </p:spPr>
        <p:txBody>
          <a:bodyPr anchor="t">
            <a:normAutofit fontScale="32500" lnSpcReduction="20000"/>
          </a:bodyPr>
          <a:lstStyle/>
          <a:p>
            <a:pPr marL="0" indent="0">
              <a:buNone/>
            </a:pPr>
            <a:endParaRPr lang="en-US" sz="400" dirty="0">
              <a:effectLst/>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l-GR" sz="4300" b="1" dirty="0">
                <a:effectLst/>
                <a:latin typeface="Open Sans" panose="020B0606030504020204" pitchFamily="34" charset="0"/>
                <a:ea typeface="Open Sans" panose="020B0606030504020204" pitchFamily="34" charset="0"/>
                <a:cs typeface="Open Sans" panose="020B0606030504020204" pitchFamily="34" charset="0"/>
              </a:rPr>
              <a:t>Μαθησιακά αποτελέσματα της ενότητας 6</a:t>
            </a:r>
            <a:endParaRPr lang="en-US" sz="4300" b="1"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20000"/>
              </a:lnSpc>
              <a:spcAft>
                <a:spcPts val="600"/>
              </a:spcAft>
              <a:buFont typeface="Wingdings" panose="05000000000000000000" pitchFamily="2" charset="2"/>
              <a:buChar char=""/>
            </a:pPr>
            <a:r>
              <a:rPr lang="el-GR" sz="4300" dirty="0">
                <a:effectLst/>
                <a:latin typeface="Open Sans" panose="020B0606030504020204" pitchFamily="34" charset="0"/>
                <a:ea typeface="Open Sans" panose="020B0606030504020204" pitchFamily="34" charset="0"/>
                <a:cs typeface="Open Sans" panose="020B0606030504020204" pitchFamily="34" charset="0"/>
              </a:rPr>
              <a:t>Να προσδιορίζετε τους κώδικες ανακύκλωσης</a:t>
            </a:r>
          </a:p>
          <a:p>
            <a:pPr marL="342900" lvl="0" indent="-342900">
              <a:lnSpc>
                <a:spcPct val="120000"/>
              </a:lnSpc>
              <a:spcAft>
                <a:spcPts val="600"/>
              </a:spcAft>
              <a:buFont typeface="Wingdings" panose="05000000000000000000" pitchFamily="2" charset="2"/>
              <a:buChar char=""/>
            </a:pPr>
            <a:r>
              <a:rPr lang="el-GR" sz="4300" dirty="0">
                <a:effectLst/>
                <a:latin typeface="Open Sans" panose="020B0606030504020204" pitchFamily="34" charset="0"/>
                <a:ea typeface="Open Sans" panose="020B0606030504020204" pitchFamily="34" charset="0"/>
                <a:cs typeface="Open Sans" panose="020B0606030504020204" pitchFamily="34" charset="0"/>
              </a:rPr>
              <a:t>Να αναγνωρίζετε τον κανόνα 5R</a:t>
            </a:r>
          </a:p>
          <a:p>
            <a:pPr marL="342900" lvl="0" indent="-342900">
              <a:lnSpc>
                <a:spcPct val="120000"/>
              </a:lnSpc>
              <a:spcAft>
                <a:spcPts val="600"/>
              </a:spcAft>
              <a:buFont typeface="Wingdings" panose="05000000000000000000" pitchFamily="2" charset="2"/>
              <a:buChar char=""/>
            </a:pPr>
            <a:r>
              <a:rPr lang="el-GR" sz="4300" dirty="0">
                <a:effectLst/>
                <a:latin typeface="Open Sans" panose="020B0606030504020204" pitchFamily="34" charset="0"/>
                <a:ea typeface="Open Sans" panose="020B0606030504020204" pitchFamily="34" charset="0"/>
                <a:cs typeface="Open Sans" panose="020B0606030504020204" pitchFamily="34" charset="0"/>
              </a:rPr>
              <a:t>Να εξηγείτε τι συνεπάγεται ο κανόνας των 5R (άρνηση, μείωση, επαναχρησιμοποίηση, ανακύκλωση και σήψη) για τα πλαστικά</a:t>
            </a:r>
          </a:p>
          <a:p>
            <a:pPr marL="342900" lvl="0" indent="-342900">
              <a:lnSpc>
                <a:spcPct val="120000"/>
              </a:lnSpc>
              <a:spcAft>
                <a:spcPts val="600"/>
              </a:spcAft>
              <a:buFont typeface="Wingdings" panose="05000000000000000000" pitchFamily="2" charset="2"/>
              <a:buChar char=""/>
            </a:pPr>
            <a:r>
              <a:rPr lang="el-GR" sz="4300" dirty="0">
                <a:effectLst/>
                <a:latin typeface="Open Sans" panose="020B0606030504020204" pitchFamily="34" charset="0"/>
                <a:ea typeface="Open Sans" panose="020B0606030504020204" pitchFamily="34" charset="0"/>
                <a:cs typeface="Open Sans" panose="020B0606030504020204" pitchFamily="34" charset="0"/>
              </a:rPr>
              <a:t>Να αναλύετε κριτικά τις "νέες λύσεις", όπως τα </a:t>
            </a:r>
            <a:r>
              <a:rPr lang="el-GR" sz="4300" dirty="0" err="1">
                <a:effectLst/>
                <a:latin typeface="Open Sans" panose="020B0606030504020204" pitchFamily="34" charset="0"/>
                <a:ea typeface="Open Sans" panose="020B0606030504020204" pitchFamily="34" charset="0"/>
                <a:cs typeface="Open Sans" panose="020B0606030504020204" pitchFamily="34" charset="0"/>
              </a:rPr>
              <a:t>βιοπλαστικά</a:t>
            </a:r>
            <a:endParaRPr lang="el-GR" sz="43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20000"/>
              </a:lnSpc>
              <a:spcAft>
                <a:spcPts val="600"/>
              </a:spcAft>
              <a:buFont typeface="Wingdings" panose="05000000000000000000" pitchFamily="2" charset="2"/>
              <a:buChar char=""/>
            </a:pPr>
            <a:r>
              <a:rPr lang="el-GR" sz="4300" dirty="0">
                <a:effectLst/>
                <a:latin typeface="Open Sans" panose="020B0606030504020204" pitchFamily="34" charset="0"/>
                <a:ea typeface="Open Sans" panose="020B0606030504020204" pitchFamily="34" charset="0"/>
                <a:cs typeface="Open Sans" panose="020B0606030504020204" pitchFamily="34" charset="0"/>
              </a:rPr>
              <a:t>Να αποκτήσετε αίσθημα ετοιμότητας και προθυμίας για προβληματισμό του κάθε ενός σχετικά με τη δική τους κατανάλωση πλαστικού </a:t>
            </a:r>
          </a:p>
          <a:p>
            <a:pPr marL="342900" lvl="0" indent="-342900">
              <a:lnSpc>
                <a:spcPct val="120000"/>
              </a:lnSpc>
              <a:spcAft>
                <a:spcPts val="600"/>
              </a:spcAft>
              <a:buFont typeface="Wingdings" panose="05000000000000000000" pitchFamily="2" charset="2"/>
              <a:buChar char=""/>
            </a:pPr>
            <a:r>
              <a:rPr lang="el-GR" sz="4300" dirty="0">
                <a:effectLst/>
                <a:latin typeface="Open Sans" panose="020B0606030504020204" pitchFamily="34" charset="0"/>
                <a:ea typeface="Open Sans" panose="020B0606030504020204" pitchFamily="34" charset="0"/>
                <a:cs typeface="Open Sans" panose="020B0606030504020204" pitchFamily="34" charset="0"/>
              </a:rPr>
              <a:t>Να μάθετε επιχειρήματα σχετικά με το γιατί η αποφυγή και η μείωση των πλαστικών, η χρήση καλύτερων πλαστικών υλικών και η βελτίωση της ανακύκλωσης των πλαστικών είναι σημαντικές στρατηγικές που πρέπει να εφαρμοστούν τόσο σε κοινωνικό όσο και σε ατομικό επίπεδο</a:t>
            </a:r>
          </a:p>
          <a:p>
            <a:pPr marL="342900" lvl="0" indent="-342900">
              <a:lnSpc>
                <a:spcPct val="120000"/>
              </a:lnSpc>
              <a:spcAft>
                <a:spcPts val="600"/>
              </a:spcAft>
              <a:buFont typeface="Wingdings" panose="05000000000000000000" pitchFamily="2" charset="2"/>
              <a:buChar char=""/>
            </a:pPr>
            <a:endParaRPr lang="en-US" sz="4300" dirty="0">
              <a:effectLst/>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l-GR" sz="400" dirty="0"/>
          </a:p>
        </p:txBody>
      </p:sp>
      <p:sp>
        <p:nvSpPr>
          <p:cNvPr id="5" name="Ορθογώνιο 4">
            <a:extLst>
              <a:ext uri="{FF2B5EF4-FFF2-40B4-BE49-F238E27FC236}">
                <a16:creationId xmlns:a16="http://schemas.microsoft.com/office/drawing/2014/main" id="{47A2BC28-5780-5CC1-39C9-4C74A3B17288}"/>
              </a:ext>
            </a:extLst>
          </p:cNvPr>
          <p:cNvSpPr/>
          <p:nvPr/>
        </p:nvSpPr>
        <p:spPr>
          <a:xfrm>
            <a:off x="424815" y="646356"/>
            <a:ext cx="548640"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094859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974851" y="707025"/>
            <a:ext cx="5251316" cy="694612"/>
          </a:xfrm>
        </p:spPr>
        <p:txBody>
          <a:bodyPr>
            <a:normAutofit/>
          </a:bodyPr>
          <a:lstStyle/>
          <a:p>
            <a:r>
              <a:rPr lang="el-GR" sz="2800" b="1" dirty="0">
                <a:latin typeface="Open Sans" panose="020B0606030504020204" pitchFamily="34" charset="0"/>
                <a:ea typeface="Open Sans" panose="020B0606030504020204" pitchFamily="34" charset="0"/>
                <a:cs typeface="Open Sans" panose="020B0606030504020204" pitchFamily="34" charset="0"/>
              </a:rPr>
              <a:t>Θεωρητική Ενότητα</a:t>
            </a: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feld 9">
            <a:extLst>
              <a:ext uri="{FF2B5EF4-FFF2-40B4-BE49-F238E27FC236}">
                <a16:creationId xmlns:a16="http://schemas.microsoft.com/office/drawing/2014/main" id="{E216D399-4919-4253-911D-A90B0D22B73C}"/>
              </a:ext>
            </a:extLst>
          </p:cNvPr>
          <p:cNvSpPr txBox="1"/>
          <p:nvPr/>
        </p:nvSpPr>
        <p:spPr>
          <a:xfrm>
            <a:off x="1076325" y="2086104"/>
            <a:ext cx="9925050" cy="4159665"/>
          </a:xfrm>
          <a:prstGeom prst="rect">
            <a:avLst/>
          </a:prstGeom>
          <a:noFill/>
        </p:spPr>
        <p:txBody>
          <a:bodyPr wrap="square" rtlCol="0">
            <a:spAutoFit/>
          </a:bodyPr>
          <a:lstStyle/>
          <a:p>
            <a:pPr algn="just">
              <a:lnSpc>
                <a:spcPct val="107000"/>
              </a:lnSpc>
              <a:spcAft>
                <a:spcPts val="800"/>
              </a:spcAft>
            </a:pPr>
            <a:r>
              <a:rPr lang="el-GR" sz="1800" dirty="0">
                <a:effectLst/>
                <a:latin typeface="Open Sans" panose="020B0606030504020204" pitchFamily="34" charset="0"/>
                <a:ea typeface="Calibri" panose="020F0502020204030204" pitchFamily="34" charset="0"/>
              </a:rPr>
              <a:t>Περίπου το </a:t>
            </a:r>
            <a:r>
              <a:rPr lang="el-GR" sz="1800" b="1" dirty="0">
                <a:effectLst/>
                <a:latin typeface="Open Sans" panose="020B0606030504020204" pitchFamily="34" charset="0"/>
                <a:ea typeface="Calibri" panose="020F0502020204030204" pitchFamily="34" charset="0"/>
              </a:rPr>
              <a:t>15% των πλαστικών παράγεται στην Ευρωπαϊκή Ένωση</a:t>
            </a:r>
            <a:r>
              <a:rPr lang="el-GR" sz="1800" dirty="0">
                <a:effectLst/>
                <a:latin typeface="Open Sans" panose="020B0606030504020204" pitchFamily="34" charset="0"/>
                <a:ea typeface="Calibri" panose="020F0502020204030204" pitchFamily="34" charset="0"/>
              </a:rPr>
              <a:t>.</a:t>
            </a:r>
            <a:endParaRPr lang="en-US" sz="1800" dirty="0">
              <a:effectLst/>
              <a:latin typeface="Open Sans" panose="020B0606030504020204" pitchFamily="34" charset="0"/>
              <a:ea typeface="Calibri" panose="020F0502020204030204" pitchFamily="34" charset="0"/>
            </a:endParaRPr>
          </a:p>
          <a:p>
            <a:pPr algn="just">
              <a:lnSpc>
                <a:spcPct val="107000"/>
              </a:lnSpc>
              <a:spcAft>
                <a:spcPts val="800"/>
              </a:spcAft>
            </a:pPr>
            <a:endParaRPr lang="en-US" dirty="0">
              <a:latin typeface="Open Sans" panose="020B0606030504020204" pitchFamily="34" charset="0"/>
              <a:ea typeface="Calibri" panose="020F0502020204030204" pitchFamily="34" charset="0"/>
            </a:endParaRPr>
          </a:p>
          <a:p>
            <a:pPr algn="just">
              <a:lnSpc>
                <a:spcPct val="107000"/>
              </a:lnSpc>
              <a:spcAft>
                <a:spcPts val="800"/>
              </a:spcAft>
            </a:pPr>
            <a:r>
              <a:rPr lang="el-GR" sz="1800" dirty="0">
                <a:effectLst/>
                <a:latin typeface="Open Sans" panose="020B0606030504020204" pitchFamily="34" charset="0"/>
                <a:ea typeface="Calibri" panose="020F0502020204030204" pitchFamily="34" charset="0"/>
              </a:rPr>
              <a:t>Στην Ευρώπη, το πλαστικό χρησιμοποιείται κυρίως από</a:t>
            </a:r>
            <a:endParaRPr lang="en-US" sz="1800" dirty="0">
              <a:effectLst/>
              <a:latin typeface="Open Sans" panose="020B0606030504020204" pitchFamily="34" charset="0"/>
              <a:ea typeface="Calibri" panose="020F0502020204030204" pitchFamily="34" charset="0"/>
            </a:endParaRPr>
          </a:p>
          <a:p>
            <a:pPr marL="342900" indent="-342900" algn="just">
              <a:lnSpc>
                <a:spcPct val="107000"/>
              </a:lnSpc>
              <a:spcAft>
                <a:spcPts val="800"/>
              </a:spcAft>
              <a:buFont typeface="+mj-lt"/>
              <a:buAutoNum type="arabicPeriod"/>
            </a:pPr>
            <a:r>
              <a:rPr lang="el-GR" sz="1800" b="1" dirty="0">
                <a:effectLst/>
                <a:latin typeface="Open Sans" panose="020B0606030504020204" pitchFamily="34" charset="0"/>
                <a:ea typeface="Calibri" panose="020F0502020204030204" pitchFamily="34" charset="0"/>
              </a:rPr>
              <a:t>βιομηχανία συσκευασίας (40%)</a:t>
            </a:r>
            <a:r>
              <a:rPr lang="en-US" sz="1800" b="1"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Calibri" panose="020F0502020204030204" pitchFamily="34" charset="0"/>
              </a:rPr>
              <a:t>(</a:t>
            </a:r>
            <a:r>
              <a:rPr lang="en-US" sz="1800" u="sng" dirty="0">
                <a:effectLst/>
                <a:latin typeface="Open Sans" panose="020B0606030504020204" pitchFamily="34" charset="0"/>
                <a:ea typeface="Calibri" panose="020F0502020204030204" pitchFamily="34" charset="0"/>
              </a:rPr>
              <a:t>40%</a:t>
            </a:r>
            <a:r>
              <a:rPr lang="en-US" sz="1800" dirty="0">
                <a:effectLst/>
                <a:latin typeface="Open Sans" panose="020B0606030504020204" pitchFamily="34" charset="0"/>
                <a:ea typeface="Calibri" panose="020F0502020204030204" pitchFamily="34" charset="0"/>
              </a:rPr>
              <a:t>)</a:t>
            </a:r>
          </a:p>
          <a:p>
            <a:pPr marL="342900" indent="-342900" algn="just">
              <a:lnSpc>
                <a:spcPct val="107000"/>
              </a:lnSpc>
              <a:spcAft>
                <a:spcPts val="800"/>
              </a:spcAft>
              <a:buFont typeface="+mj-lt"/>
              <a:buAutoNum type="arabicPeriod"/>
            </a:pPr>
            <a:r>
              <a:rPr lang="el-GR" sz="1800" dirty="0">
                <a:effectLst/>
                <a:latin typeface="Open Sans" panose="020B0606030504020204" pitchFamily="34" charset="0"/>
                <a:ea typeface="Calibri" panose="020F0502020204030204" pitchFamily="34" charset="0"/>
              </a:rPr>
              <a:t>κατασκευές</a:t>
            </a:r>
            <a:r>
              <a:rPr lang="en-US" sz="1800" dirty="0">
                <a:effectLst/>
                <a:latin typeface="Open Sans" panose="020B0606030504020204" pitchFamily="34" charset="0"/>
                <a:ea typeface="Calibri" panose="020F0502020204030204" pitchFamily="34" charset="0"/>
              </a:rPr>
              <a:t> (20%)</a:t>
            </a:r>
          </a:p>
          <a:p>
            <a:pPr marL="342900" indent="-342900" algn="just">
              <a:lnSpc>
                <a:spcPct val="107000"/>
              </a:lnSpc>
              <a:spcAft>
                <a:spcPts val="800"/>
              </a:spcAft>
              <a:buFont typeface="+mj-lt"/>
              <a:buAutoNum type="arabicPeriod"/>
            </a:pPr>
            <a:r>
              <a:rPr lang="el-GR" sz="1800" dirty="0">
                <a:effectLst/>
                <a:latin typeface="Open Sans" panose="020B0606030504020204" pitchFamily="34" charset="0"/>
                <a:ea typeface="Calibri" panose="020F0502020204030204" pitchFamily="34" charset="0"/>
              </a:rPr>
              <a:t>ηλεκτρονικά </a:t>
            </a:r>
            <a:r>
              <a:rPr lang="en-US" sz="1800" dirty="0">
                <a:effectLst/>
                <a:latin typeface="Open Sans" panose="020B0606030504020204" pitchFamily="34" charset="0"/>
                <a:ea typeface="Calibri" panose="020F0502020204030204" pitchFamily="34" charset="0"/>
              </a:rPr>
              <a:t>(6%)</a:t>
            </a:r>
          </a:p>
          <a:p>
            <a:pPr marL="342900" indent="-342900" algn="just">
              <a:lnSpc>
                <a:spcPct val="107000"/>
              </a:lnSpc>
              <a:spcAft>
                <a:spcPts val="800"/>
              </a:spcAft>
              <a:buFont typeface="+mj-lt"/>
              <a:buAutoNum type="arabicPeriod"/>
            </a:pPr>
            <a:r>
              <a:rPr lang="el-GR" sz="1800" dirty="0">
                <a:effectLst/>
                <a:latin typeface="Open Sans" panose="020B0606030504020204" pitchFamily="34" charset="0"/>
                <a:ea typeface="Calibri" panose="020F0502020204030204" pitchFamily="34" charset="0"/>
              </a:rPr>
              <a:t>γεωργία </a:t>
            </a:r>
            <a:r>
              <a:rPr lang="en-US" sz="1800" dirty="0">
                <a:effectLst/>
                <a:latin typeface="Open Sans" panose="020B0606030504020204" pitchFamily="34" charset="0"/>
                <a:ea typeface="Calibri" panose="020F0502020204030204" pitchFamily="34" charset="0"/>
              </a:rPr>
              <a:t>(3%) </a:t>
            </a:r>
          </a:p>
          <a:p>
            <a:pPr marL="342900" indent="-342900" algn="just">
              <a:lnSpc>
                <a:spcPct val="107000"/>
              </a:lnSpc>
              <a:spcAft>
                <a:spcPts val="800"/>
              </a:spcAft>
              <a:buFont typeface="+mj-lt"/>
              <a:buAutoNum type="arabicPeriod"/>
            </a:pPr>
            <a:endParaRPr lang="en-US" dirty="0">
              <a:latin typeface="Open Sans" panose="020B0606030504020204" pitchFamily="34" charset="0"/>
              <a:ea typeface="Calibri" panose="020F0502020204030204" pitchFamily="34" charset="0"/>
            </a:endParaRPr>
          </a:p>
          <a:p>
            <a:pPr algn="just">
              <a:lnSpc>
                <a:spcPct val="107000"/>
              </a:lnSpc>
              <a:spcAft>
                <a:spcPts val="800"/>
              </a:spcAft>
            </a:pPr>
            <a:r>
              <a:rPr lang="el-GR" sz="1800" dirty="0">
                <a:effectLst/>
                <a:latin typeface="Open Sans" panose="020B0606030504020204" pitchFamily="34" charset="0"/>
                <a:ea typeface="Calibri" panose="020F0502020204030204" pitchFamily="34" charset="0"/>
              </a:rPr>
              <a:t>Το υπόλοιπο πλαστικό μπορεί να βρεθεί σε καταναλωτικά προϊόντα όπως καλλυντικά, φαρμακευτικά προϊόντα και αντικείμενα που χρησιμοποιούνται για ψυχαγωγικούς σκοπούς (π.χ. αθλητικά προϊόντα).</a:t>
            </a:r>
            <a:endParaRPr lang="de-AT" dirty="0"/>
          </a:p>
        </p:txBody>
      </p:sp>
    </p:spTree>
    <p:extLst>
      <p:ext uri="{BB962C8B-B14F-4D97-AF65-F5344CB8AC3E}">
        <p14:creationId xmlns:p14="http://schemas.microsoft.com/office/powerpoint/2010/main" val="4079612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974851" y="707025"/>
            <a:ext cx="5251316" cy="694612"/>
          </a:xfrm>
        </p:spPr>
        <p:txBody>
          <a:bodyPr>
            <a:normAutofit/>
          </a:bodyPr>
          <a:lstStyle/>
          <a:p>
            <a:r>
              <a:rPr lang="el-GR" sz="2800" b="1" dirty="0">
                <a:latin typeface="Open Sans" panose="020B0606030504020204" pitchFamily="34" charset="0"/>
                <a:ea typeface="Open Sans" panose="020B0606030504020204" pitchFamily="34" charset="0"/>
                <a:cs typeface="Open Sans" panose="020B0606030504020204" pitchFamily="34" charset="0"/>
              </a:rPr>
              <a:t>Θεωρητική Ενότητα</a:t>
            </a: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image2.png">
            <a:extLst>
              <a:ext uri="{FF2B5EF4-FFF2-40B4-BE49-F238E27FC236}">
                <a16:creationId xmlns:a16="http://schemas.microsoft.com/office/drawing/2014/main" id="{9BA1DAF3-A4ED-4358-BCDD-E50BEE2CA983}"/>
              </a:ext>
            </a:extLst>
          </p:cNvPr>
          <p:cNvPicPr/>
          <p:nvPr/>
        </p:nvPicPr>
        <p:blipFill>
          <a:blip r:embed="rId2"/>
          <a:srcRect/>
          <a:stretch>
            <a:fillRect/>
          </a:stretch>
        </p:blipFill>
        <p:spPr>
          <a:xfrm>
            <a:off x="7025065" y="1326776"/>
            <a:ext cx="4422863" cy="4464349"/>
          </a:xfrm>
          <a:prstGeom prst="rect">
            <a:avLst/>
          </a:prstGeom>
          <a:ln/>
        </p:spPr>
      </p:pic>
      <p:sp>
        <p:nvSpPr>
          <p:cNvPr id="9" name="Textfeld 8">
            <a:extLst>
              <a:ext uri="{FF2B5EF4-FFF2-40B4-BE49-F238E27FC236}">
                <a16:creationId xmlns:a16="http://schemas.microsoft.com/office/drawing/2014/main" id="{FAA362E5-5B80-4F6A-9EB9-1BE06AF830B5}"/>
              </a:ext>
            </a:extLst>
          </p:cNvPr>
          <p:cNvSpPr txBox="1"/>
          <p:nvPr/>
        </p:nvSpPr>
        <p:spPr>
          <a:xfrm>
            <a:off x="7025065" y="5935531"/>
            <a:ext cx="1045479" cy="215444"/>
          </a:xfrm>
          <a:prstGeom prst="rect">
            <a:avLst/>
          </a:prstGeom>
          <a:noFill/>
        </p:spPr>
        <p:txBody>
          <a:bodyPr wrap="none" rtlCol="0">
            <a:spAutoFit/>
          </a:bodyPr>
          <a:lstStyle/>
          <a:p>
            <a:r>
              <a:rPr lang="en-US" sz="800" dirty="0" err="1">
                <a:effectLst/>
                <a:latin typeface="Open Sans" panose="020B0606030504020204" pitchFamily="34" charset="0"/>
                <a:ea typeface="Calibri" panose="020F0502020204030204" pitchFamily="34" charset="0"/>
              </a:rPr>
              <a:t>Plastikatlas</a:t>
            </a:r>
            <a:r>
              <a:rPr lang="en-US" sz="800" dirty="0">
                <a:effectLst/>
                <a:latin typeface="Open Sans" panose="020B0606030504020204" pitchFamily="34" charset="0"/>
                <a:ea typeface="Calibri" panose="020F0502020204030204" pitchFamily="34" charset="0"/>
              </a:rPr>
              <a:t>, 2019</a:t>
            </a:r>
            <a:endParaRPr lang="de-AT" sz="800" dirty="0"/>
          </a:p>
        </p:txBody>
      </p:sp>
      <p:sp>
        <p:nvSpPr>
          <p:cNvPr id="10" name="Textfeld 9">
            <a:extLst>
              <a:ext uri="{FF2B5EF4-FFF2-40B4-BE49-F238E27FC236}">
                <a16:creationId xmlns:a16="http://schemas.microsoft.com/office/drawing/2014/main" id="{E216D399-4919-4253-911D-A90B0D22B73C}"/>
              </a:ext>
            </a:extLst>
          </p:cNvPr>
          <p:cNvSpPr txBox="1"/>
          <p:nvPr/>
        </p:nvSpPr>
        <p:spPr>
          <a:xfrm>
            <a:off x="1076325" y="2086104"/>
            <a:ext cx="3962400" cy="4273991"/>
          </a:xfrm>
          <a:prstGeom prst="rect">
            <a:avLst/>
          </a:prstGeom>
          <a:noFill/>
        </p:spPr>
        <p:txBody>
          <a:bodyPr wrap="square" rtlCol="0">
            <a:spAutoFit/>
          </a:bodyPr>
          <a:lstStyle/>
          <a:p>
            <a:pPr algn="just">
              <a:lnSpc>
                <a:spcPct val="107000"/>
              </a:lnSpc>
              <a:spcAft>
                <a:spcPts val="800"/>
              </a:spcAft>
            </a:pPr>
            <a:r>
              <a:rPr lang="el-GR" sz="1800" dirty="0">
                <a:effectLst/>
                <a:latin typeface="Open Sans" panose="020B0606030504020204" pitchFamily="34" charset="0"/>
                <a:ea typeface="Calibri" panose="020F0502020204030204" pitchFamily="34" charset="0"/>
                <a:cs typeface="Times New Roman" panose="02020603050405020304" pitchFamily="18" charset="0"/>
              </a:rPr>
              <a:t>Το πλαστικό έχει γίνει πλέον ένα απαραίτητο υλικό. Από τα μέσα του 20ου αιώνα, όταν το πλαστικό άρχισε να γίνεται πιο δημοφιλές, </a:t>
            </a:r>
            <a:r>
              <a:rPr lang="el-GR" sz="1800" b="1" dirty="0">
                <a:effectLst/>
                <a:latin typeface="Open Sans" panose="020B0606030504020204" pitchFamily="34" charset="0"/>
                <a:ea typeface="Calibri" panose="020F0502020204030204" pitchFamily="34" charset="0"/>
                <a:cs typeface="Times New Roman" panose="02020603050405020304" pitchFamily="18" charset="0"/>
              </a:rPr>
              <a:t>η παγκόσμια παραγωγή του αυξήθηκε </a:t>
            </a:r>
            <a:r>
              <a:rPr lang="en-US" sz="1800" dirty="0">
                <a:effectLst/>
                <a:latin typeface="Open Sans" panose="020B060603050402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1950: </a:t>
            </a:r>
            <a:r>
              <a:rPr lang="el-GR" sz="1800" dirty="0">
                <a:effectLst/>
                <a:latin typeface="Open Sans" panose="020B0606030504020204" pitchFamily="34" charset="0"/>
                <a:ea typeface="Calibri" panose="020F0502020204030204" pitchFamily="34" charset="0"/>
              </a:rPr>
              <a:t>2 εκατομμύρια τόνοι ετησίως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latin typeface="Open Sans" panose="020B0606030504020204" pitchFamily="34" charset="0"/>
                <a:ea typeface="Calibri" panose="020F0502020204030204" pitchFamily="34" charset="0"/>
                <a:cs typeface="Times New Roman" panose="02020603050405020304" pitchFamily="18" charset="0"/>
              </a:rPr>
              <a:t>2019: </a:t>
            </a:r>
            <a:r>
              <a:rPr lang="en-US" sz="1800" dirty="0">
                <a:effectLst/>
                <a:latin typeface="Open Sans" panose="020B0606030504020204" pitchFamily="34" charset="0"/>
                <a:ea typeface="Calibri" panose="020F0502020204030204" pitchFamily="34" charset="0"/>
                <a:cs typeface="Times New Roman" panose="02020603050405020304" pitchFamily="18" charset="0"/>
              </a:rPr>
              <a:t>460 </a:t>
            </a:r>
            <a:r>
              <a:rPr lang="el-GR" sz="1800" dirty="0">
                <a:effectLst/>
                <a:latin typeface="Open Sans" panose="020B0606030504020204" pitchFamily="34" charset="0"/>
                <a:ea typeface="Calibri" panose="020F0502020204030204" pitchFamily="34" charset="0"/>
                <a:cs typeface="Times New Roman" panose="02020603050405020304" pitchFamily="18" charset="0"/>
              </a:rPr>
              <a:t>εκατομμύρια τόνοι τον χρόνο</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l-GR" sz="1800" dirty="0">
                <a:effectLst/>
                <a:latin typeface="Open Sans" panose="020B0606030504020204" pitchFamily="34" charset="0"/>
                <a:ea typeface="Calibri" panose="020F0502020204030204" pitchFamily="34" charset="0"/>
              </a:rPr>
              <a:t>γεγονός που αντιστοιχεί σε αύξηση κατά σχεδόν </a:t>
            </a:r>
            <a:r>
              <a:rPr lang="el-GR" sz="1800" b="1" dirty="0">
                <a:effectLst/>
                <a:latin typeface="Open Sans" panose="020B0606030504020204" pitchFamily="34" charset="0"/>
                <a:ea typeface="Calibri" panose="020F0502020204030204" pitchFamily="34" charset="0"/>
              </a:rPr>
              <a:t>230 φορές </a:t>
            </a:r>
          </a:p>
          <a:p>
            <a:pPr algn="just">
              <a:lnSpc>
                <a:spcPct val="107000"/>
              </a:lnSpc>
              <a:spcAft>
                <a:spcPts val="800"/>
              </a:spcAft>
            </a:pPr>
            <a:r>
              <a:rPr lang="en-US" sz="800" dirty="0">
                <a:effectLst/>
                <a:latin typeface="Open Sans" panose="020B0606030504020204" pitchFamily="34" charset="0"/>
                <a:ea typeface="Calibri" panose="020F0502020204030204" pitchFamily="34" charset="0"/>
                <a:cs typeface="Times New Roman" panose="02020603050405020304" pitchFamily="18" charset="0"/>
              </a:rPr>
              <a:t>(Ritchie &amp; </a:t>
            </a:r>
            <a:r>
              <a:rPr lang="en-US" sz="800" dirty="0" err="1">
                <a:effectLst/>
                <a:latin typeface="Open Sans" panose="020B0606030504020204" pitchFamily="34" charset="0"/>
                <a:ea typeface="Calibri" panose="020F0502020204030204" pitchFamily="34" charset="0"/>
                <a:cs typeface="Times New Roman" panose="02020603050405020304" pitchFamily="18" charset="0"/>
              </a:rPr>
              <a:t>Roser</a:t>
            </a:r>
            <a:r>
              <a:rPr lang="en-US" sz="800" dirty="0">
                <a:effectLst/>
                <a:latin typeface="Open Sans" panose="020B0606030504020204" pitchFamily="34" charset="0"/>
                <a:ea typeface="Calibri" panose="020F0502020204030204" pitchFamily="34" charset="0"/>
                <a:cs typeface="Times New Roman" panose="02020603050405020304" pitchFamily="18" charset="0"/>
              </a:rPr>
              <a:t>, 2018)</a:t>
            </a:r>
            <a:endParaRPr lang="de-AT" sz="800" dirty="0">
              <a:effectLst/>
              <a:latin typeface="Calibri" panose="020F0502020204030204" pitchFamily="34" charset="0"/>
              <a:ea typeface="Calibri" panose="020F0502020204030204" pitchFamily="34" charset="0"/>
              <a:cs typeface="Times New Roman" panose="02020603050405020304" pitchFamily="18" charset="0"/>
            </a:endParaRPr>
          </a:p>
          <a:p>
            <a:endParaRPr lang="de-AT" dirty="0"/>
          </a:p>
        </p:txBody>
      </p:sp>
    </p:spTree>
    <p:extLst>
      <p:ext uri="{BB962C8B-B14F-4D97-AF65-F5344CB8AC3E}">
        <p14:creationId xmlns:p14="http://schemas.microsoft.com/office/powerpoint/2010/main" val="2886549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974851" y="707025"/>
            <a:ext cx="5251316" cy="694612"/>
          </a:xfrm>
        </p:spPr>
        <p:txBody>
          <a:bodyPr>
            <a:normAutofit/>
          </a:bodyPr>
          <a:lstStyle/>
          <a:p>
            <a:r>
              <a:rPr lang="el-GR" sz="2800" b="1" dirty="0">
                <a:latin typeface="Open Sans" panose="020B0606030504020204" pitchFamily="34" charset="0"/>
                <a:ea typeface="Open Sans" panose="020B0606030504020204" pitchFamily="34" charset="0"/>
                <a:cs typeface="Open Sans" panose="020B0606030504020204" pitchFamily="34" charset="0"/>
              </a:rPr>
              <a:t>Ο κανόνας των </a:t>
            </a:r>
            <a:r>
              <a:rPr lang="en-US" sz="2800" b="1" dirty="0">
                <a:latin typeface="Open Sans" panose="020B0606030504020204" pitchFamily="34" charset="0"/>
                <a:ea typeface="Open Sans" panose="020B0606030504020204" pitchFamily="34" charset="0"/>
                <a:cs typeface="Open Sans" panose="020B0606030504020204" pitchFamily="34" charset="0"/>
              </a:rPr>
              <a:t>5R</a:t>
            </a:r>
            <a:endParaRPr lang="el-GR" sz="2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feld 8">
            <a:extLst>
              <a:ext uri="{FF2B5EF4-FFF2-40B4-BE49-F238E27FC236}">
                <a16:creationId xmlns:a16="http://schemas.microsoft.com/office/drawing/2014/main" id="{FAA362E5-5B80-4F6A-9EB9-1BE06AF830B5}"/>
              </a:ext>
            </a:extLst>
          </p:cNvPr>
          <p:cNvSpPr txBox="1"/>
          <p:nvPr/>
        </p:nvSpPr>
        <p:spPr>
          <a:xfrm>
            <a:off x="11253244" y="6482977"/>
            <a:ext cx="790601" cy="215444"/>
          </a:xfrm>
          <a:prstGeom prst="rect">
            <a:avLst/>
          </a:prstGeom>
          <a:noFill/>
        </p:spPr>
        <p:txBody>
          <a:bodyPr wrap="none" rtlCol="0">
            <a:spAutoFit/>
          </a:bodyPr>
          <a:lstStyle/>
          <a:p>
            <a:r>
              <a:rPr lang="en-US" sz="800" dirty="0">
                <a:effectLst/>
                <a:latin typeface="Open Sans" panose="020B0606030504020204" pitchFamily="34" charset="0"/>
                <a:ea typeface="Calibri" panose="020F0502020204030204" pitchFamily="34" charset="0"/>
              </a:rPr>
              <a:t>Shutterstock</a:t>
            </a:r>
            <a:endParaRPr lang="de-AT" sz="800" dirty="0"/>
          </a:p>
        </p:txBody>
      </p:sp>
      <p:pic>
        <p:nvPicPr>
          <p:cNvPr id="4" name="Grafik 3">
            <a:extLst>
              <a:ext uri="{FF2B5EF4-FFF2-40B4-BE49-F238E27FC236}">
                <a16:creationId xmlns:a16="http://schemas.microsoft.com/office/drawing/2014/main" id="{E1140332-3BEE-4255-B9F2-DDC4D4F090B4}"/>
              </a:ext>
            </a:extLst>
          </p:cNvPr>
          <p:cNvPicPr>
            <a:picLocks noChangeAspect="1"/>
          </p:cNvPicPr>
          <p:nvPr/>
        </p:nvPicPr>
        <p:blipFill>
          <a:blip r:embed="rId2"/>
          <a:stretch>
            <a:fillRect/>
          </a:stretch>
        </p:blipFill>
        <p:spPr>
          <a:xfrm>
            <a:off x="5802104" y="325218"/>
            <a:ext cx="6157759" cy="6157759"/>
          </a:xfrm>
          <a:prstGeom prst="rect">
            <a:avLst/>
          </a:prstGeom>
        </p:spPr>
      </p:pic>
      <p:sp>
        <p:nvSpPr>
          <p:cNvPr id="3" name="Textfeld 2">
            <a:extLst>
              <a:ext uri="{FF2B5EF4-FFF2-40B4-BE49-F238E27FC236}">
                <a16:creationId xmlns:a16="http://schemas.microsoft.com/office/drawing/2014/main" id="{E814DBC5-C05B-49B4-B5C5-0B3C1B5EFE6C}"/>
              </a:ext>
            </a:extLst>
          </p:cNvPr>
          <p:cNvSpPr txBox="1"/>
          <p:nvPr/>
        </p:nvSpPr>
        <p:spPr>
          <a:xfrm>
            <a:off x="974851" y="2105769"/>
            <a:ext cx="3962400" cy="3416320"/>
          </a:xfrm>
          <a:prstGeom prst="rect">
            <a:avLst/>
          </a:prstGeom>
          <a:noFill/>
        </p:spPr>
        <p:txBody>
          <a:bodyPr wrap="square" rtlCol="0">
            <a:spAutoFit/>
          </a:bodyPr>
          <a:lstStyle/>
          <a:p>
            <a:r>
              <a:rPr lang="el-GR" sz="1800" dirty="0">
                <a:effectLst/>
                <a:latin typeface="Open Sans" panose="020B0606030504020204" pitchFamily="34" charset="0"/>
                <a:ea typeface="Calibri" panose="020F0502020204030204" pitchFamily="34" charset="0"/>
                <a:cs typeface="Times New Roman" panose="02020603050405020304" pitchFamily="18" charset="0"/>
              </a:rPr>
              <a:t>Ο κανόνας 5R είναι μια αρχή που μπορεί να οδηγήσει τα άτομα σε </a:t>
            </a:r>
            <a:r>
              <a:rPr lang="el-GR" sz="1800" b="1" dirty="0">
                <a:effectLst/>
                <a:latin typeface="Open Sans" panose="020B0606030504020204" pitchFamily="34" charset="0"/>
                <a:ea typeface="Calibri" panose="020F0502020204030204" pitchFamily="34" charset="0"/>
                <a:cs typeface="Times New Roman" panose="02020603050405020304" pitchFamily="18" charset="0"/>
              </a:rPr>
              <a:t>πρακτικές βιώσιμης κατανάλωσης και διαχείρισης αποβλήτων. </a:t>
            </a:r>
          </a:p>
          <a:p>
            <a:endParaRPr lang="el-GR" sz="1800" dirty="0">
              <a:effectLst/>
              <a:latin typeface="Open Sans" panose="020B0606030504020204" pitchFamily="34" charset="0"/>
              <a:ea typeface="Calibri" panose="020F0502020204030204" pitchFamily="34" charset="0"/>
              <a:cs typeface="Times New Roman" panose="02020603050405020304" pitchFamily="18" charset="0"/>
            </a:endParaRPr>
          </a:p>
          <a:p>
            <a:r>
              <a:rPr lang="el-GR" sz="1800" dirty="0">
                <a:effectLst/>
                <a:latin typeface="Open Sans" panose="020B0606030504020204" pitchFamily="34" charset="0"/>
                <a:ea typeface="Calibri" panose="020F0502020204030204" pitchFamily="34" charset="0"/>
                <a:cs typeface="Times New Roman" panose="02020603050405020304" pitchFamily="18" charset="0"/>
              </a:rPr>
              <a:t>Η αρχή αυτή αποσκοπεί στη μείωση της ποσότητας των παραγόμενων αποβλήτων και στην ενθάρρυνση των ατόμων να προσέχουν περισσότερο τις καταναλωτικές τους συνήθειες.</a:t>
            </a:r>
            <a:endParaRPr lang="de-AT" dirty="0"/>
          </a:p>
        </p:txBody>
      </p:sp>
    </p:spTree>
    <p:extLst>
      <p:ext uri="{BB962C8B-B14F-4D97-AF65-F5344CB8AC3E}">
        <p14:creationId xmlns:p14="http://schemas.microsoft.com/office/powerpoint/2010/main" val="2638259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 name="Rectangle 8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F5ABA98-EF72-F298-9137-C9C754F5037F}"/>
              </a:ext>
            </a:extLst>
          </p:cNvPr>
          <p:cNvSpPr txBox="1"/>
          <p:nvPr/>
        </p:nvSpPr>
        <p:spPr>
          <a:xfrm>
            <a:off x="630935" y="2660904"/>
            <a:ext cx="10018015" cy="3547872"/>
          </a:xfrm>
          <a:prstGeom prst="rect">
            <a:avLst/>
          </a:prstGeom>
        </p:spPr>
        <p:txBody>
          <a:bodyPr vert="horz" lIns="91440" tIns="45720" rIns="91440" bIns="45720" rtlCol="0" anchor="t">
            <a:normAutofit/>
          </a:bodyPr>
          <a:lstStyle/>
          <a:p>
            <a:pPr marL="342900" lvl="0" indent="-342900">
              <a:lnSpc>
                <a:spcPct val="107000"/>
              </a:lnSpc>
              <a:buFont typeface="Symbol" panose="05050102010706020507" pitchFamily="18" charset="2"/>
              <a:buChar char=""/>
            </a:pPr>
            <a:r>
              <a:rPr lang="el-GR" sz="1800" dirty="0">
                <a:effectLst/>
                <a:latin typeface="Open Sans" panose="020B0606030504020204" pitchFamily="34" charset="0"/>
                <a:ea typeface="Calibri" panose="020F0502020204030204" pitchFamily="34" charset="0"/>
                <a:cs typeface="Times New Roman" panose="02020603050405020304" pitchFamily="18" charset="0"/>
              </a:rPr>
              <a:t>Πείτε όχι στα πλαστικά μαχαιροπήρουνα μιας χρήσης, στα πλαστικά καλαμάκια και σε άλλα πλαστικά μιας χρήσης.</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lvl="0">
              <a:lnSpc>
                <a:spcPct val="107000"/>
              </a:lnSpc>
            </a:pP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sz="1800" dirty="0">
                <a:effectLst/>
                <a:latin typeface="Open Sans" panose="020B0606030504020204" pitchFamily="34" charset="0"/>
                <a:ea typeface="Calibri" panose="020F0502020204030204" pitchFamily="34" charset="0"/>
                <a:cs typeface="Times New Roman" panose="02020603050405020304" pitchFamily="18" charset="0"/>
              </a:rPr>
              <a:t>Αποφύγετε τα πλαστικά που δεν μπορούν να ανακυκλωθούν, εάν υπάρχουν άλλες εναλλακτικές λύσεις.</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lvl="0">
              <a:lnSpc>
                <a:spcPct val="107000"/>
              </a:lnSpc>
            </a:pP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sz="1800" dirty="0">
                <a:effectLst/>
                <a:latin typeface="Open Sans" panose="020B0606030504020204" pitchFamily="34" charset="0"/>
                <a:ea typeface="Calibri" panose="020F0502020204030204" pitchFamily="34" charset="0"/>
                <a:cs typeface="Times New Roman" panose="02020603050405020304" pitchFamily="18" charset="0"/>
              </a:rPr>
              <a:t>Αποφύγετε προϊόντα με υπερβολική ή περιττή πλαστική συσκευασία.</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lvl="0">
              <a:lnSpc>
                <a:spcPct val="107000"/>
              </a:lnSpc>
            </a:pP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l-GR" sz="1800" dirty="0">
                <a:effectLst/>
                <a:latin typeface="Open Sans" panose="020B0606030504020204" pitchFamily="34" charset="0"/>
                <a:ea typeface="Calibri" panose="020F0502020204030204" pitchFamily="34" charset="0"/>
                <a:cs typeface="Times New Roman" panose="02020603050405020304" pitchFamily="18" charset="0"/>
              </a:rPr>
              <a:t>Υιοθετήστε αντικείμενα πολλαπλών χρήσεων, όπως μπουκάλια νερού, τσάντες για ψώνια, ποτήρια και μαχαιροπήρουνα ταξιδιού.</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D3993EBB-1BB5-B800-04EE-DD53A8994435}"/>
              </a:ext>
            </a:extLst>
          </p:cNvPr>
          <p:cNvSpPr txBox="1"/>
          <p:nvPr/>
        </p:nvSpPr>
        <p:spPr>
          <a:xfrm>
            <a:off x="643278" y="1786422"/>
            <a:ext cx="6096000" cy="391902"/>
          </a:xfrm>
          <a:prstGeom prst="rect">
            <a:avLst/>
          </a:prstGeom>
          <a:noFill/>
        </p:spPr>
        <p:txBody>
          <a:bodyPr wrap="square">
            <a:spAutoFit/>
          </a:bodyPr>
          <a:lstStyle/>
          <a:p>
            <a:pPr algn="just">
              <a:lnSpc>
                <a:spcPct val="115000"/>
              </a:lnSpc>
              <a:spcAft>
                <a:spcPts val="600"/>
              </a:spcAft>
            </a:pPr>
            <a:r>
              <a:rPr lang="el-GR" sz="1800" b="1" i="1" dirty="0">
                <a:effectLst/>
                <a:latin typeface="Open Sans" panose="020B0606030504020204" pitchFamily="34" charset="0"/>
                <a:ea typeface="Calibri" panose="020F0502020204030204" pitchFamily="34" charset="0"/>
                <a:cs typeface="Times New Roman" panose="02020603050405020304" pitchFamily="18" charset="0"/>
              </a:rPr>
              <a:t>Η πρόληψη είναι ο καλύτερος τρόπος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Τίτλος 1">
            <a:extLst>
              <a:ext uri="{FF2B5EF4-FFF2-40B4-BE49-F238E27FC236}">
                <a16:creationId xmlns:a16="http://schemas.microsoft.com/office/drawing/2014/main" id="{7038A484-5989-4BA5-9CB0-1231F620DCA5}"/>
              </a:ext>
            </a:extLst>
          </p:cNvPr>
          <p:cNvSpPr txBox="1">
            <a:spLocks/>
          </p:cNvSpPr>
          <p:nvPr/>
        </p:nvSpPr>
        <p:spPr>
          <a:xfrm>
            <a:off x="838200" y="2943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spcAft>
                <a:spcPts val="600"/>
              </a:spcAft>
            </a:pPr>
            <a:r>
              <a:rPr lang="el-GR" sz="2800" b="1" dirty="0">
                <a:latin typeface="Open Sans" panose="020B0606030504020204" pitchFamily="34" charset="0"/>
                <a:ea typeface="Calibri" panose="020F0502020204030204" pitchFamily="34" charset="0"/>
                <a:cs typeface="Times New Roman" panose="02020603050405020304" pitchFamily="18" charset="0"/>
              </a:rPr>
              <a:t>Υποθέμα 1: Απόρριψη, μείωση</a:t>
            </a:r>
          </a:p>
          <a:p>
            <a:pPr>
              <a:lnSpc>
                <a:spcPct val="115000"/>
              </a:lnSpc>
              <a:spcAft>
                <a:spcPts val="600"/>
              </a:spcAft>
            </a:pPr>
            <a:r>
              <a:rPr lang="el-GR" sz="2800" b="1" dirty="0">
                <a:effectLst/>
                <a:latin typeface="Open Sans" panose="020B0606030504020204" pitchFamily="34" charset="0"/>
                <a:ea typeface="Calibri" panose="020F0502020204030204" pitchFamily="34" charset="0"/>
                <a:cs typeface="Times New Roman" panose="02020603050405020304" pitchFamily="18" charset="0"/>
              </a:rPr>
              <a:t>  </a:t>
            </a:r>
            <a:endParaRPr lang="el-G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0884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 name="Rectangle 8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F5ABA98-EF72-F298-9137-C9C754F5037F}"/>
              </a:ext>
            </a:extLst>
          </p:cNvPr>
          <p:cNvSpPr txBox="1"/>
          <p:nvPr/>
        </p:nvSpPr>
        <p:spPr>
          <a:xfrm>
            <a:off x="630935" y="2534969"/>
            <a:ext cx="6436614" cy="4393271"/>
          </a:xfrm>
          <a:prstGeom prst="rect">
            <a:avLst/>
          </a:prstGeom>
        </p:spPr>
        <p:txBody>
          <a:bodyPr vert="horz" lIns="91440" tIns="45720" rIns="91440" bIns="45720" rtlCol="0" anchor="t">
            <a:normAutofit fontScale="92500" lnSpcReduction="20000"/>
          </a:bodyPr>
          <a:lstStyle/>
          <a:p>
            <a:pPr marL="285750" indent="-285750">
              <a:lnSpc>
                <a:spcPct val="107000"/>
              </a:lnSpc>
              <a:spcAft>
                <a:spcPts val="800"/>
              </a:spcAft>
              <a:buFont typeface="Arial" panose="020B0604020202020204" pitchFamily="34" charset="0"/>
              <a:buChar char="•"/>
            </a:pPr>
            <a:r>
              <a:rPr lang="el-GR" sz="1800" b="1" dirty="0">
                <a:effectLst/>
                <a:latin typeface="Open Sans" panose="020B0606030504020204" pitchFamily="34" charset="0"/>
                <a:ea typeface="Calibri" panose="020F0502020204030204" pitchFamily="34" charset="0"/>
                <a:cs typeface="Times New Roman" panose="02020603050405020304" pitchFamily="18" charset="0"/>
              </a:rPr>
              <a:t>Τα μπουκάλια ή οι συσκευασίες ποτών </a:t>
            </a:r>
            <a:r>
              <a:rPr lang="el-GR" sz="1800" dirty="0">
                <a:effectLst/>
                <a:latin typeface="Open Sans" panose="020B0606030504020204" pitchFamily="34" charset="0"/>
                <a:ea typeface="Calibri" panose="020F0502020204030204" pitchFamily="34" charset="0"/>
                <a:cs typeface="Times New Roman" panose="02020603050405020304" pitchFamily="18" charset="0"/>
              </a:rPr>
              <a:t>μίας χρήσης μπορούν εύκολα να χρησιμοποιηθούν πολλές φορές.</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l-GR" sz="1800" b="1" dirty="0">
                <a:effectLst/>
                <a:latin typeface="Open Sans" panose="020B0606030504020204" pitchFamily="34" charset="0"/>
                <a:ea typeface="Calibri" panose="020F0502020204030204" pitchFamily="34" charset="0"/>
                <a:cs typeface="Times New Roman" panose="02020603050405020304" pitchFamily="18" charset="0"/>
              </a:rPr>
              <a:t>Τα μεγάλα ανταλλακτικά και τα συμπυκνωμένα προϊόντα (π.χ. </a:t>
            </a:r>
            <a:r>
              <a:rPr lang="el-GR" sz="1800" b="1" dirty="0" err="1">
                <a:effectLst/>
                <a:latin typeface="Open Sans" panose="020B0606030504020204" pitchFamily="34" charset="0"/>
                <a:ea typeface="Calibri" panose="020F0502020204030204" pitchFamily="34" charset="0"/>
                <a:cs typeface="Times New Roman" panose="02020603050405020304" pitchFamily="18" charset="0"/>
              </a:rPr>
              <a:t>Sodastream</a:t>
            </a:r>
            <a:r>
              <a:rPr lang="el-GR" sz="1800" b="1" dirty="0">
                <a:effectLst/>
                <a:latin typeface="Open Sans" panose="020B0606030504020204" pitchFamily="34" charset="0"/>
                <a:ea typeface="Calibri" panose="020F0502020204030204" pitchFamily="34" charset="0"/>
                <a:cs typeface="Times New Roman" panose="02020603050405020304" pitchFamily="18" charset="0"/>
              </a:rPr>
              <a:t>) και οι ταμπλέτες για προϊόντα καθαρισμού</a:t>
            </a:r>
            <a:r>
              <a:rPr lang="el-GR" sz="1800" dirty="0">
                <a:effectLst/>
                <a:latin typeface="Open Sans" panose="020B0606030504020204" pitchFamily="34" charset="0"/>
                <a:ea typeface="Calibri" panose="020F0502020204030204" pitchFamily="34" charset="0"/>
                <a:cs typeface="Times New Roman" panose="02020603050405020304" pitchFamily="18" charset="0"/>
              </a:rPr>
              <a:t> που ξαναγεμίζουν με νερό στο σπίτι δεν εξοικονομούν μόνο πλαστικές συσκευασίες, αλλά και ενέργεια κατά τη μεταφορά.</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l-GR" sz="1800" b="1" dirty="0">
                <a:effectLst/>
                <a:latin typeface="Open Sans" panose="020B0606030504020204" pitchFamily="34" charset="0"/>
                <a:ea typeface="Calibri" panose="020F0502020204030204" pitchFamily="34" charset="0"/>
                <a:cs typeface="Times New Roman" panose="02020603050405020304" pitchFamily="18" charset="0"/>
              </a:rPr>
              <a:t>Προγράμματα αναπλήρωσης: </a:t>
            </a:r>
            <a:r>
              <a:rPr lang="el-GR" sz="1800" dirty="0">
                <a:effectLst/>
                <a:latin typeface="Open Sans" panose="020B0606030504020204" pitchFamily="34" charset="0"/>
                <a:ea typeface="Calibri" panose="020F0502020204030204" pitchFamily="34" charset="0"/>
                <a:cs typeface="Times New Roman" panose="02020603050405020304" pitchFamily="18" charset="0"/>
              </a:rPr>
              <a:t>Πάρτε ένα ποτό φθηνότερα αν φέρετε το δικό σας ποτήρι.</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l-GR" sz="1800" b="1" dirty="0">
                <a:effectLst/>
                <a:latin typeface="Open Sans" panose="020B0606030504020204" pitchFamily="34" charset="0"/>
                <a:ea typeface="Calibri" panose="020F0502020204030204" pitchFamily="34" charset="0"/>
                <a:cs typeface="Times New Roman" panose="02020603050405020304" pitchFamily="18" charset="0"/>
              </a:rPr>
              <a:t>Μπουκάλια που επιστρέφονται:</a:t>
            </a:r>
            <a:r>
              <a:rPr lang="el-GR" sz="1800" dirty="0">
                <a:effectLst/>
                <a:latin typeface="Open Sans" panose="020B0606030504020204" pitchFamily="34" charset="0"/>
                <a:ea typeface="Calibri" panose="020F0502020204030204" pitchFamily="34" charset="0"/>
                <a:cs typeface="Times New Roman" panose="02020603050405020304" pitchFamily="18" charset="0"/>
              </a:rPr>
              <a:t> Υπάρχουν μπουκάλια PET που ξαναγεμίζουν έως και 25 φορές. Η κοινή χρήση σχεδίων συσκευασίας πολλαπλών χρήσεων μεταξύ εμπορικών σημάτων και αλυσίδων αξίας μπορεί να επιτρέψει πλεονεκτήματα διανομής και εφοδιαστικής.</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l-GR" sz="1800" b="1" dirty="0">
                <a:effectLst/>
                <a:latin typeface="Open Sans" panose="020B0606030504020204" pitchFamily="34" charset="0"/>
                <a:ea typeface="Calibri" panose="020F0502020204030204" pitchFamily="34" charset="0"/>
                <a:cs typeface="Times New Roman" panose="02020603050405020304" pitchFamily="18" charset="0"/>
              </a:rPr>
              <a:t>Οι δημιουργικές λύσεις </a:t>
            </a:r>
            <a:r>
              <a:rPr lang="el-GR" sz="1800" dirty="0">
                <a:effectLst/>
                <a:latin typeface="Open Sans" panose="020B0606030504020204" pitchFamily="34" charset="0"/>
                <a:ea typeface="Calibri" panose="020F0502020204030204" pitchFamily="34" charset="0"/>
                <a:cs typeface="Times New Roman" panose="02020603050405020304" pitchFamily="18" charset="0"/>
              </a:rPr>
              <a:t>μπορούν επίσης να δώσουν στις πλαστικές συσκευασίες μια δεύτερη (μακρά) ζωή. Από θήκες για στυλό ή γλάστρες μέχρι ταΐστρες για πουλιά.</a:t>
            </a:r>
            <a:endParaRPr lang="en-US" sz="2000" dirty="0">
              <a:effectLst/>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D3993EBB-1BB5-B800-04EE-DD53A8994435}"/>
              </a:ext>
            </a:extLst>
          </p:cNvPr>
          <p:cNvSpPr txBox="1"/>
          <p:nvPr/>
        </p:nvSpPr>
        <p:spPr>
          <a:xfrm>
            <a:off x="643278" y="1786422"/>
            <a:ext cx="6096000" cy="391902"/>
          </a:xfrm>
          <a:prstGeom prst="rect">
            <a:avLst/>
          </a:prstGeom>
          <a:noFill/>
        </p:spPr>
        <p:txBody>
          <a:bodyPr wrap="square">
            <a:spAutoFit/>
          </a:bodyPr>
          <a:lstStyle/>
          <a:p>
            <a:pPr algn="just">
              <a:lnSpc>
                <a:spcPct val="115000"/>
              </a:lnSpc>
              <a:spcAft>
                <a:spcPts val="600"/>
              </a:spcAft>
            </a:pPr>
            <a:r>
              <a:rPr lang="el-GR" sz="1800" b="1" i="1" dirty="0">
                <a:effectLst/>
                <a:latin typeface="Open Sans" panose="020B0606030504020204" pitchFamily="34" charset="0"/>
                <a:ea typeface="Calibri" panose="020F0502020204030204" pitchFamily="34" charset="0"/>
                <a:cs typeface="Times New Roman" panose="02020603050405020304" pitchFamily="18" charset="0"/>
              </a:rPr>
              <a:t>Για μια λειτουργική κυκλική οικονομία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C0A5C1F-3DB9-369C-C295-B0385B8349E0}"/>
              </a:ext>
            </a:extLst>
          </p:cNvPr>
          <p:cNvSpPr txBox="1"/>
          <p:nvPr/>
        </p:nvSpPr>
        <p:spPr>
          <a:xfrm>
            <a:off x="5997011" y="4909544"/>
            <a:ext cx="6097424" cy="258725"/>
          </a:xfrm>
          <a:prstGeom prst="rect">
            <a:avLst/>
          </a:prstGeom>
          <a:noFill/>
        </p:spPr>
        <p:txBody>
          <a:bodyPr wrap="square">
            <a:spAutoFit/>
          </a:bodyPr>
          <a:lstStyle/>
          <a:p>
            <a:pPr algn="ctr">
              <a:lnSpc>
                <a:spcPct val="115000"/>
              </a:lnSpc>
              <a:spcAft>
                <a:spcPts val="600"/>
              </a:spcAft>
            </a:pPr>
            <a:r>
              <a:rPr lang="en-US" sz="1000" dirty="0">
                <a:effectLst/>
                <a:latin typeface="Open Sans" panose="020B0606030504020204" pitchFamily="34" charset="0"/>
                <a:ea typeface="Calibri" panose="020F0502020204030204" pitchFamily="34" charset="0"/>
                <a:cs typeface="Times New Roman" panose="02020603050405020304" pitchFamily="18" charset="0"/>
              </a:rPr>
              <a:t>)</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Τίτλος 1">
            <a:extLst>
              <a:ext uri="{FF2B5EF4-FFF2-40B4-BE49-F238E27FC236}">
                <a16:creationId xmlns:a16="http://schemas.microsoft.com/office/drawing/2014/main" id="{7038A484-5989-4BA5-9CB0-1231F620DCA5}"/>
              </a:ext>
            </a:extLst>
          </p:cNvPr>
          <p:cNvSpPr txBox="1">
            <a:spLocks/>
          </p:cNvSpPr>
          <p:nvPr/>
        </p:nvSpPr>
        <p:spPr>
          <a:xfrm>
            <a:off x="838200" y="2943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spcAft>
                <a:spcPts val="600"/>
              </a:spcAft>
            </a:pPr>
            <a:r>
              <a:rPr lang="el-GR" sz="2800" b="1" dirty="0">
                <a:latin typeface="Open Sans" panose="020B0606030504020204" pitchFamily="34" charset="0"/>
                <a:ea typeface="Calibri" panose="020F0502020204030204" pitchFamily="34" charset="0"/>
                <a:cs typeface="Times New Roman" panose="02020603050405020304" pitchFamily="18" charset="0"/>
              </a:rPr>
              <a:t>Υποθέμα 2: Επαναχρησιμοποίηση </a:t>
            </a:r>
            <a:endParaRPr lang="el-GR"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fik 2">
            <a:extLst>
              <a:ext uri="{FF2B5EF4-FFF2-40B4-BE49-F238E27FC236}">
                <a16:creationId xmlns:a16="http://schemas.microsoft.com/office/drawing/2014/main" id="{6C5589A8-C4E4-494B-A1B3-6FFAD8946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7074" y="1617795"/>
            <a:ext cx="4127836" cy="4127836"/>
          </a:xfrm>
          <a:prstGeom prst="rect">
            <a:avLst/>
          </a:prstGeom>
        </p:spPr>
      </p:pic>
      <p:sp>
        <p:nvSpPr>
          <p:cNvPr id="11" name="Textfeld 10">
            <a:extLst>
              <a:ext uri="{FF2B5EF4-FFF2-40B4-BE49-F238E27FC236}">
                <a16:creationId xmlns:a16="http://schemas.microsoft.com/office/drawing/2014/main" id="{14634420-5AA2-4D99-AE9D-B4A7DBA42DED}"/>
              </a:ext>
            </a:extLst>
          </p:cNvPr>
          <p:cNvSpPr txBox="1"/>
          <p:nvPr/>
        </p:nvSpPr>
        <p:spPr>
          <a:xfrm>
            <a:off x="10682859" y="5745631"/>
            <a:ext cx="1031051" cy="215444"/>
          </a:xfrm>
          <a:prstGeom prst="rect">
            <a:avLst/>
          </a:prstGeom>
          <a:noFill/>
        </p:spPr>
        <p:txBody>
          <a:bodyPr wrap="none" rtlCol="0">
            <a:spAutoFit/>
          </a:bodyPr>
          <a:lstStyle/>
          <a:p>
            <a:r>
              <a:rPr lang="en-US" sz="800" dirty="0">
                <a:effectLst/>
                <a:latin typeface="Open Sans" panose="020B0606030504020204" pitchFamily="34" charset="0"/>
                <a:ea typeface="Calibri" panose="020F0502020204030204" pitchFamily="34" charset="0"/>
              </a:rPr>
              <a:t>saveourgreen.org</a:t>
            </a:r>
            <a:endParaRPr lang="de-AT" sz="800" dirty="0"/>
          </a:p>
        </p:txBody>
      </p:sp>
    </p:spTree>
    <p:extLst>
      <p:ext uri="{BB962C8B-B14F-4D97-AF65-F5344CB8AC3E}">
        <p14:creationId xmlns:p14="http://schemas.microsoft.com/office/powerpoint/2010/main" val="116756800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1521</Words>
  <Application>Microsoft Office PowerPoint</Application>
  <PresentationFormat>Ευρεία οθόνη</PresentationFormat>
  <Paragraphs>142</Paragraphs>
  <Slides>17</Slides>
  <Notes>5</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17</vt:i4>
      </vt:variant>
    </vt:vector>
  </HeadingPairs>
  <TitlesOfParts>
    <vt:vector size="25" baseType="lpstr">
      <vt:lpstr>Arial</vt:lpstr>
      <vt:lpstr>Ariel</vt:lpstr>
      <vt:lpstr>Calibri</vt:lpstr>
      <vt:lpstr>Calibri Light</vt:lpstr>
      <vt:lpstr>Open Sans</vt:lpstr>
      <vt:lpstr>Symbol</vt:lpstr>
      <vt:lpstr>Wingdings</vt:lpstr>
      <vt:lpstr>Θέμα του Office</vt:lpstr>
      <vt:lpstr>Ενότητα 6: Ανακύκλωση ή επαναχρησιμοποίηση πλαστικών υλικών</vt:lpstr>
      <vt:lpstr>Εισαγωγή</vt:lpstr>
      <vt:lpstr>Εισαγωγή</vt:lpstr>
      <vt:lpstr>Εισαγωγή</vt:lpstr>
      <vt:lpstr>Θεωρητική Ενότητα</vt:lpstr>
      <vt:lpstr>Θεωρητική Ενότητα</vt:lpstr>
      <vt:lpstr>Ο κανόνας των 5R</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Υποθέμα 4: Σήψη - το πρόβλημα με τα βιο-πλαστικά</vt:lpstr>
      <vt:lpstr>Παρουσίαση του PowerPoint</vt:lpstr>
      <vt:lpstr>A6.1 Δραστηριότητα - Συλλογή και ανάλυση πλαστικών αποβλήτων και διαχωρισμός τους σύμφωνα με τους κωδικούς ανακύκλωσης</vt:lpstr>
      <vt:lpstr>Παρουσίαση του PowerPoint</vt:lpstr>
      <vt:lpstr>www.rescue.erasmus.site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Alexandra Karanasiou</dc:creator>
  <cp:lastModifiedBy>ΚΑΙΝΟΤΟΜΙΑ ΚΔΒΜ</cp:lastModifiedBy>
  <cp:revision>69</cp:revision>
  <dcterms:created xsi:type="dcterms:W3CDTF">2023-02-20T12:16:37Z</dcterms:created>
  <dcterms:modified xsi:type="dcterms:W3CDTF">2023-08-30T11:08:33Z</dcterms:modified>
</cp:coreProperties>
</file>