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259" r:id="rId3"/>
    <p:sldId id="289" r:id="rId4"/>
    <p:sldId id="286" r:id="rId5"/>
    <p:sldId id="275" r:id="rId6"/>
    <p:sldId id="291" r:id="rId7"/>
    <p:sldId id="287" r:id="rId8"/>
    <p:sldId id="273" r:id="rId9"/>
    <p:sldId id="292" r:id="rId10"/>
    <p:sldId id="293" r:id="rId11"/>
    <p:sldId id="298" r:id="rId12"/>
    <p:sldId id="297" r:id="rId13"/>
    <p:sldId id="274" r:id="rId14"/>
    <p:sldId id="296" r:id="rId15"/>
    <p:sldId id="277" r:id="rId16"/>
    <p:sldId id="281" r:id="rId17"/>
    <p:sldId id="257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A2E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hyperlink" Target="https://creativecommons.org/licenses/by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tree&#10;&#10;Description automatically generated with medium confidence">
            <a:extLst>
              <a:ext uri="{FF2B5EF4-FFF2-40B4-BE49-F238E27FC236}">
                <a16:creationId xmlns:a16="http://schemas.microsoft.com/office/drawing/2014/main" id="{F0F4A9DE-6904-3CBB-9799-7EAF1812E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77E0E-989A-872B-B168-56EBAA169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4692246"/>
            <a:ext cx="6096001" cy="98811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Modulo 6: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it-IT" sz="2800" b="1" dirty="0">
                <a:solidFill>
                  <a:schemeClr val="bg1"/>
                </a:solidFill>
              </a:rPr>
              <a:t>Riciclare o riutilizzare i materiali plastici 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5BA794-3805-A93C-EA21-4CB2F3328ED8}"/>
              </a:ext>
            </a:extLst>
          </p:cNvPr>
          <p:cNvSpPr txBox="1"/>
          <p:nvPr/>
        </p:nvSpPr>
        <p:spPr>
          <a:xfrm>
            <a:off x="6868258" y="3364366"/>
            <a:ext cx="4891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1D9B52"/>
                </a:solidFill>
              </a:rPr>
              <a:t>Raise your voice against plastic</a:t>
            </a:r>
            <a:endParaRPr lang="de-DE" sz="2700" dirty="0"/>
          </a:p>
        </p:txBody>
      </p:sp>
      <p:pic>
        <p:nvPicPr>
          <p:cNvPr id="3" name="Bild 20">
            <a:extLst>
              <a:ext uri="{FF2B5EF4-FFF2-40B4-BE49-F238E27FC236}">
                <a16:creationId xmlns:a16="http://schemas.microsoft.com/office/drawing/2014/main" id="{D032DCCD-8F28-F123-335D-2F9707C144F7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78" y="5761487"/>
            <a:ext cx="1985642" cy="738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6106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5284089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Vantaggi del riciclaggio: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conversione dei rifiuti in materiale di base, per cui non è più necessaria la gestione di questo tipo di rifiuti da parte di terzi;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quantità di materiale di partenza necessario per la produzione diminuisce;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i rifiuti di plastica vengono raccolti separatamente alla fonte, è possibile ridurre l'energia necessaria per il loro riciclaggio.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Riciclaggio - Conoscere i codici di riciclaggio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it-IT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 3: I tipi di plastica: quali sono sicuri e quali da evitare?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0948100" y="5755446"/>
            <a:ext cx="1043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Plastic Atlas, 2020</a:t>
            </a:r>
            <a:endParaRPr lang="de-AT" sz="800" dirty="0"/>
          </a:p>
        </p:txBody>
      </p:sp>
      <p:pic>
        <p:nvPicPr>
          <p:cNvPr id="14" name="image4.png">
            <a:extLst>
              <a:ext uri="{FF2B5EF4-FFF2-40B4-BE49-F238E27FC236}">
                <a16:creationId xmlns:a16="http://schemas.microsoft.com/office/drawing/2014/main" id="{AF4CE67D-86D1-47B9-8812-E568B81B659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276978" y="2011681"/>
            <a:ext cx="5714998" cy="37339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9871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10132314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Open Sans" panose="020B0606030504020204" pitchFamily="34" charset="0"/>
                <a:ea typeface="Calibri" panose="020F0502020204030204" pitchFamily="34" charset="0"/>
              </a:rPr>
              <a:t>L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 qualità di materie plastiche riutilizzate non è la stessa del materiale originale. </a:t>
            </a: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Pertanto, è conveniente incorporare la plastica riutilizzata assieme alla plastica originale.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tutta la plastica è riciclabile </a:t>
            </a: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viene riciclata - a un certo punto, il riciclo finisce.</a:t>
            </a:r>
            <a:endParaRPr lang="en-US" dirty="0"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riciclo è spesso </a:t>
            </a:r>
            <a:r>
              <a:rPr lang="it-IT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downcycling</a:t>
            </a: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(riciclo a circuito aperto): ad esempio, le bottiglie in PET monouso non vengono trasformate in nuove bottiglie, ma in fibre per l'industria tessile che non possono essere riciclate nuovamente. 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Affinché il riciclaggio sia il più efficace possibile, è necessario che 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la plastica sia pura e non contaminata. </a:t>
            </a:r>
            <a:endParaRPr lang="en-US" sz="1800" b="1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Riciclaggio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i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b="1" i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limiti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it-IT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 3: I tipi di plastica: quali sono sicuri e quali da evitare?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2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5760339" cy="3902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termine "plastica oceanica" (o OBP) si riferisce a prodotti contenenti plastica riciclata che è stata pescata dall'oceano.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rifiuti plastici che nuotano in mare aperto spesso non possono essere riciclati a causa del loro stato di decomposizione. Invece, la maggior parte della "plastica oceanica" viene raccolta dalle coste e dalle spiagge, e questo è un fatto che le aziende raramente menzionano nella loro pubblicità. Inoltre, nella maggior parte delle legislazioni manca una definizione esatta del termine "plastica oceanica".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Nonostante l'apparente greenwashing che circonda la "plastica oceanica", i prodotti con questa etichetta possono ancora essere una scelta migliore rispetto alla "plastica convenzionale".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(Schulz, 2020)</a:t>
            </a:r>
            <a:endParaRPr lang="de-A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Plastica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oceanica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Greenwashing?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it-IT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 3: I tipi di plastica: quali sono sicuri e quali da evitare?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1561064" y="5117546"/>
            <a:ext cx="365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TAZ</a:t>
            </a:r>
            <a:endParaRPr lang="de-AT" sz="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47F5F5-7A9C-419E-9A7F-76D4F78D9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03" y="2372868"/>
            <a:ext cx="5315712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B4BE5-C53E-9D69-39EC-23FA0B23685F}"/>
              </a:ext>
            </a:extLst>
          </p:cNvPr>
          <p:cNvSpPr txBox="1"/>
          <p:nvPr/>
        </p:nvSpPr>
        <p:spPr>
          <a:xfrm>
            <a:off x="640080" y="1960531"/>
            <a:ext cx="4243589" cy="485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i="1" dirty="0" err="1"/>
              <a:t>Uso</a:t>
            </a:r>
            <a:r>
              <a:rPr lang="en-US" sz="2200" b="1" i="1" dirty="0"/>
              <a:t> di termini </a:t>
            </a:r>
            <a:r>
              <a:rPr lang="en-US" sz="2200" b="1" i="1" dirty="0" err="1"/>
              <a:t>differenti</a:t>
            </a:r>
            <a:endParaRPr lang="en-US" sz="2200" dirty="0"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AA1BEB-E80F-5874-7886-E5C38F0E26B6}"/>
              </a:ext>
            </a:extLst>
          </p:cNvPr>
          <p:cNvSpPr txBox="1"/>
          <p:nvPr/>
        </p:nvSpPr>
        <p:spPr>
          <a:xfrm>
            <a:off x="585743" y="2838654"/>
            <a:ext cx="5679965" cy="3785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500" b="1" dirty="0">
                <a:latin typeface="Open Sans" panose="020B0606030504020204" pitchFamily="34" charset="0"/>
                <a:ea typeface="Calibri" panose="020F0502020204030204" pitchFamily="34" charset="0"/>
              </a:rPr>
              <a:t>Plastica d</a:t>
            </a:r>
            <a:r>
              <a:rPr lang="it-IT" sz="15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egradabile </a:t>
            </a:r>
            <a:r>
              <a:rPr lang="it-IT" sz="15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- Tutta la plastica è degradabile, anche quella tradizionale, ma il fatto che possa essere scomposta in piccoli frammenti o in polvere non significa che i materiali mai torneranno in natura.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5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La </a:t>
            </a:r>
            <a:r>
              <a:rPr lang="it-IT" sz="15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plastica biodegradabile </a:t>
            </a:r>
            <a:r>
              <a:rPr lang="it-IT" sz="15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può essere scomposta completamente in acqua, anidride carbonica e compost dei microrganismi nelle giuste condizioni. Il termine "biodegradabile" indica che la decomposizione avviene in settimane o mesi.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15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15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plastica compostabile </a:t>
            </a:r>
            <a:r>
              <a:rPr lang="it-IT" sz="15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biodegrada in un sito di compostaggio. I microrganismi la decompongono in anidride carbonica, acqua, composti inorganici e biomassa alla stessa velocità degli altri materiali organici presenti nel cumulo di compost, senza lasciare residui tossici.</a:t>
            </a:r>
            <a:endParaRPr lang="it-IT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1.jpg">
            <a:extLst>
              <a:ext uri="{FF2B5EF4-FFF2-40B4-BE49-F238E27FC236}">
                <a16:creationId xmlns:a16="http://schemas.microsoft.com/office/drawing/2014/main" id="{96CBC24A-F8F5-428A-BF65-83171E8A18B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33634" y="2704280"/>
            <a:ext cx="5414804" cy="3411917"/>
          </a:xfrm>
          <a:prstGeom prst="rect">
            <a:avLst/>
          </a:prstGeom>
          <a:ln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D20E5F-6B80-41BE-8456-B49B3B92CE96}"/>
              </a:ext>
            </a:extLst>
          </p:cNvPr>
          <p:cNvSpPr txBox="1"/>
          <p:nvPr/>
        </p:nvSpPr>
        <p:spPr>
          <a:xfrm>
            <a:off x="10519681" y="5279144"/>
            <a:ext cx="1186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European Bioplastics</a:t>
            </a:r>
            <a:endParaRPr lang="de-AT" sz="800" dirty="0"/>
          </a:p>
        </p:txBody>
      </p:sp>
      <p:sp>
        <p:nvSpPr>
          <p:cNvPr id="8" name="Ορθογώνιο 4">
            <a:extLst>
              <a:ext uri="{FF2B5EF4-FFF2-40B4-BE49-F238E27FC236}">
                <a16:creationId xmlns:a16="http://schemas.microsoft.com/office/drawing/2014/main" id="{4FE5D1EC-FE9C-F87B-76C6-1CCC628BE297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5A8DFDFE-D29C-BBAA-47DD-167150BBB6C4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it-IT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 4: La riduzione in compost - il problema delle bioplastiche 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83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43278" y="2615759"/>
            <a:ext cx="5581605" cy="4127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Vantaggi </a:t>
            </a: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delle bioplastiche: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minore impronta di carbonio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proprietà vantaggiose dei materiali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possono essere compatibili con i flussi di riciclo esistenti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limitazioni </a:t>
            </a: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includono: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 costi di produzione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bassa tendenza meccanica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potenziali impatti negativi sull'agricoltura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concorrenza con la produzione alimentare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gestione poco chiara del fine vita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costi più elevati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Rosenboom</a:t>
            </a:r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2022)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problema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delle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bioplastiche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it-IT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 4: La riduzione in compost - il problema delle bioplastiche 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0033752" y="5181216"/>
            <a:ext cx="1136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singularsolutiongroup.org</a:t>
            </a:r>
            <a:endParaRPr lang="de-AT" sz="800" dirty="0"/>
          </a:p>
        </p:txBody>
      </p:sp>
      <p:pic>
        <p:nvPicPr>
          <p:cNvPr id="1030" name="Picture 6" descr="Compostable Bio-plastic Food Packaging Trays | Singular Solutions in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94" y="2074230"/>
            <a:ext cx="5078808" cy="30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0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72" y="728225"/>
            <a:ext cx="7952799" cy="54610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A6.1 </a:t>
            </a:r>
            <a:r>
              <a:rPr lang="en-US" sz="2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Attività</a:t>
            </a: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it-IT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Raccogliere e analizzare i rifiuti in plastica e suddividerli in base ai codici di riciclaggio</a:t>
            </a:r>
            <a:endParaRPr lang="el-GR" sz="2800" b="1" dirty="0"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92AB38E7-C91A-CB63-2924-4F62A652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02" y="1685550"/>
            <a:ext cx="5909148" cy="22699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L'obiettivo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...vedere quanta plastica viene semplicemente gettata via senza cura e poi riciclare i rifiuti separati secondo i codici.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...trovare alternative sostenibili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93F6E-63B2-4A9C-2524-7B8F1FD7690C}"/>
              </a:ext>
            </a:extLst>
          </p:cNvPr>
          <p:cNvSpPr txBox="1"/>
          <p:nvPr/>
        </p:nvSpPr>
        <p:spPr>
          <a:xfrm>
            <a:off x="929802" y="4717468"/>
            <a:ext cx="5570706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fare</a:t>
            </a:r>
          </a:p>
          <a:p>
            <a:pPr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...raccogliere i rifiuti di plastica</a:t>
            </a:r>
          </a:p>
          <a:p>
            <a:pPr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...dividere i rifiuti di plastica in base ai singoli codici di riciclaggio</a:t>
            </a:r>
          </a:p>
        </p:txBody>
      </p:sp>
      <p:pic>
        <p:nvPicPr>
          <p:cNvPr id="7" name="Picture 10" descr="Κέντρο περίγραμμα">
            <a:extLst>
              <a:ext uri="{FF2B5EF4-FFF2-40B4-BE49-F238E27FC236}">
                <a16:creationId xmlns:a16="http://schemas.microsoft.com/office/drawing/2014/main" id="{C087E760-F4E8-9E4E-AB4E-6F8526BA1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3" b="73"/>
          <a:stretch/>
        </p:blipFill>
        <p:spPr>
          <a:xfrm>
            <a:off x="360412" y="1655325"/>
            <a:ext cx="645760" cy="64481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462FF3E-60F6-4267-ABFA-4F3CDBE0984B}"/>
              </a:ext>
            </a:extLst>
          </p:cNvPr>
          <p:cNvSpPr/>
          <p:nvPr/>
        </p:nvSpPr>
        <p:spPr>
          <a:xfrm>
            <a:off x="8001000" y="5029200"/>
            <a:ext cx="2181225" cy="21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338" y="0"/>
            <a:ext cx="262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9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CF455CDC-FB05-4CB5-B741-3B82133CE9B0}"/>
              </a:ext>
            </a:extLst>
          </p:cNvPr>
          <p:cNvSpPr txBox="1">
            <a:spLocks/>
          </p:cNvSpPr>
          <p:nvPr/>
        </p:nvSpPr>
        <p:spPr>
          <a:xfrm>
            <a:off x="860356" y="314574"/>
            <a:ext cx="83284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A6.2 </a:t>
            </a: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Attività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it-IT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Trasformare le confezioni di Tetra Pak in vasi per piante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Θέση περιεχομένου 8">
            <a:extLst>
              <a:ext uri="{FF2B5EF4-FFF2-40B4-BE49-F238E27FC236}">
                <a16:creationId xmlns:a16="http://schemas.microsoft.com/office/drawing/2014/main" id="{988D86DD-585B-4074-832B-A897DE875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958" y="1661808"/>
            <a:ext cx="5909148" cy="22699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L’obiettivo</a:t>
            </a:r>
            <a:endParaRPr lang="en-US" sz="1800" b="1" dirty="0">
              <a:solidFill>
                <a:srgbClr val="000000"/>
              </a:solidFill>
              <a:effectLst/>
              <a:latin typeface="Open Sans" panose="020B0606030504020204" pitchFamily="34" charset="0"/>
              <a:ea typeface="Overpas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... utilizzare le confezioni di tetra come vasi da fiori. In questo modo si evita di dover acquistare nuovi vasi di plastica.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86D32784-3B56-48A5-AA3D-784D5D52A8E6}"/>
              </a:ext>
            </a:extLst>
          </p:cNvPr>
          <p:cNvSpPr txBox="1"/>
          <p:nvPr/>
        </p:nvSpPr>
        <p:spPr>
          <a:xfrm>
            <a:off x="951958" y="3931725"/>
            <a:ext cx="5570706" cy="2653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fare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tagliate il Tetra Pak verticalmente o trasversalmente. Se non vi piace il design della confezione, potete tirare con attenzione la pellicola più esterna.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...riempite il Tetra Pak con il terriccio e cospargete i semi all'interno, inumidite il terriccio e mettetelo in un luogo luminoso e soleggiato. </a:t>
            </a:r>
          </a:p>
        </p:txBody>
      </p:sp>
      <p:pic>
        <p:nvPicPr>
          <p:cNvPr id="15" name="Picture 10" descr="Κέντρο περίγραμμα">
            <a:extLst>
              <a:ext uri="{FF2B5EF4-FFF2-40B4-BE49-F238E27FC236}">
                <a16:creationId xmlns:a16="http://schemas.microsoft.com/office/drawing/2014/main" id="{3F1A74B7-2029-42AE-940A-CE8B3CB17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" b="73"/>
          <a:stretch/>
        </p:blipFill>
        <p:spPr>
          <a:xfrm>
            <a:off x="382568" y="1631583"/>
            <a:ext cx="645760" cy="64481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CCCB6F7-EBBD-4B53-90D3-B36CA36D7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28" y="2838243"/>
            <a:ext cx="4345790" cy="28919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57286F-8FC0-4B65-9D54-FC295B9330F9}"/>
              </a:ext>
            </a:extLst>
          </p:cNvPr>
          <p:cNvSpPr txBox="1"/>
          <p:nvPr/>
        </p:nvSpPr>
        <p:spPr>
          <a:xfrm>
            <a:off x="6916501" y="5730169"/>
            <a:ext cx="10486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Research </a:t>
            </a:r>
            <a:r>
              <a:rPr lang="de-AT" sz="800" dirty="0" err="1"/>
              <a:t>ecomakery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533968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81A794A3-04EE-70FC-3978-DD1CF37D8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189" y="3381871"/>
            <a:ext cx="50143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Finanziato dall'Unione europea. I punti di vista e le opinioni espresse sono tuttavia esclusivamente quelli dell'autore o degli autori e non riflettono necessariamente quelli dell'Unione europea o dell'Agenzia esecutiva per l'istruzione e la cultura (EACEA). Né l'Unione Europea né l'EACEA possono essere ritenute responsabili.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</a:rPr>
              <a:t>Numero progetto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2022-1-AT01-KA220-YOU-000086418</a:t>
            </a: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hand holding a tree&#10;&#10;Description automatically generated with medium confidence">
            <a:extLst>
              <a:ext uri="{FF2B5EF4-FFF2-40B4-BE49-F238E27FC236}">
                <a16:creationId xmlns:a16="http://schemas.microsoft.com/office/drawing/2014/main" id="{DFC94BB9-EBD4-791C-2CAB-D3A54B49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r="50761" b="9934"/>
          <a:stretch/>
        </p:blipFill>
        <p:spPr>
          <a:xfrm>
            <a:off x="-26822" y="-1"/>
            <a:ext cx="6088076" cy="5985519"/>
          </a:xfrm>
          <a:prstGeom prst="rect">
            <a:avLst/>
          </a:prstGeom>
        </p:spPr>
      </p:pic>
      <p:pic>
        <p:nvPicPr>
          <p:cNvPr id="5" name="Picture 4" descr="A hand holding a tree&#10;&#10;Description automatically generated with medium confidence">
            <a:extLst>
              <a:ext uri="{FF2B5EF4-FFF2-40B4-BE49-F238E27FC236}">
                <a16:creationId xmlns:a16="http://schemas.microsoft.com/office/drawing/2014/main" id="{F0F4A9DE-6904-3CBB-9799-7EAF1812E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C9A51"/>
              </a:clrFrom>
              <a:clrTo>
                <a:srgbClr val="1C9A5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9" t="4667" r="5160" b="48456"/>
          <a:stretch/>
        </p:blipFill>
        <p:spPr>
          <a:xfrm>
            <a:off x="6437036" y="396264"/>
            <a:ext cx="1964174" cy="1277776"/>
          </a:xfrm>
          <a:prstGeom prst="rect">
            <a:avLst/>
          </a:prstGeom>
          <a:solidFill>
            <a:srgbClr val="1D9B52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0CCBD21-C504-608E-9B73-89FEEF6EC874}"/>
              </a:ext>
            </a:extLst>
          </p:cNvPr>
          <p:cNvSpPr/>
          <p:nvPr/>
        </p:nvSpPr>
        <p:spPr>
          <a:xfrm>
            <a:off x="-46678" y="5985519"/>
            <a:ext cx="12243571" cy="194869"/>
          </a:xfrm>
          <a:prstGeom prst="rect">
            <a:avLst/>
          </a:prstGeom>
          <a:solidFill>
            <a:srgbClr val="1D9B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77E0E-989A-872B-B168-56EBAA169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189" y="1822926"/>
            <a:ext cx="5094348" cy="451834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b="1" dirty="0">
                <a:solidFill>
                  <a:srgbClr val="1D9B52"/>
                </a:solidFill>
              </a:rPr>
              <a:t>www.rescue.erasmus.site</a:t>
            </a:r>
            <a:endParaRPr lang="de-DE" sz="2800" b="1" dirty="0">
              <a:solidFill>
                <a:srgbClr val="1D9B52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262CD-B11E-260D-A765-A1F565840303}"/>
              </a:ext>
            </a:extLst>
          </p:cNvPr>
          <p:cNvSpPr txBox="1"/>
          <p:nvPr/>
        </p:nvSpPr>
        <p:spPr>
          <a:xfrm>
            <a:off x="6487189" y="2271013"/>
            <a:ext cx="5486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Instagram: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rescue.Erasmus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Facebook: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Rescue - Raise your voice against plastic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@rescue-raiseyourvoice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1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progetto</a:t>
            </a: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co-</a:t>
            </a:r>
            <a:r>
              <a:rPr lang="en-US" sz="1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finanziato</a:t>
            </a: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</a:t>
            </a: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</a:t>
            </a: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</a:t>
            </a: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attraverso</a:t>
            </a: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US" sz="1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</a:t>
            </a:r>
            <a:r>
              <a:rPr lang="en-US" sz="1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Erasmus+.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1D9B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D9B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D9B52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A7A1E-D9C0-D6D9-BD3B-C815FBFC0A6D}"/>
              </a:ext>
            </a:extLst>
          </p:cNvPr>
          <p:cNvSpPr/>
          <p:nvPr/>
        </p:nvSpPr>
        <p:spPr>
          <a:xfrm>
            <a:off x="-56756" y="6173777"/>
            <a:ext cx="12248756" cy="737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blue and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BB800B3-4FC3-5DDE-B504-05652193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01" y="6256940"/>
            <a:ext cx="2381250" cy="571500"/>
          </a:xfrm>
          <a:prstGeom prst="rect">
            <a:avLst/>
          </a:prstGeom>
        </p:spPr>
      </p:pic>
      <p:pic>
        <p:nvPicPr>
          <p:cNvPr id="11" name="Picture 10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E0EECFCE-37CF-AD30-50A2-C1BB8E130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4" y="6306147"/>
            <a:ext cx="1317317" cy="448983"/>
          </a:xfrm>
          <a:prstGeom prst="rect">
            <a:avLst/>
          </a:prstGeom>
        </p:spPr>
      </p:pic>
      <p:pic>
        <p:nvPicPr>
          <p:cNvPr id="13" name="Picture 12" descr="A picture containing colorfulness, circle, graphics&#10;&#10;Description automatically generated">
            <a:extLst>
              <a:ext uri="{FF2B5EF4-FFF2-40B4-BE49-F238E27FC236}">
                <a16:creationId xmlns:a16="http://schemas.microsoft.com/office/drawing/2014/main" id="{E6466C74-9FFC-D608-2C80-CCFDD9FCD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21" y="6257656"/>
            <a:ext cx="786174" cy="585060"/>
          </a:xfrm>
          <a:prstGeom prst="rect">
            <a:avLst/>
          </a:prstGeom>
        </p:spPr>
      </p:pic>
      <p:pic>
        <p:nvPicPr>
          <p:cNvPr id="15" name="Picture 14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CE5AD07-83D0-B5CC-0E85-AE1AFB3AB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35" y="6238057"/>
            <a:ext cx="2051810" cy="654663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7743965-2E03-B64E-4538-A546AF7CF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34" y="6277320"/>
            <a:ext cx="2828603" cy="613192"/>
          </a:xfrm>
          <a:prstGeom prst="rect">
            <a:avLst/>
          </a:prstGeom>
        </p:spPr>
      </p:pic>
      <p:pic>
        <p:nvPicPr>
          <p:cNvPr id="19" name="Picture 18" descr="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1444DF8-BC40-7C21-465C-A6E6C9FA6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31" y="3576463"/>
            <a:ext cx="2480714" cy="520442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A74F6447-197F-6CB0-4646-E88BCCAA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189" y="5562857"/>
            <a:ext cx="501430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err="1">
                <a:solidFill>
                  <a:prstClr val="black"/>
                </a:solidFill>
                <a:latin typeface="Ariel"/>
              </a:rPr>
              <a:t>Questo</a:t>
            </a:r>
            <a:r>
              <a:rPr lang="en-US" sz="900" dirty="0">
                <a:solidFill>
                  <a:prstClr val="black"/>
                </a:solidFill>
                <a:latin typeface="Ariel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Ariel"/>
              </a:rPr>
              <a:t>lavoro</a:t>
            </a:r>
            <a:r>
              <a:rPr lang="en-US" sz="900" dirty="0">
                <a:solidFill>
                  <a:prstClr val="black"/>
                </a:solidFill>
                <a:latin typeface="Ariel"/>
              </a:rPr>
              <a:t> è </a:t>
            </a:r>
            <a:r>
              <a:rPr lang="en-US" sz="900" dirty="0" err="1">
                <a:solidFill>
                  <a:prstClr val="black"/>
                </a:solidFill>
                <a:latin typeface="Ariel"/>
              </a:rPr>
              <a:t>rilasciato</a:t>
            </a:r>
            <a:r>
              <a:rPr lang="en-US" sz="900" dirty="0">
                <a:solidFill>
                  <a:prstClr val="black"/>
                </a:solidFill>
                <a:latin typeface="Ariel"/>
              </a:rPr>
              <a:t> con </a:t>
            </a:r>
            <a:r>
              <a:rPr lang="en-US" sz="900" dirty="0" err="1">
                <a:solidFill>
                  <a:prstClr val="black"/>
                </a:solidFill>
                <a:latin typeface="Ariel"/>
              </a:rPr>
              <a:t>licenza</a:t>
            </a:r>
            <a:r>
              <a:rPr lang="en-US" sz="900" dirty="0">
                <a:solidFill>
                  <a:prstClr val="black"/>
                </a:solidFill>
                <a:latin typeface="Ariel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Ariel"/>
                <a:hlinkClick r:id="rId9"/>
              </a:rPr>
              <a:t>Creative Commons Attribution 4.0 International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el"/>
                <a:ea typeface="+mn-ea"/>
                <a:cs typeface="+mn-cs"/>
              </a:rPr>
              <a:t>.</a:t>
            </a: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el"/>
              <a:ea typeface="+mn-ea"/>
              <a:cs typeface="+mn-cs"/>
            </a:endParaRPr>
          </a:p>
        </p:txBody>
      </p:sp>
      <p:pic>
        <p:nvPicPr>
          <p:cNvPr id="23" name="Picture 22" descr="A grey and black sign with a person in a circle&#10;&#10;Description automatically generated with low confidence">
            <a:extLst>
              <a:ext uri="{FF2B5EF4-FFF2-40B4-BE49-F238E27FC236}">
                <a16:creationId xmlns:a16="http://schemas.microsoft.com/office/drawing/2014/main" id="{D97C0CCD-5AF4-B025-2788-078306C783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31" y="5088600"/>
            <a:ext cx="1227411" cy="4294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368C6C-C887-0976-4A45-956DACD118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4814" r="20624" b="6062"/>
          <a:stretch/>
        </p:blipFill>
        <p:spPr>
          <a:xfrm>
            <a:off x="5918517" y="6209860"/>
            <a:ext cx="908766" cy="6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olourful plastic bottle caps">
            <a:extLst>
              <a:ext uri="{FF2B5EF4-FFF2-40B4-BE49-F238E27FC236}">
                <a16:creationId xmlns:a16="http://schemas.microsoft.com/office/drawing/2014/main" id="{435AF461-5527-BD46-23BF-FE335634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103" r="23298" b="69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7" y="731520"/>
            <a:ext cx="3438144" cy="418338"/>
          </a:xfrm>
        </p:spPr>
        <p:txBody>
          <a:bodyPr anchor="b">
            <a:normAutofit fontScale="90000"/>
          </a:bodyPr>
          <a:lstStyle/>
          <a:p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Introduzione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9C2CD-5AEC-089B-2B98-F04724905FB7}"/>
              </a:ext>
            </a:extLst>
          </p:cNvPr>
          <p:cNvSpPr txBox="1"/>
          <p:nvPr/>
        </p:nvSpPr>
        <p:spPr>
          <a:xfrm>
            <a:off x="973455" y="1746881"/>
            <a:ext cx="100759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 1950, solo il 9% di tutta la plastica scartata è stata riciclata. La plastica può impiegare fino a 500 anni per decomporsi. </a:t>
            </a: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8AF3A1-ADA9-4005-B2EA-A804F0CCBAB9}"/>
              </a:ext>
            </a:extLst>
          </p:cNvPr>
          <p:cNvSpPr txBox="1"/>
          <p:nvPr/>
        </p:nvSpPr>
        <p:spPr>
          <a:xfrm>
            <a:off x="973456" y="2663558"/>
            <a:ext cx="1086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Nell'ambito del Green Deal europeo, </a:t>
            </a:r>
            <a:r>
              <a:rPr lang="it-IT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55% dei rifiuti di imballaggio in plastica dovrebbe essere riciclato entro il 2030</a:t>
            </a:r>
            <a:r>
              <a:rPr lang="en-U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9BB3F07-928D-47B9-8C45-DA69766AF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59" y="3166677"/>
            <a:ext cx="6049720" cy="327011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ED97ED-18F4-4BE3-807A-7706FBF87312}"/>
              </a:ext>
            </a:extLst>
          </p:cNvPr>
          <p:cNvSpPr txBox="1"/>
          <p:nvPr/>
        </p:nvSpPr>
        <p:spPr>
          <a:xfrm>
            <a:off x="9036279" y="6221352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NGF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395327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olourful plastic bottle caps">
            <a:extLst>
              <a:ext uri="{FF2B5EF4-FFF2-40B4-BE49-F238E27FC236}">
                <a16:creationId xmlns:a16="http://schemas.microsoft.com/office/drawing/2014/main" id="{435AF461-5527-BD46-23BF-FE335634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103" r="23298" b="69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7" y="731520"/>
            <a:ext cx="3438144" cy="418338"/>
          </a:xfrm>
        </p:spPr>
        <p:txBody>
          <a:bodyPr anchor="b">
            <a:normAutofit fontScale="90000"/>
          </a:bodyPr>
          <a:lstStyle/>
          <a:p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Introduzione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E1AC86-2B24-B513-17A1-C38070E8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96" y="2633933"/>
            <a:ext cx="7153711" cy="42057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6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Obiettivi</a:t>
            </a:r>
            <a:r>
              <a:rPr lang="en-US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16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apprendimento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Modulo 6:</a:t>
            </a:r>
            <a:endParaRPr lang="el-GR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Acquisire maggiore familiarità con la sfida globale della plastica e perché è importante trovare soluzioni sostenibili per affrontare l'inquinamento da plastica.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Comprendere come funzionano il rifiuto, la riduzione, il riuso, il riciclo e la riduzione in compost della plastica.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Conoscere i limiti del rifiuto, della riduzione, del riuso, del riciclo e della riduzione in compost delle materie plastiche.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Sensibilizzazione all'uso e allo smaltimento responsabile dei materiali plastici.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Acquisire conoscenze sulle condizioni politiche necessarie per affrontare la sfida della plastica a livello nazionale, europeo e internazionale.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l-GR" sz="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01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olourful plastic bottle caps">
            <a:extLst>
              <a:ext uri="{FF2B5EF4-FFF2-40B4-BE49-F238E27FC236}">
                <a16:creationId xmlns:a16="http://schemas.microsoft.com/office/drawing/2014/main" id="{435AF461-5527-BD46-23BF-FE335634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103" r="23298" b="69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7" y="731520"/>
            <a:ext cx="3438144" cy="418338"/>
          </a:xfrm>
        </p:spPr>
        <p:txBody>
          <a:bodyPr anchor="b">
            <a:normAutofit fontScale="90000"/>
          </a:bodyPr>
          <a:lstStyle/>
          <a:p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Introduzione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E1AC86-2B24-B513-17A1-C38070E8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96" y="2633933"/>
            <a:ext cx="7642752" cy="4205769"/>
          </a:xfrm>
        </p:spPr>
        <p:txBody>
          <a:bodyPr anchor="t">
            <a:normAutofit fontScale="25000" lnSpcReduction="20000"/>
          </a:bodyPr>
          <a:lstStyle/>
          <a:p>
            <a:pPr marL="0" indent="0">
              <a:buNone/>
            </a:pPr>
            <a:endParaRPr lang="en-US" sz="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64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Risultati</a:t>
            </a:r>
            <a:r>
              <a:rPr lang="en-US" sz="6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4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dell'apprendimento</a:t>
            </a:r>
            <a:r>
              <a:rPr lang="en-US" sz="6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endParaRPr lang="en-US" sz="6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6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Identificare i codici di riciclaggio.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6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Conoscere la regola delle 5R.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6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Essere in grado di spiegare cosa comportano le 5 R della plastica (rifiutare, ridurre, riutilizzare, riciclare, ridurre in compost).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6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Analizzare criticamente "nuove soluzioni" come le bioplastiche.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6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Essere pronti ed essere disposti a riflettere sul proprio consumo di plastica.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it-IT" sz="6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Essere in grado di fornire argomentazioni sul perché evitare e ridurre la plastica, utilizzare materiali plastici migliori e migliorare il riciclo della plastica sono strategie importanti da attuare a livello sociale e individuale.</a:t>
            </a:r>
          </a:p>
          <a:p>
            <a:pPr marL="0" indent="0">
              <a:buNone/>
            </a:pPr>
            <a:endParaRPr lang="el-GR" sz="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485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1" y="707025"/>
            <a:ext cx="5251316" cy="69461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Sessione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teorica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216D399-4919-4253-911D-A90B0D22B73C}"/>
              </a:ext>
            </a:extLst>
          </p:cNvPr>
          <p:cNvSpPr txBox="1"/>
          <p:nvPr/>
        </p:nvSpPr>
        <p:spPr>
          <a:xfrm>
            <a:off x="1076325" y="2086104"/>
            <a:ext cx="9925050" cy="386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Circa il 15% della plastica è prodotto nell'Unione Europea.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In Europa, la plastica è utilizzata soprattutto 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nell'industria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degli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imballaggi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(40%),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dall'edilizia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(20%),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dall'elettronica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(6%),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dall'agricoltura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(3%).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dirty="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La plastica rimanente si trova in prodotti di consumo come cosmetici, prodotti farmaceutici e oggetti utilizzati per scopi ricreativi (ad esempio prodotti sportivi).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9612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1" y="707025"/>
            <a:ext cx="5251316" cy="69461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Sessione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teorica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image2.png">
            <a:extLst>
              <a:ext uri="{FF2B5EF4-FFF2-40B4-BE49-F238E27FC236}">
                <a16:creationId xmlns:a16="http://schemas.microsoft.com/office/drawing/2014/main" id="{9BA1DAF3-A4ED-4358-BCDD-E50BEE2CA98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25065" y="1326776"/>
            <a:ext cx="4422863" cy="4464349"/>
          </a:xfrm>
          <a:prstGeom prst="rect">
            <a:avLst/>
          </a:prstGeom>
          <a:ln/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AA362E5-5B80-4F6A-9EB9-1BE06AF830B5}"/>
              </a:ext>
            </a:extLst>
          </p:cNvPr>
          <p:cNvSpPr txBox="1"/>
          <p:nvPr/>
        </p:nvSpPr>
        <p:spPr>
          <a:xfrm>
            <a:off x="7025065" y="5935531"/>
            <a:ext cx="1104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Plastikatlas</a:t>
            </a:r>
            <a:r>
              <a:rPr lang="en-US" sz="9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, 2019</a:t>
            </a:r>
            <a:endParaRPr lang="de-AT" sz="9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216D399-4919-4253-911D-A90B0D22B73C}"/>
              </a:ext>
            </a:extLst>
          </p:cNvPr>
          <p:cNvSpPr txBox="1"/>
          <p:nvPr/>
        </p:nvSpPr>
        <p:spPr>
          <a:xfrm>
            <a:off x="1076324" y="2086104"/>
            <a:ext cx="4174101" cy="4775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plastica è ormai diventata un materiale indispensabile.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Dalla metà del XX secolo, quando la plastica ha iniziato a diventare più popolare, 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sua produzione globale è aumentata</a:t>
            </a: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1950: 2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milioni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tonnellate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all’anno</a:t>
            </a: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2019: 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460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milioni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tonnellate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all’anno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Questo</a:t>
            </a: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corrisponde a un aumento di quasi 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 volte.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b="1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9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(Ritchie &amp; </a:t>
            </a:r>
            <a:r>
              <a:rPr lang="en-US" sz="9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Roser</a:t>
            </a:r>
            <a:r>
              <a:rPr lang="en-US" sz="9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2018)</a:t>
            </a:r>
            <a:endParaRPr lang="de-AT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8654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1" y="707025"/>
            <a:ext cx="5251316" cy="69461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Regole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delle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 R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AA362E5-5B80-4F6A-9EB9-1BE06AF830B5}"/>
              </a:ext>
            </a:extLst>
          </p:cNvPr>
          <p:cNvSpPr txBox="1"/>
          <p:nvPr/>
        </p:nvSpPr>
        <p:spPr>
          <a:xfrm>
            <a:off x="11253244" y="6482977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Shutterstock</a:t>
            </a:r>
            <a:endParaRPr lang="de-AT" sz="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140332-3BEE-4255-B9F2-DDC4D4F0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104" y="325218"/>
            <a:ext cx="6157759" cy="615775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814DBC5-C05B-49B4-B5C5-0B3C1B5EFE6C}"/>
              </a:ext>
            </a:extLst>
          </p:cNvPr>
          <p:cNvSpPr txBox="1"/>
          <p:nvPr/>
        </p:nvSpPr>
        <p:spPr>
          <a:xfrm>
            <a:off x="974851" y="2105769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5 R - Rifiutare, Ridurre, Riutilizzare, Riciclare e Ridurre in compost - sono un principio che può condurre gli individui verso un </a:t>
            </a:r>
            <a:r>
              <a:rPr lang="it-IT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sostenibile e pratiche di gestione dei rifiuti. </a:t>
            </a:r>
          </a:p>
          <a:p>
            <a:endParaRPr lang="en-US" dirty="0"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Questo principio mira a ridurre la quantità di rifiuti prodotti e a incoraggiare gli individui a essere più attenti alle loro abitudini di consumo.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3825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5" y="2660904"/>
            <a:ext cx="10018015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 no alle posate di plastica monouso, alle cannucce di plastica e ad altre plastiche monouso.</a:t>
            </a:r>
          </a:p>
          <a:p>
            <a:pPr lvl="0" algn="just"/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Evitare le plastiche che non possono essere riciclate se esistono altre alternative.</a:t>
            </a:r>
          </a:p>
          <a:p>
            <a:pPr lvl="0" algn="just"/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Evitare i prodotti con imballaggi di plastica in eccesso o non necessari.</a:t>
            </a:r>
          </a:p>
          <a:p>
            <a:pPr lvl="0" algn="just"/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Optare per oggetti riutilizzabili come bottiglie d'acqua, borse della spesa, tazze e posate da viaggio.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prevenzione è il modo migliore 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Rifiutare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ridurre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8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6436614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bottiglie o le confezioni monouso per bevande </a:t>
            </a:r>
            <a:r>
              <a:rPr lang="it-IT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possono essere facilmente utilizzate più volte.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grandi ricariche e i concentrati </a:t>
            </a:r>
            <a:r>
              <a:rPr lang="it-IT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(ad esempio </a:t>
            </a:r>
            <a:r>
              <a:rPr lang="it-IT" sz="15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Sodastream</a:t>
            </a:r>
            <a:r>
              <a:rPr lang="it-IT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e le pastiglie per i prodotti per la pulizia che vengono ricaricate con acqua a casa non solo fanno risparmiare imballaggi di plastica, ma anche energia durante il trasporto e aiutano il clima e l'ambiente.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Programmi di ricarica</a:t>
            </a:r>
            <a:r>
              <a:rPr lang="it-IT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Se si porta la propria tazza, il costo di una bevanda è inferiore.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Bottiglie come vuoti a rendere: </a:t>
            </a:r>
            <a:r>
              <a:rPr lang="it-IT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Esistono bottiglie in PET che possono essere riempite fino a 25 volte. La condivisione di design di imballaggi riutilizzabili tra i marchi e le catene del valore può consentire vantaggi di distribuzione e logistica.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Soluzioni</a:t>
            </a:r>
            <a:r>
              <a:rPr lang="en-US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creative </a:t>
            </a:r>
            <a:r>
              <a:rPr lang="it-IT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possono dare una seconda (lunga) vita agli imballaggi in plastica. Dai portapenne, ai vasi da fiori, alle mangiatoie per uccelli.</a:t>
            </a:r>
            <a:endParaRPr lang="en-US" sz="15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b="1" i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un'economia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circolare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funzionante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A5C1F-3DB9-369C-C295-B0385B8349E0}"/>
              </a:ext>
            </a:extLst>
          </p:cNvPr>
          <p:cNvSpPr txBox="1"/>
          <p:nvPr/>
        </p:nvSpPr>
        <p:spPr>
          <a:xfrm>
            <a:off x="5997011" y="4909544"/>
            <a:ext cx="6097424" cy="258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1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Riutilizzare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5589A8-C4E4-494B-A1B3-6FFAD894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74" y="1617795"/>
            <a:ext cx="4127836" cy="412783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0682859" y="5745631"/>
            <a:ext cx="1031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saveourgreen.org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1167568009"/>
      </p:ext>
    </p:extLst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1547</Words>
  <Application>Microsoft Office PowerPoint</Application>
  <PresentationFormat>Widescreen</PresentationFormat>
  <Paragraphs>144</Paragraphs>
  <Slides>17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Arial</vt:lpstr>
      <vt:lpstr>Ariel</vt:lpstr>
      <vt:lpstr>Calibri</vt:lpstr>
      <vt:lpstr>Calibri Light</vt:lpstr>
      <vt:lpstr>Open Sans</vt:lpstr>
      <vt:lpstr>Symbol</vt:lpstr>
      <vt:lpstr>Wingdings</vt:lpstr>
      <vt:lpstr>Θέμα του Office</vt:lpstr>
      <vt:lpstr>Modulo 6:  Riciclare o riutilizzare i materiali plastici </vt:lpstr>
      <vt:lpstr>Introduzione</vt:lpstr>
      <vt:lpstr>Introduzione</vt:lpstr>
      <vt:lpstr>Introduzione</vt:lpstr>
      <vt:lpstr>Sessione teorica</vt:lpstr>
      <vt:lpstr>Sessione teorica</vt:lpstr>
      <vt:lpstr>La Regole delle 5 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A6.1 Attività - Raccogliere e analizzare i rifiuti in plastica e suddividerli in base ai codici di riciclaggio</vt:lpstr>
      <vt:lpstr>Presentazione standard di PowerPoint</vt:lpstr>
      <vt:lpstr>www.rescue.erasmus.site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Alexandra Karanasiou</dc:creator>
  <cp:lastModifiedBy>SUMMA VERONICA</cp:lastModifiedBy>
  <cp:revision>75</cp:revision>
  <dcterms:created xsi:type="dcterms:W3CDTF">2023-02-20T12:16:37Z</dcterms:created>
  <dcterms:modified xsi:type="dcterms:W3CDTF">2023-08-22T14:46:25Z</dcterms:modified>
</cp:coreProperties>
</file>