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89" r:id="rId4"/>
    <p:sldId id="286" r:id="rId5"/>
    <p:sldId id="275" r:id="rId6"/>
    <p:sldId id="291" r:id="rId7"/>
    <p:sldId id="287" r:id="rId8"/>
    <p:sldId id="273" r:id="rId9"/>
    <p:sldId id="292" r:id="rId10"/>
    <p:sldId id="293" r:id="rId11"/>
    <p:sldId id="298" r:id="rId12"/>
    <p:sldId id="297" r:id="rId13"/>
    <p:sldId id="274" r:id="rId14"/>
    <p:sldId id="296" r:id="rId15"/>
    <p:sldId id="277" r:id="rId16"/>
    <p:sldId id="281" r:id="rId17"/>
    <p:sldId id="256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A2E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A806-BB69-4A2F-85FD-215EC706F757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14305-B754-4E9D-B4CA-E6D915A028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963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49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07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62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52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45B9BC-7C47-559A-5B4B-3F2393A3F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7F0ABC0-09F0-D611-400F-00850809D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3007F7-A202-2C7B-0AD3-B185D852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63957AD-7058-9092-8B5E-857AF347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4ECF0A-C4B5-3BB8-92EA-AC1AF64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31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433EFD-9637-70DF-70EB-0A0C930A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73D46BD-43EA-2624-1ECF-F645B9E2C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05741D-DC77-23D6-66BA-265BB2F1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4E241A-EA8C-B4FD-9668-F4196BA0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E09E703-2267-F8E8-E615-7A729C5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8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684FDE6-42D5-6E5F-ED6D-B18C1A5F2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EBA16F3-4BF5-70F0-1E02-C8A52D9F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146BD4-49E5-831E-CB95-52C700C5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20BAE4-38A6-0394-D652-43812CED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A34C6C-8E22-7311-5AF8-7D4C0F99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44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CEE8D7-C585-C104-F083-53A20917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DE15F7-6BC5-DC80-86F4-A9271235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B5573CD-7739-E402-2D77-83851AED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0CF5B1-0277-8C36-8539-F09A1FC0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1E0A28-A6CE-88D6-0201-9D3B35B1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308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2248F-C4B5-6F96-A788-FD4A6870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80A061-7902-162E-B0B0-AE9F8B5E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BFC3CD-6F66-7E19-E134-85FC0447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C75CC1-730C-F91F-1946-6E0EF01C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B96947-D965-AFA4-4790-225EB084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12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A955E8-C43F-17EA-BA5B-F16FC31C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BA37F2-0016-F572-BFE4-4B52644B1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F8EA11-29D9-BEA4-60A1-68FD33E6C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5CC4B1-1219-117E-2087-A9B9CF86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EF4C4F-7FAA-EEDD-2528-E6B9C44C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89DEA7F-FF12-02E5-3C42-FBAD4D9D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43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1F87BF-24F8-F456-F395-BD17135A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FC2137-BDFF-A0D5-AD2A-1D3327D79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1B14C03-F220-5864-700B-31D15F9ED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3FBF229-2DA2-9439-9BF6-E23AD322A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FBC4361-522C-B19B-B4A0-58A7ED2CB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10D149A-C4E8-E7DD-3860-CFDABB2E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B0A42AC-74B1-417B-75F4-B8A58CF6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CB5CD1B-EDBC-DEE5-0290-BFB71403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62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8C3D5A-ACBF-7759-152F-DD4D64C3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491807F-CE78-241B-C1AA-BDBE44E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C12930F-FC2F-6280-15CB-435FC0EB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C14AA2C-A853-F2B7-A4D9-45AA37D1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700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D7F7EA2-7BAC-6F84-E35D-3D9415D9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04CC08C-C980-B00A-0415-64FB5BF9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47BD29D-336F-8827-849D-042E7428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90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A03A70-654B-8D3C-721D-EFD8F08C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C01125-88E9-14EE-F659-132CEA02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D14047D-A51D-4D80-531B-658F2F6A7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BA9E6D-E6CC-2A34-995D-7EAA5FA3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AB1975A-2E36-27C4-87DB-C32F3F25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6679E67-CD05-5A30-1ED1-8F92935F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103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809C10-5AA3-A6EA-B969-61401D14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88C443C-0709-69F1-D8DC-DD1DB4D0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8B3C4E5-5234-9F9F-72AD-E707F7DE7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C427460-4A26-524A-1DDE-734B0C36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3C10AD3-03D4-BF83-7BC6-2E84FCF6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962AD0D-939D-2030-3ABA-10B3005F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13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38A656E-1A84-6537-6FDE-7C0A608E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C854D1-8535-17FE-7EAB-9B8BC838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FBE181-3688-C1D2-4576-71FF12B24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2F6B-EE64-415F-8119-268144447923}" type="datetimeFigureOut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B7890C-7EF7-3A31-56AF-317F9124D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3A53C2A-2642-5E8D-5299-B8ADA2507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AFD1-AA76-4ED5-B57B-11B9AAE59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913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A9254D-7F86-19CC-EC8B-D4AD0E8AE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A57720C-54DC-2AC5-976E-7E928E63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927" y="3768861"/>
            <a:ext cx="4364134" cy="95836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Moduł 6: Recykling lub ponowne wykorzystanie tworzyw sztucznych</a:t>
            </a:r>
            <a:endParaRPr lang="el-GR" b="1" dirty="0"/>
          </a:p>
        </p:txBody>
      </p:sp>
      <p:pic>
        <p:nvPicPr>
          <p:cNvPr id="4" name="Bild 20">
            <a:extLst>
              <a:ext uri="{FF2B5EF4-FFF2-40B4-BE49-F238E27FC236}">
                <a16:creationId xmlns:a16="http://schemas.microsoft.com/office/drawing/2014/main" id="{6F46CB90-6E99-4E74-B99A-6C27A733FF81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31" y="4837254"/>
            <a:ext cx="1711325" cy="636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708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5284089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Zalety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recyklingu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przekształcanie odpadów w materiał bazowy, dzięki czemu nie ma już potrzeby, aby strona trzecia zarządzała tego typu odpadami,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zmniejsza się ilość materiału źródłowego potrzebnego do produkcji,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odpady z tworzyw sztucznych są zbierane oddzielnie u źródła, możliwe jest zmniejszenie ilości energii potrzebnej do ich recyklingu.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90489" y="1680705"/>
            <a:ext cx="6096000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Recykling - znajomość symboli materiałów do recyklingu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Podtemat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Rodzaje plastiku - które są bezpieczne, a których należy unikać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948100" y="5755446"/>
            <a:ext cx="1043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Plastic Atlas, 2020</a:t>
            </a:r>
            <a:endParaRPr lang="de-AT" sz="800" dirty="0"/>
          </a:p>
        </p:txBody>
      </p:sp>
      <p:pic>
        <p:nvPicPr>
          <p:cNvPr id="14" name="image4.png">
            <a:extLst>
              <a:ext uri="{FF2B5EF4-FFF2-40B4-BE49-F238E27FC236}">
                <a16:creationId xmlns:a16="http://schemas.microsoft.com/office/drawing/2014/main" id="{AF4CE67D-86D1-47B9-8812-E568B81B659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276978" y="2011681"/>
            <a:ext cx="5714998" cy="37339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9871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585743" y="2318568"/>
            <a:ext cx="10132314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Jakość ponownie wykorzystanych tworzyw sztucznych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jest niższa niż oryginalnego materiału. Dlatego wygodnie jest połączyć ten ponownie użyty plastik z oryginalnym plastikiem,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wszystkie tworzywa sztuczne nadają się do recyklingu </a:t>
            </a:r>
            <a:r>
              <a:rPr lang="pl-PL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 pewnym momencie recykling przestaje mieć sens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Recykling to często "</a:t>
            </a:r>
            <a:r>
              <a:rPr lang="pl-PL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downcykling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": Np. jednorazowe butelki PET nie są przekształcane w nowe butelki, ale we włókna dla przemysłu tekstylnego, które nie mogą być ponownie poddane recyklingowi,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Aby recykling był jak najbardziej efektywny, potrzebny jest 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czysty i niezanieczyszczony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plastik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. 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Recykling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ograniczenia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Podtemat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Rodzaje plastiku - które są bezpieczne, a których należy unikać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2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5760339" cy="3902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"Plastik oceaniczny" (lub "ocean-</a:t>
            </a:r>
            <a:r>
              <a:rPr lang="pl-PL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pl-PL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plastic", OBP) odnosi się do produktów zawierających plastik pochodzący z recyklingu, który został wyłowiony z oceanu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Plastikowe odpady pływające w otwartym oceanie często nie mogą być poddane recyklingowi ze względu na ich zepsuty stan. Zamiast tego większość "plastiku oceanicznego" jest zbierana z wybrzeży i plaż, o czym firmy rzadko wspominają w swoich reklamach. Co więcej, większość przepisów nie zawiera dokładnej definicji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Pomimo widocznego "</a:t>
            </a:r>
            <a:r>
              <a:rPr lang="pl-PL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ekokłamstwa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wokół "plastiku oceanicznego", produkty z tą etykietą mogą być lepszym wyborem niż "konwencjonalne tworzywa sztuczne"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(Schulz, 2020)</a:t>
            </a:r>
            <a:endParaRPr lang="de-A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575595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Plastik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oceanie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ekokłamstwo</a:t>
            </a:r>
            <a:r>
              <a:rPr lang="pl-PL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pl-PL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Greenwashing</a:t>
            </a:r>
            <a:r>
              <a:rPr lang="pl-PL" b="1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Podtemat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Rodzaje plastiku - które są bezpieczne, a których należy unikać</a:t>
            </a: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1561064" y="5117546"/>
            <a:ext cx="365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TAZ</a:t>
            </a:r>
            <a:endParaRPr lang="de-AT" sz="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47F5F5-7A9C-419E-9A7F-76D4F78D9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03" y="2372868"/>
            <a:ext cx="5315712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0195D0AC-96B4-E9FE-3146-9B2D2BDC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95" y="605207"/>
            <a:ext cx="9392586" cy="66738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800"/>
              </a:spcAft>
            </a:pPr>
            <a:r>
              <a:rPr lang="pl-PL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Podtemat</a:t>
            </a: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4: </a:t>
            </a:r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Rozkład</a:t>
            </a: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problem z </a:t>
            </a:r>
            <a:r>
              <a:rPr lang="en-US" sz="28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biotworzywami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B4BE5-C53E-9D69-39EC-23FA0B23685F}"/>
              </a:ext>
            </a:extLst>
          </p:cNvPr>
          <p:cNvSpPr txBox="1"/>
          <p:nvPr/>
        </p:nvSpPr>
        <p:spPr>
          <a:xfrm>
            <a:off x="640080" y="1960531"/>
            <a:ext cx="4243589" cy="485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i="1" dirty="0" err="1"/>
              <a:t>Używanie</a:t>
            </a:r>
            <a:r>
              <a:rPr lang="en-US" sz="2200" b="1" i="1" dirty="0"/>
              <a:t> </a:t>
            </a:r>
            <a:r>
              <a:rPr lang="en-US" sz="2200" b="1" i="1" dirty="0" err="1"/>
              <a:t>różnych</a:t>
            </a:r>
            <a:r>
              <a:rPr lang="en-US" sz="2200" b="1" i="1" dirty="0"/>
              <a:t> </a:t>
            </a:r>
            <a:r>
              <a:rPr lang="en-US" sz="2200" b="1" i="1" dirty="0" err="1"/>
              <a:t>terminów</a:t>
            </a:r>
            <a:endParaRPr lang="en-US" sz="2200" dirty="0">
              <a:effectLst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12583" y="731931"/>
            <a:ext cx="560871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AA1BEB-E80F-5874-7886-E5C38F0E26B6}"/>
              </a:ext>
            </a:extLst>
          </p:cNvPr>
          <p:cNvSpPr txBox="1"/>
          <p:nvPr/>
        </p:nvSpPr>
        <p:spPr>
          <a:xfrm>
            <a:off x="611455" y="3021477"/>
            <a:ext cx="5679965" cy="376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Tworzywa sztuczne ulegające degradacji - </a:t>
            </a:r>
            <a:r>
              <a:rPr lang="pl-PL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wszystkie tworzywa sztuczne ulegają degradacji, ale fakt, że można je rozłożyć na drobne fragmenty lub proszek, nie oznacza, że materiały te kiedykolwiek powrócą do środowiska naturalnego</a:t>
            </a:r>
            <a:r>
              <a:rPr lang="en-US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Biodegradowalny plastik </a:t>
            </a:r>
            <a:r>
              <a:rPr lang="pl-PL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może zostać całkowicie rozłożony na wodę, dwutlenek węgla i kompost przez mikroorganizmy w odpowiednich warunkach. "Biodegradowalny" sugeruje, że rozkład następuje w ciągu tygodni lub miesięcy</a:t>
            </a:r>
            <a:r>
              <a:rPr lang="en-US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6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Kompostowalny</a:t>
            </a:r>
            <a:r>
              <a:rPr lang="pl-PL" sz="16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plastik </a:t>
            </a:r>
            <a:r>
              <a:rPr lang="pl-PL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ulega biodegradacji w miejscu kompostowania. Mikroorganizmy rozkładają go na dwutlenek węgla, wodę, związki nieorganiczne i biomasę, nie pozostawiając toksycznych pozostałości</a:t>
            </a:r>
            <a:r>
              <a:rPr lang="en-US" sz="16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1.jpg">
            <a:extLst>
              <a:ext uri="{FF2B5EF4-FFF2-40B4-BE49-F238E27FC236}">
                <a16:creationId xmlns:a16="http://schemas.microsoft.com/office/drawing/2014/main" id="{96CBC24A-F8F5-428A-BF65-83171E8A18B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33634" y="2704280"/>
            <a:ext cx="5414804" cy="3411917"/>
          </a:xfrm>
          <a:prstGeom prst="rect">
            <a:avLst/>
          </a:prstGeom>
          <a:ln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D20E5F-6B80-41BE-8456-B49B3B92CE96}"/>
              </a:ext>
            </a:extLst>
          </p:cNvPr>
          <p:cNvSpPr txBox="1"/>
          <p:nvPr/>
        </p:nvSpPr>
        <p:spPr>
          <a:xfrm>
            <a:off x="10519681" y="527914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European Bioplastics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414158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6436614" cy="4127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Zalety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biotworzyw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sztucznych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mniejszy ślad węglowy,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korzystne właściwości materiałów,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mogą być kompatybilne z istniejącymi strumieniami recyklingu.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Ograniczenia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obejmują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wysokie koszty produkcji,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niska tendencja mechaniczna,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potencjalny negatywny wpływ na rolnictwo,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konkurencja z produkcją żywności,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niejasne zarządzanie po zakończeniu eksploatacji,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wyższe koszty.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Rosenboom</a:t>
            </a: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2022)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roblem</a:t>
            </a:r>
            <a:r>
              <a:rPr lang="en-US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pl-PL" sz="18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worzywami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Podtemat</a:t>
            </a: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4: </a:t>
            </a:r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Rozkład</a:t>
            </a: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problem z </a:t>
            </a:r>
            <a:r>
              <a:rPr lang="en-US" sz="28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biotworzywami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033752" y="5181216"/>
            <a:ext cx="1136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singularsolutiongroup.org</a:t>
            </a:r>
            <a:endParaRPr lang="de-AT" sz="800" dirty="0"/>
          </a:p>
        </p:txBody>
      </p:sp>
      <p:pic>
        <p:nvPicPr>
          <p:cNvPr id="1030" name="Picture 6" descr="Compostable Bio-plastic Food Packaging Trays | Singular Solutions in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78" y="1982373"/>
            <a:ext cx="5078808" cy="30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72" y="728225"/>
            <a:ext cx="7952799" cy="54610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A6.1 </a:t>
            </a:r>
            <a:r>
              <a:rPr lang="pl-PL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Aktywność 1 - Zbierz i przeanalizuj odpady z tworzyw sztucznych i podziel je zgodnie z symbolami recyklingu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2800" b="1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92AB38E7-C91A-CB63-2924-4F62A652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02" y="1685550"/>
            <a:ext cx="5909148" cy="226991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Cel</a:t>
            </a:r>
            <a:endParaRPr lang="en-US" sz="1800" b="1" dirty="0">
              <a:solidFill>
                <a:srgbClr val="000000"/>
              </a:solidFill>
              <a:effectLst/>
              <a:latin typeface="Open Sans" panose="020B0606030504020204" pitchFamily="34" charset="0"/>
              <a:ea typeface="Overpas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verpass"/>
              </a:rPr>
              <a:t>…</a:t>
            </a:r>
            <a:r>
              <a:rPr lang="pl-PL" sz="1800" dirty="0">
                <a:solidFill>
                  <a:srgbClr val="000000"/>
                </a:solidFill>
                <a:latin typeface="Open Sans" panose="020B0606030504020204" pitchFamily="34" charset="0"/>
                <a:ea typeface="Overpass"/>
              </a:rPr>
              <a:t> aby zobaczyć, ile plastiku jest bezmyślnie wyrzucane, a następnie poddać recyklingowi posegregowane odpady zgodnie z symbolami</a:t>
            </a: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verpass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1800" dirty="0" err="1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znaleźć</a:t>
            </a: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zrównoważone</a:t>
            </a: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alternatywy</a:t>
            </a:r>
            <a:r>
              <a:rPr lang="pl-PL" sz="1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93F6E-63B2-4A9C-2524-7B8F1FD7690C}"/>
              </a:ext>
            </a:extLst>
          </p:cNvPr>
          <p:cNvSpPr txBox="1"/>
          <p:nvPr/>
        </p:nvSpPr>
        <p:spPr>
          <a:xfrm>
            <a:off x="929802" y="4717468"/>
            <a:ext cx="5570706" cy="148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to zrobić</a:t>
            </a:r>
            <a:endParaRPr lang="en-US" sz="1800" b="1" dirty="0">
              <a:solidFill>
                <a:srgbClr val="000000"/>
              </a:solidFill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zbierać odpady z tworzyw sztucznych,</a:t>
            </a:r>
            <a:endParaRPr lang="en-US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podzielić odpady z tworzyw sztucznych według indywidualnych oznaczeń recyklingowych.</a:t>
            </a:r>
            <a:endParaRPr lang="de-AT" dirty="0">
              <a:solidFill>
                <a:srgbClr val="000000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Κέντρο περίγραμμα">
            <a:extLst>
              <a:ext uri="{FF2B5EF4-FFF2-40B4-BE49-F238E27FC236}">
                <a16:creationId xmlns:a16="http://schemas.microsoft.com/office/drawing/2014/main" id="{C087E760-F4E8-9E4E-AB4E-6F8526BA1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3" b="73"/>
          <a:stretch/>
        </p:blipFill>
        <p:spPr>
          <a:xfrm>
            <a:off x="360412" y="1655325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462FF3E-60F6-4267-ABFA-4F3CDBE0984B}"/>
              </a:ext>
            </a:extLst>
          </p:cNvPr>
          <p:cNvSpPr/>
          <p:nvPr/>
        </p:nvSpPr>
        <p:spPr>
          <a:xfrm>
            <a:off x="8001000" y="5029200"/>
            <a:ext cx="2181225" cy="21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338" y="0"/>
            <a:ext cx="262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9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CF455CDC-FB05-4CB5-B741-3B82133CE9B0}"/>
              </a:ext>
            </a:extLst>
          </p:cNvPr>
          <p:cNvSpPr txBox="1">
            <a:spLocks/>
          </p:cNvSpPr>
          <p:nvPr/>
        </p:nvSpPr>
        <p:spPr>
          <a:xfrm>
            <a:off x="860356" y="314574"/>
            <a:ext cx="83284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A6.2 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Aktywność 2  - Zamień </a:t>
            </a:r>
            <a:r>
              <a:rPr lang="pl-PL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tetrapaki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doniczki na rośliny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Θέση περιεχομένου 8">
            <a:extLst>
              <a:ext uri="{FF2B5EF4-FFF2-40B4-BE49-F238E27FC236}">
                <a16:creationId xmlns:a16="http://schemas.microsoft.com/office/drawing/2014/main" id="{988D86DD-585B-4074-832B-A897DE875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958" y="1661808"/>
            <a:ext cx="5909148" cy="22699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Cel</a:t>
            </a:r>
            <a:endParaRPr lang="en-US" sz="1800" b="1" dirty="0">
              <a:solidFill>
                <a:srgbClr val="000000"/>
              </a:solidFill>
              <a:effectLst/>
              <a:latin typeface="Open Sans" panose="020B0606030504020204" pitchFamily="34" charset="0"/>
              <a:ea typeface="Overpas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… 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używanie </a:t>
            </a:r>
            <a:r>
              <a:rPr lang="pl-PL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tetrapaków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 jako doniczek. Pozwala to uniknąć konieczności kupowania nowych plastikowych doniczek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verpass"/>
              </a:rPr>
              <a:t>.</a:t>
            </a:r>
            <a:endParaRPr lang="en-US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86D32784-3B56-48A5-AA3D-784D5D52A8E6}"/>
              </a:ext>
            </a:extLst>
          </p:cNvPr>
          <p:cNvSpPr txBox="1"/>
          <p:nvPr/>
        </p:nvSpPr>
        <p:spPr>
          <a:xfrm>
            <a:off x="951958" y="3931725"/>
            <a:ext cx="5570706" cy="231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to zrobić</a:t>
            </a:r>
            <a:endParaRPr lang="en-US" sz="1800" b="1" dirty="0">
              <a:solidFill>
                <a:srgbClr val="000000"/>
              </a:solidFill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przeciąć </a:t>
            </a:r>
            <a:r>
              <a:rPr lang="pl-PL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tetrapak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pionowo lub w poprzek. Jeśli nie podoba ci się wygląd opakowania, możesz ostrożnie ściągnąć najbardziej zewnętrzną folię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…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Wypełnij </a:t>
            </a:r>
            <a:r>
              <a:rPr lang="pl-PL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tetrapak</a:t>
            </a:r>
            <a:r>
              <a:rPr lang="pl-PL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ziemią i wsyp nasiona do środka, zwilż ziemię i umieść ją w jasnym i nasłonecznionym miejscu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. 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 descr="Κέντρο περίγραμμα">
            <a:extLst>
              <a:ext uri="{FF2B5EF4-FFF2-40B4-BE49-F238E27FC236}">
                <a16:creationId xmlns:a16="http://schemas.microsoft.com/office/drawing/2014/main" id="{3F1A74B7-2029-42AE-940A-CE8B3CB17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" b="73"/>
          <a:stretch/>
        </p:blipFill>
        <p:spPr>
          <a:xfrm>
            <a:off x="382568" y="1631583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CCB6F7-EBBD-4B53-90D3-B36CA36D7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28" y="2838243"/>
            <a:ext cx="4345790" cy="28919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57286F-8FC0-4B65-9D54-FC295B9330F9}"/>
              </a:ext>
            </a:extLst>
          </p:cNvPr>
          <p:cNvSpPr txBox="1"/>
          <p:nvPr/>
        </p:nvSpPr>
        <p:spPr>
          <a:xfrm>
            <a:off x="6916501" y="5730169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Research </a:t>
            </a:r>
            <a:r>
              <a:rPr lang="de-AT" sz="800" dirty="0" err="1"/>
              <a:t>ecomakery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533968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3A45AB63-F85D-7756-9AFB-1AE2E31E0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DB57A6C-26D8-D499-B987-7DAF947DA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29070" y="6108627"/>
            <a:ext cx="5264728" cy="74937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rescue.erasmus.site</a:t>
            </a:r>
            <a:endParaRPr lang="el-GR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C56DA-9276-36F5-1FAD-B9B40F67D948}"/>
              </a:ext>
            </a:extLst>
          </p:cNvPr>
          <p:cNvSpPr txBox="1"/>
          <p:nvPr/>
        </p:nvSpPr>
        <p:spPr>
          <a:xfrm>
            <a:off x="4435267" y="6150114"/>
            <a:ext cx="5614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04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Wprowadzenie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9C2CD-5AEC-089B-2B98-F04724905FB7}"/>
              </a:ext>
            </a:extLst>
          </p:cNvPr>
          <p:cNvSpPr txBox="1"/>
          <p:nvPr/>
        </p:nvSpPr>
        <p:spPr>
          <a:xfrm>
            <a:off x="973455" y="1746881"/>
            <a:ext cx="10075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1950 r. recyklingowi poddano zaledwie 9% wszystkich wyrzuconych tworzyw sztucznych. Rozkład plastiku może trwać nawet 500 lat</a:t>
            </a:r>
            <a:r>
              <a:rPr lang="en-U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8AF3A1-ADA9-4005-B2EA-A804F0CCBAB9}"/>
              </a:ext>
            </a:extLst>
          </p:cNvPr>
          <p:cNvSpPr txBox="1"/>
          <p:nvPr/>
        </p:nvSpPr>
        <p:spPr>
          <a:xfrm>
            <a:off x="973455" y="2512543"/>
            <a:ext cx="1089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ramach</a:t>
            </a:r>
            <a:r>
              <a:rPr lang="pl-PL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Europejskiego Zielonego Ładu do 2030 r. 55% odpadów opakowaniowych z tworzyw sztucznych</a:t>
            </a:r>
            <a:r>
              <a:rPr lang="pl-PL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powinno być poddawane recyklingowi.</a:t>
            </a:r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BB3F07-928D-47B9-8C45-DA69766AF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59" y="3166677"/>
            <a:ext cx="6049720" cy="327011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ED97ED-18F4-4BE3-807A-7706FBF87312}"/>
              </a:ext>
            </a:extLst>
          </p:cNvPr>
          <p:cNvSpPr txBox="1"/>
          <p:nvPr/>
        </p:nvSpPr>
        <p:spPr>
          <a:xfrm>
            <a:off x="9036279" y="6221352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NGF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395327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Wprowadzenie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7" y="2452624"/>
            <a:ext cx="7153711" cy="42057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Cele </a:t>
            </a:r>
            <a:r>
              <a:rPr lang="en-US" sz="15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edukacyjne</a:t>
            </a:r>
            <a:r>
              <a:rPr lang="en-US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modułu</a:t>
            </a:r>
            <a:r>
              <a:rPr lang="en-US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</a:t>
            </a:r>
            <a:r>
              <a:rPr lang="pl-PL" sz="15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l-GR" sz="15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Zapoznanie się z globalnym wyzwaniem związanym z tworzywami sztucznymi i dowiedzenie się, dlaczego ważne jest znalezienie zrównoważonych rozwiązań w celu przeciwdziałania zanieczyszczeniu tworzywami sztucznymi,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Zrozumienie, jak działa odrzucenie, redukcja, ponowne użycie, recykling i rozkład tworzyw sztucznych,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Poznanie ograniczeń związanych z odmową, redukcją, ponownym użyciem, recyklingiem i rozkładem tworzyw sztucznych,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Podnoszenie świadomości na temat odpowiedzialnego użytkowania i utylizacji tworzyw sztucznych,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Zdobycie wiedzy na temat tego, jakie polityczne warunki ramowe są potrzebne, aby sprostać wyzwaniu związanemu z tworzywami sztucznymi na poziomie krajowym, unijnym i międzynarodowym.</a:t>
            </a:r>
            <a:endParaRPr lang="en-US" sz="15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l-GR" sz="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01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Wprowadzenie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6" y="2633933"/>
            <a:ext cx="7153711" cy="4205769"/>
          </a:xfrm>
        </p:spPr>
        <p:txBody>
          <a:bodyPr anchor="t">
            <a:normAutofit fontScale="32500" lnSpcReduction="20000"/>
          </a:bodyPr>
          <a:lstStyle/>
          <a:p>
            <a:pPr marL="0" indent="0">
              <a:buNone/>
            </a:pPr>
            <a:endParaRPr lang="en-US" sz="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43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Efekty</a:t>
            </a:r>
            <a:r>
              <a:rPr lang="en-US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3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kształcenia</a:t>
            </a:r>
            <a:r>
              <a:rPr lang="en-US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3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modułu</a:t>
            </a:r>
            <a:r>
              <a:rPr lang="en-US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</a:t>
            </a:r>
            <a:r>
              <a:rPr lang="pl-PL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4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Identyfikacja symboli materiałów do recyklingu,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Znajomość zasady 5R,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Umiejętność wyjaśnienia, na czym polega zasada 5R (odrzucenie, redukcja, ponowne użycie, recykling i rozkład) dotycząca tworzyw sztucznych,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Krytyczna analiza "nowych rozwiązań", takich jak </a:t>
            </a:r>
            <a:r>
              <a:rPr lang="pl-PL" sz="43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biotworzywa</a:t>
            </a: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Gotowość i chęć zastanowienia się nad własnym zużyciem tworzyw sztucznych,</a:t>
            </a: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Umiejętność przedstawienia argumentów, dlaczego unikanie i ograniczanie tworzyw sztucznych, stosowanie lepszych materiałów z tworzyw sztucznych i poprawa recyklingu tworzyw sztucznych są ważnymi strategiami, które należy wdrożyć zarówno na poziomie społecznym, jak i indywidualnym.</a:t>
            </a:r>
            <a:endParaRPr lang="en-US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l-GR" sz="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85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Sesja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teoretyczna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216D399-4919-4253-911D-A90B0D22B73C}"/>
              </a:ext>
            </a:extLst>
          </p:cNvPr>
          <p:cNvSpPr txBox="1"/>
          <p:nvPr/>
        </p:nvSpPr>
        <p:spPr>
          <a:xfrm>
            <a:off x="1076325" y="2086104"/>
            <a:ext cx="9925050" cy="415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Około 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15% tworzyw sztucznych jest produkowanych w Unii Europejskiej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W Europie plastik jest używany głównie przez: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przemysł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opakowaniowy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180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(</a:t>
            </a:r>
            <a:r>
              <a:rPr lang="en-US" sz="1800" u="sng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40%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przemysł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budowlany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(20%)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dirty="0">
                <a:latin typeface="Open Sans" panose="020B0606030504020204" pitchFamily="34" charset="0"/>
                <a:ea typeface="Calibri" panose="020F0502020204030204" pitchFamily="34" charset="0"/>
              </a:rPr>
              <a:t>Przemysł elektroniczny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(6%)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rolnictwo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(3%)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dirty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Pozostałe tworzywa sztuczne można znaleźć w produktach konsumenckich, takich jak kosmetyki, farmaceutyki i przedmioty używane do celów rekreacyjnych (np. produkty sportowe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).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961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Sesja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teoretyczna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image2.png">
            <a:extLst>
              <a:ext uri="{FF2B5EF4-FFF2-40B4-BE49-F238E27FC236}">
                <a16:creationId xmlns:a16="http://schemas.microsoft.com/office/drawing/2014/main" id="{9BA1DAF3-A4ED-4358-BCDD-E50BEE2CA98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25065" y="1326776"/>
            <a:ext cx="4422863" cy="4464349"/>
          </a:xfrm>
          <a:prstGeom prst="rect">
            <a:avLst/>
          </a:prstGeom>
          <a:ln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A362E5-5B80-4F6A-9EB9-1BE06AF830B5}"/>
              </a:ext>
            </a:extLst>
          </p:cNvPr>
          <p:cNvSpPr txBox="1"/>
          <p:nvPr/>
        </p:nvSpPr>
        <p:spPr>
          <a:xfrm>
            <a:off x="7025065" y="5935531"/>
            <a:ext cx="10454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Plastikatlas</a:t>
            </a: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, 2019</a:t>
            </a:r>
            <a:endParaRPr lang="de-AT" sz="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216D399-4919-4253-911D-A90B0D22B73C}"/>
              </a:ext>
            </a:extLst>
          </p:cNvPr>
          <p:cNvSpPr txBox="1"/>
          <p:nvPr/>
        </p:nvSpPr>
        <p:spPr>
          <a:xfrm>
            <a:off x="1076325" y="2086104"/>
            <a:ext cx="3962400" cy="3549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Plastik stał się już nieodzownym materiałem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połowy XX wieku, kiedy plastik stał się bardziej popularny, 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jego globalna produkcja wzrosła.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1950: 2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miliony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ton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rocznie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2019: 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460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milionów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ton </a:t>
            </a:r>
            <a:r>
              <a:rPr lang="en-US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rocznie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odpowiada wzrostowi o 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prawie 230 razy</a:t>
            </a: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(Ritchie &amp; </a:t>
            </a:r>
            <a:r>
              <a:rPr lang="en-US" sz="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Roser</a:t>
            </a:r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2018)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654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Zasada 5R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A362E5-5B80-4F6A-9EB9-1BE06AF830B5}"/>
              </a:ext>
            </a:extLst>
          </p:cNvPr>
          <p:cNvSpPr txBox="1"/>
          <p:nvPr/>
        </p:nvSpPr>
        <p:spPr>
          <a:xfrm>
            <a:off x="11253244" y="6482977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Shutterstock</a:t>
            </a:r>
            <a:endParaRPr lang="de-AT" sz="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140332-3BEE-4255-B9F2-DDC4D4F0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104" y="325218"/>
            <a:ext cx="6157759" cy="615775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814DBC5-C05B-49B4-B5C5-0B3C1B5EFE6C}"/>
              </a:ext>
            </a:extLst>
          </p:cNvPr>
          <p:cNvSpPr txBox="1"/>
          <p:nvPr/>
        </p:nvSpPr>
        <p:spPr>
          <a:xfrm>
            <a:off x="974851" y="2105769"/>
            <a:ext cx="396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Zasada 5R to zasada, która może prowadzić jednostki w kierunku </a:t>
            </a: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zrównoważonej konsumpcji i praktyk zarządzania odpadami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Zasada ta ma na celu zmniejszenie ilości wytwarzanych odpadów i zachęcenie ludzi do zwracania większej uwagi na swoje nawyki konsumpcyjne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825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5" y="2660904"/>
            <a:ext cx="10018015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Odrzuć jednorazowe plastikowe sztućce, plastikowe słomki i inne tworzywa sztuczne jednorazowego użytku.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Unikaj tworzyw sztucznych, których nie można poddać recyklingowi, jeśli istnieją inne alternatywy.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Unikaj produktów z nadmiarem lub niepotrzebnym plastikowym opakowaniem.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Korzystaj z przedmiotów wielokrotnego użytku, takich jak butelki na wodę, torby na zakupy, kubki i sztućce podróżne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Zapobieganie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jest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najlepszym</a:t>
            </a: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sposobem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Podtemat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Odrzuć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redukuj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Refuse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8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8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6436614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Jednorazowe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butelki lub opakowania na napoje mogą być z łatwością używane wielokrotnie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Duże wkłady i koncentraty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(np. </a:t>
            </a:r>
            <a:r>
              <a:rPr lang="pl-PL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Sodastream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oraz tabletki do środków czyszczących, które są uzupełniane wodą w domu, nie tylko zmniejszają zużycie plastikowych opakowań, ale także oszczędzają energię podczas transportu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Programy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ponownego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napełniania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Dostań tańszy napój, jeśli przyniesiesz własny kubek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Butelki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zwrotne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Istnieją butelki PET, które można napełniać nawet 25 razy. Dzielenie się projektami opakowań wielokrotnego użytku między markami i łańcuchami wartości może zapewnić korzyści w zakresie dystrybucji i logistyki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Kreatywne rozwiązania </a:t>
            </a:r>
            <a:r>
              <a:rPr lang="pl-PL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mogą również dać plastikowym opakowaniom drugie (długie) życie. Od pojemników na długopisy i doniczek po karmniki dla ptaków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Funkcjonująca gospodarka o obiegu zamkniętym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A5C1F-3DB9-369C-C295-B0385B8349E0}"/>
              </a:ext>
            </a:extLst>
          </p:cNvPr>
          <p:cNvSpPr txBox="1"/>
          <p:nvPr/>
        </p:nvSpPr>
        <p:spPr>
          <a:xfrm>
            <a:off x="5997011" y="4909544"/>
            <a:ext cx="6097424" cy="25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7038A484-5989-4BA5-9CB0-1231F620DCA5}"/>
              </a:ext>
            </a:extLst>
          </p:cNvPr>
          <p:cNvSpPr txBox="1">
            <a:spLocks/>
          </p:cNvSpPr>
          <p:nvPr/>
        </p:nvSpPr>
        <p:spPr>
          <a:xfrm>
            <a:off x="838200" y="2943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Podtemat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Ponowne użycie (</a:t>
            </a: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Reuse</a:t>
            </a:r>
            <a:r>
              <a:rPr lang="pl-PL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5589A8-C4E4-494B-A1B3-6FFAD894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74" y="1617795"/>
            <a:ext cx="4127836" cy="41278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634420-5AA2-4D99-AE9D-B4A7DBA42DED}"/>
              </a:ext>
            </a:extLst>
          </p:cNvPr>
          <p:cNvSpPr txBox="1"/>
          <p:nvPr/>
        </p:nvSpPr>
        <p:spPr>
          <a:xfrm>
            <a:off x="10682859" y="5745631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saveourgreen.org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16756800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1334</Words>
  <Application>Microsoft Office PowerPoint</Application>
  <PresentationFormat>Panoramiczny</PresentationFormat>
  <Paragraphs>130</Paragraphs>
  <Slides>17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Open Sans</vt:lpstr>
      <vt:lpstr>Symbol</vt:lpstr>
      <vt:lpstr>Wingdings</vt:lpstr>
      <vt:lpstr>Θέμα του Office</vt:lpstr>
      <vt:lpstr>Moduł 6: Recykling lub ponowne wykorzystanie tworzyw sztucznych</vt:lpstr>
      <vt:lpstr>Wprowadzenie</vt:lpstr>
      <vt:lpstr>Wprowadzenie</vt:lpstr>
      <vt:lpstr>Wprowadzenie</vt:lpstr>
      <vt:lpstr>Sesja teoretyczna</vt:lpstr>
      <vt:lpstr>Sesja teoretyczna</vt:lpstr>
      <vt:lpstr>Zasada 5R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Podtemat 4: Rozkład - problem z biotworzywami</vt:lpstr>
      <vt:lpstr>Prezentacja programu PowerPoint</vt:lpstr>
      <vt:lpstr>A6.1 Aktywność 1 - Zbierz i przeanalizuj odpady z tworzyw sztucznych i podziel je zgodnie z symbolami recyklingu.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Alexandra Karanasiou</dc:creator>
  <cp:lastModifiedBy>Praktyki</cp:lastModifiedBy>
  <cp:revision>71</cp:revision>
  <dcterms:created xsi:type="dcterms:W3CDTF">2023-02-20T12:16:37Z</dcterms:created>
  <dcterms:modified xsi:type="dcterms:W3CDTF">2023-09-04T12:56:11Z</dcterms:modified>
</cp:coreProperties>
</file>