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259" r:id="rId3"/>
    <p:sldId id="289" r:id="rId4"/>
    <p:sldId id="286" r:id="rId5"/>
    <p:sldId id="275" r:id="rId6"/>
    <p:sldId id="291" r:id="rId7"/>
    <p:sldId id="287" r:id="rId8"/>
    <p:sldId id="273" r:id="rId9"/>
    <p:sldId id="292" r:id="rId10"/>
    <p:sldId id="293" r:id="rId11"/>
    <p:sldId id="298" r:id="rId12"/>
    <p:sldId id="297" r:id="rId13"/>
    <p:sldId id="304" r:id="rId14"/>
    <p:sldId id="281" r:id="rId15"/>
    <p:sldId id="299" r:id="rId16"/>
    <p:sldId id="300" r:id="rId17"/>
    <p:sldId id="305" r:id="rId18"/>
    <p:sldId id="257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A2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8" autoAdjust="0"/>
    <p:restoredTop sz="94683"/>
  </p:normalViewPr>
  <p:slideViewPr>
    <p:cSldViewPr snapToGrid="0">
      <p:cViewPr varScale="1">
        <p:scale>
          <a:sx n="63" d="100"/>
          <a:sy n="63" d="100"/>
        </p:scale>
        <p:origin x="192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A806-BB69-4A2F-85FD-215EC706F757}" type="datetimeFigureOut">
              <a:rPr lang="el-GR" smtClean="0"/>
              <a:t>26/8/23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14305-B754-4E9D-B4CA-E6D915A0286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63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49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5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07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2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2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2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45B9BC-7C47-559A-5B4B-3F2393A3F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7F0ABC0-09F0-D611-400F-00850809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3007F7-A202-2C7B-0AD3-B185D852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3957AD-7058-9092-8B5E-857AF347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4ECF0A-C4B5-3BB8-92EA-AC1AF64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31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433EFD-9637-70DF-70EB-0A0C930A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73D46BD-43EA-2624-1ECF-F645B9E2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05741D-DC77-23D6-66BA-265BB2F1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4E241A-EA8C-B4FD-9668-F4196BA0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09E703-2267-F8E8-E615-7A729C5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8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684FDE6-42D5-6E5F-ED6D-B18C1A5F2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BA16F3-4BF5-70F0-1E02-C8A52D9F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146BD4-49E5-831E-CB95-52C700C5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20BAE4-38A6-0394-D652-43812CED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A34C6C-8E22-7311-5AF8-7D4C0F99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44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CEE8D7-C585-C104-F083-53A20917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DE15F7-6BC5-DC80-86F4-A9271235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5573CD-7739-E402-2D77-83851AED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0CF5B1-0277-8C36-8539-F09A1FC0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1E0A28-A6CE-88D6-0201-9D3B35B1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3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2248F-C4B5-6F96-A788-FD4A6870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80A061-7902-162E-B0B0-AE9F8B5E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BFC3CD-6F66-7E19-E134-85FC0447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C75CC1-730C-F91F-1946-6E0EF01C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B96947-D965-AFA4-4790-225EB084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25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A955E8-C43F-17EA-BA5B-F16FC31C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BA37F2-0016-F572-BFE4-4B52644B1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BF8EA11-29D9-BEA4-60A1-68FD33E6C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5CC4B1-1219-117E-2087-A9B9CF86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EF4C4F-7FAA-EEDD-2528-E6B9C44C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89DEA7F-FF12-02E5-3C42-FBAD4D9D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3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1F87BF-24F8-F456-F395-BD17135A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FC2137-BDFF-A0D5-AD2A-1D3327D7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B14C03-F220-5864-700B-31D15F9E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3FBF229-2DA2-9439-9BF6-E23AD322A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BC4361-522C-B19B-B4A0-58A7ED2CB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10D149A-C4E8-E7DD-3860-CFDABB2E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B0A42AC-74B1-417B-75F4-B8A58CF6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B5CD1B-EDBC-DEE5-0290-BFB71403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62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8C3D5A-ACBF-7759-152F-DD4D64C3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491807F-CE78-241B-C1AA-BDBE44E8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C12930F-FC2F-6280-15CB-435FC0EB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C14AA2C-A853-F2B7-A4D9-45AA37D1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00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D7F7EA2-7BAC-6F84-E35D-3D9415D9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04CC08C-C980-B00A-0415-64FB5BF9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7BD29D-336F-8827-849D-042E7428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90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A03A70-654B-8D3C-721D-EFD8F08C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C01125-88E9-14EE-F659-132CEA02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D14047D-A51D-4D80-531B-658F2F6A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BA9E6D-E6CC-2A34-995D-7EAA5FA3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AB1975A-2E36-27C4-87DB-C32F3F25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6679E67-CD05-5A30-1ED1-8F92935F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0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809C10-5AA3-A6EA-B969-61401D14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88C443C-0709-69F1-D8DC-DD1DB4D0B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B3C4E5-5234-9F9F-72AD-E707F7DE7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427460-4A26-524A-1DDE-734B0C36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3C10AD3-03D4-BF83-7BC6-2E84FCF6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962AD0D-939D-2030-3ABA-10B3005F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13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38A656E-1A84-6537-6FDE-7C0A608E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title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C854D1-8535-17FE-7EAB-9B8BC8389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FBE181-3688-C1D2-4576-71FF12B24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2F6B-EE64-415F-8119-268144447923}" type="datetimeFigureOut">
              <a:rPr lang="el-GR" smtClean="0"/>
              <a:t>26/8/23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B7890C-7EF7-3A31-56AF-317F9124D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A53C2A-2642-5E8D-5299-B8ADA2507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AFD1-AA76-4ED5-B57B-11B9AAE593B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13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cowarriorprincess.net/2020/07/facts-statistics-about-plastic/" TargetMode="External"/><Relationship Id="rId13" Type="http://schemas.openxmlformats.org/officeDocument/2006/relationships/hyperlink" Target="https://ecowarriorprincess.net/2019/07/10-ways-avoid-single-use-plastic/" TargetMode="External"/><Relationship Id="rId3" Type="http://schemas.openxmlformats.org/officeDocument/2006/relationships/hyperlink" Target="https://www.billi-uk.com/news/10-tips-on-going-plastic-free/" TargetMode="External"/><Relationship Id="rId7" Type="http://schemas.openxmlformats.org/officeDocument/2006/relationships/hyperlink" Target="https://naturallysavvy.com/live/tips-for-going-plastic-free-for-a-monthand-longer/" TargetMode="External"/><Relationship Id="rId12" Type="http://schemas.openxmlformats.org/officeDocument/2006/relationships/hyperlink" Target="https://greenerideal.com/guides/10-tips-going-plastic-free/?utm_content=cmp-true" TargetMode="External"/><Relationship Id="rId2" Type="http://schemas.openxmlformats.org/officeDocument/2006/relationships/hyperlink" Target="https://growensemble.com/how-to-go-plastic-free/" TargetMode="External"/><Relationship Id="rId16" Type="http://schemas.openxmlformats.org/officeDocument/2006/relationships/hyperlink" Target="https://wwf.org.au/blogs/24-tips-for-going-plastic-free-from-zero-waste-bloggers/?rd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rieclaire.co.uk/life/plastic-free-526408" TargetMode="External"/><Relationship Id="rId11" Type="http://schemas.openxmlformats.org/officeDocument/2006/relationships/hyperlink" Target="https://www.ksat.com/news/2023/04/18/some-tips-on-how-to-limit-your-plastic-exposure/" TargetMode="External"/><Relationship Id="rId5" Type="http://schemas.openxmlformats.org/officeDocument/2006/relationships/hyperlink" Target="https://earthbits.com/blogs/earthbits/plastic-free" TargetMode="External"/><Relationship Id="rId15" Type="http://schemas.openxmlformats.org/officeDocument/2006/relationships/hyperlink" Target="https://www.plasticfreejuly.org/take-the-challenge/" TargetMode="External"/><Relationship Id="rId10" Type="http://schemas.openxmlformats.org/officeDocument/2006/relationships/hyperlink" Target="https://www.implasticfree.com/how-to-go-plastic-free/" TargetMode="External"/><Relationship Id="rId4" Type="http://schemas.openxmlformats.org/officeDocument/2006/relationships/hyperlink" Target="https://zerowastechef.com/2018/03/21/5-ways-persuade-people-break-free-plastic/" TargetMode="External"/><Relationship Id="rId9" Type="http://schemas.openxmlformats.org/officeDocument/2006/relationships/hyperlink" Target="https://sustainability.ncsu.edu/blog/2022/07/25/go-plastic-free-why-and-how/" TargetMode="External"/><Relationship Id="rId14" Type="http://schemas.openxmlformats.org/officeDocument/2006/relationships/hyperlink" Target="https://www.plasticfreejuly.or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g"/><Relationship Id="rId10" Type="http://schemas.openxmlformats.org/officeDocument/2006/relationships/image" Target="../media/image19.png"/><Relationship Id="rId4" Type="http://schemas.openxmlformats.org/officeDocument/2006/relationships/image" Target="../media/image14.jpg"/><Relationship Id="rId9" Type="http://schemas.openxmlformats.org/officeDocument/2006/relationships/hyperlink" Target="http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F0F4A9DE-6904-3CBB-9799-7EAF1812E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77E0E-989A-872B-B168-56EBAA169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4869226"/>
            <a:ext cx="6096001" cy="98811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Moodul 7: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Näpunäiteid ja nippe, et "minna plastivabaks". 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5BA794-3805-A93C-EA21-4CB2F3328ED8}"/>
              </a:ext>
            </a:extLst>
          </p:cNvPr>
          <p:cNvSpPr txBox="1"/>
          <p:nvPr/>
        </p:nvSpPr>
        <p:spPr>
          <a:xfrm>
            <a:off x="6868258" y="3364366"/>
            <a:ext cx="4891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1D9B52"/>
                </a:solidFill>
              </a:rPr>
              <a:t>Tõsta oma häält plasti vastu</a:t>
            </a:r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74610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1446663"/>
            <a:ext cx="6368139" cy="5240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Kodus: </a:t>
            </a:r>
            <a:r>
              <a:rPr lang="pl-PL" sz="20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 </a:t>
            </a:r>
            <a:r>
              <a:rPr lang="en-US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veepudelid ja üleminek korduvkasutatavatele konteineritele ja kottidele toidu säilitamiseks.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Köögis</a:t>
            </a:r>
            <a:r>
              <a:rPr lang="en-US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0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 </a:t>
            </a:r>
            <a:r>
              <a:rPr lang="en-US" sz="20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asendage </a:t>
            </a:r>
            <a:r>
              <a:rPr lang="en-US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kilekile mesilasvahaümbrised või korduvkasutatavad silikoonkatted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kasutage toidu säilitamiseks plastpakendite asemel klaas- või metallpakendeid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Vannitoas: </a:t>
            </a:r>
            <a:r>
              <a:rPr lang="pl-PL" sz="20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 </a:t>
            </a:r>
            <a:r>
              <a:rPr lang="en-US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vahetage plastikust hambaharja vastu bambusest hambaharja ja kasutage baariseepi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Teel olles: </a:t>
            </a:r>
            <a:r>
              <a:rPr lang="pl-PL" sz="20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 </a:t>
            </a:r>
            <a:r>
              <a:rPr lang="en-US" sz="20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kandke </a:t>
            </a:r>
            <a:r>
              <a:rPr lang="en-US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kaasas korduvkasutatavat veepudelit, kohvitassi ja söögiriistu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Aias: </a:t>
            </a:r>
            <a:r>
              <a:rPr lang="pl-PL" sz="20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 </a:t>
            </a:r>
            <a:r>
              <a:rPr lang="en-US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kasutage biolagunevaid alternatiive, nagu ajaleht või papp, </a:t>
            </a:r>
            <a:r>
              <a:rPr lang="en-US" sz="20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valige </a:t>
            </a:r>
            <a:r>
              <a:rPr lang="en-US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puidust või metallist tööriistu.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peatükk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Plasti </a:t>
            </a:r>
            <a:r>
              <a:rPr lang="pl-PL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vähendamine 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nii </a:t>
            </a: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palju </a:t>
            </a:r>
            <a:r>
              <a:rPr lang="pl-PL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kui võimalik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 descr="No plastic and environmental pollution. serious asian woman pulls palm forward, wears yellow hat, striped jumper and denim pants, asks not to pollute our plan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95" y="3259035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71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5" y="1619929"/>
            <a:ext cx="7746190" cy="4379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Open Sans"/>
                <a:ea typeface="Calibri" panose="020F0502020204030204" pitchFamily="34" charset="0"/>
              </a:rPr>
              <a:t>Plastikuvaba juuli on iga-aastane ülemaailmne liikumine, mis julgustab inimesi vähendama oma plastiktarbimist juulis ja mujalgi. 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Open Sans"/>
              </a:rPr>
              <a:t>Alustamiseks:</a:t>
            </a:r>
            <a:endParaRPr lang="pl-PL" sz="24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Registreeru väljakutsele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Seadke eesmärk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Tehke inventuur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Planeeri ette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Levitage sõna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Jälgi oma edusamme</a:t>
            </a:r>
            <a:endParaRPr lang="de-AT" sz="24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Üksus 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Plastikuvaba juuli 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60" y="1763813"/>
            <a:ext cx="3562136" cy="4950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422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1428860"/>
            <a:ext cx="11641596" cy="4943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Siin on ka teisi näpunäiteid, mida tasub proovida (mitte ainult juulikuus) ja saada inspiratsiooni oma algatuste tutvustamiseks planeedi päästmiseks: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DIY-pakendid, elektroonikapakendid ja -katted. 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Kas teil on juba mõni?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Tikkige riidetükke, et luua huvitavaid kingipakendeid. 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Töötage oma loovuse kallal!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Jälgige, kui palju plasti on teie ümber ja koostage lühike nimekiri, kui palju sellest saate asendada või lõpetada selle kasutamise. 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Kas te märkate erinevust?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Jätkub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7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1521498"/>
            <a:ext cx="11687079" cy="1263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Olge teadlik 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sellest, millist tüüpi plasti kasutate iga päev.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Olge teadlik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kõik plastid ei ole ühesuguse koostisega - mõned on paremad kui teised: vaadake alati nende märgistust.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Olge teadlik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mõned plastitüübid (näiteks PVC (polüvinüülkloriid), PET (polüetüleentereftalaat) on inimestele ohtlikud.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Üksus 4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Soovituste kogum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906485D7-4BF4-FB24-ECE2-5F5B7BBA273C}"/>
              </a:ext>
            </a:extLst>
          </p:cNvPr>
          <p:cNvSpPr txBox="1"/>
          <p:nvPr/>
        </p:nvSpPr>
        <p:spPr>
          <a:xfrm>
            <a:off x="333286" y="2859486"/>
            <a:ext cx="10364306" cy="1002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Kasutage 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ühekordselt kasutatavate toodete asemel biolagunevat plasti ja korduvkasutatavaid mahuteid.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Kasutage 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 söögiriistu, kui soovite aeg-ajalt väljas süüa.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Kasutage 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riiete riputamiseks pigem puidust kui plastikust riputusklambreid.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76F5C855-5927-0190-30E2-647EAE86E5BD}"/>
              </a:ext>
            </a:extLst>
          </p:cNvPr>
          <p:cNvSpPr txBox="1"/>
          <p:nvPr/>
        </p:nvSpPr>
        <p:spPr>
          <a:xfrm>
            <a:off x="333286" y="4011781"/>
            <a:ext cx="6368139" cy="1067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Lõpetage 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 ostmine plastpudelites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Lõpetage 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kilekottide kasutamine.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Lõpetage 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ühekordsete raseerijate kasutamine.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1544C87C-05B0-BAD2-7B2B-A550703AFDDD}"/>
              </a:ext>
            </a:extLst>
          </p:cNvPr>
          <p:cNvSpPr txBox="1"/>
          <p:nvPr/>
        </p:nvSpPr>
        <p:spPr>
          <a:xfrm>
            <a:off x="333286" y="5229043"/>
            <a:ext cx="10941356" cy="1152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Ärge unustage 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korduvkasutamist ja ringlussevõttu.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Pidage meeles, et 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olemas mitut liiki etikette ja kõiki ilma rohelise etiketita konteinereid tuleks vältida.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Ärge unustage 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sorteerida jäätmeid eraldi prügikastidesse vastavalt kategooriatele.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CF455CDC-FB05-4CB5-B741-3B82133CE9B0}"/>
              </a:ext>
            </a:extLst>
          </p:cNvPr>
          <p:cNvSpPr txBox="1">
            <a:spLocks/>
          </p:cNvSpPr>
          <p:nvPr/>
        </p:nvSpPr>
        <p:spPr>
          <a:xfrm>
            <a:off x="860356" y="314574"/>
            <a:ext cx="8328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Tegevused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Θέση περιεχομένου 8">
            <a:extLst>
              <a:ext uri="{FF2B5EF4-FFF2-40B4-BE49-F238E27FC236}">
                <a16:creationId xmlns:a16="http://schemas.microsoft.com/office/drawing/2014/main" id="{988D86DD-585B-4074-832B-A897DE87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77" y="191056"/>
            <a:ext cx="5909148" cy="22699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Plastivaba on võimalik, kui sa tahad!</a:t>
            </a:r>
            <a:endPara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Teil on vaja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paberilehte ja pliiatsit</a:t>
            </a:r>
            <a:r>
              <a:rPr 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Hinnanguline aeg</a:t>
            </a:r>
            <a:r>
              <a:rPr lang="pl-PL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20 </a:t>
            </a:r>
            <a:r>
              <a:rPr lang="pl-PL" sz="1800" b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minutit</a:t>
            </a:r>
            <a:endParaRPr lang="en-US" sz="1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86D32784-3B56-48A5-AA3D-784D5D52A8E6}"/>
              </a:ext>
            </a:extLst>
          </p:cNvPr>
          <p:cNvSpPr txBox="1"/>
          <p:nvPr/>
        </p:nvSpPr>
        <p:spPr>
          <a:xfrm>
            <a:off x="199746" y="2280388"/>
            <a:ext cx="11792507" cy="39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Mõelge, millistes olukordades kasutate kõige sagedamini plastist esemeid (näiteks söögiriistad, kilekotid jne).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Valige 5 sellist näidet ja kirjutage need paberile.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Seejärel kirjutage allolevasse 5 punkti ideed, millega saaksite eespool nimetatud olukordades kasutatud plastist esemeid asendada. Olge loovad. Mõtle, milliseid materjale või esemeid sul kodus on, nii et sa ei pea tegema uusi oste.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Püüdke leida võimalikult palju plastilisi alternatiive valitud olukordades oma elust.</a:t>
            </a:r>
          </a:p>
        </p:txBody>
      </p:sp>
      <p:pic>
        <p:nvPicPr>
          <p:cNvPr id="3074" name="Picture 2" descr="Free photo woman lying on a meadow pretends to run on a drawn l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79" y="110266"/>
            <a:ext cx="2837321" cy="17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6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CF455CDC-FB05-4CB5-B741-3B82133CE9B0}"/>
              </a:ext>
            </a:extLst>
          </p:cNvPr>
          <p:cNvSpPr txBox="1">
            <a:spLocks/>
          </p:cNvSpPr>
          <p:nvPr/>
        </p:nvSpPr>
        <p:spPr>
          <a:xfrm>
            <a:off x="860356" y="314574"/>
            <a:ext cx="8328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Tegevused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Θέση περιεχομένου 8">
            <a:extLst>
              <a:ext uri="{FF2B5EF4-FFF2-40B4-BE49-F238E27FC236}">
                <a16:creationId xmlns:a16="http://schemas.microsoft.com/office/drawing/2014/main" id="{988D86DD-585B-4074-832B-A897DE87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3449" y="146915"/>
            <a:ext cx="5909148" cy="22699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Olla muutuste algus </a:t>
            </a:r>
            <a:endPara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Teil on vaja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paberilehte ja pliiatsit</a:t>
            </a:r>
            <a:r>
              <a:rPr 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Hinnanguline aeg</a:t>
            </a:r>
            <a:r>
              <a:rPr lang="pl-PL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20 </a:t>
            </a:r>
            <a:r>
              <a:rPr lang="pl-PL" sz="1800" b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minutit</a:t>
            </a:r>
            <a:endParaRPr lang="en-US" sz="1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86D32784-3B56-48A5-AA3D-784D5D52A8E6}"/>
              </a:ext>
            </a:extLst>
          </p:cNvPr>
          <p:cNvSpPr txBox="1"/>
          <p:nvPr/>
        </p:nvSpPr>
        <p:spPr>
          <a:xfrm>
            <a:off x="128726" y="2230453"/>
            <a:ext cx="11934548" cy="3644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Mõelge, kuidas plastikut kasutatakse keskkonnas, kus te omakorda tegutsete.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Kirjutage 10 nõuannet, mida annaksite sõbrale, kes soovib alustada oma teekonda plastikuvabaks inimeseks saamise suunas.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Seejärel mõelge, millised teie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käitumisviisid 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(teie kirjutatud nõuannete põhjal) võiksid olla teie sõpradele eeskujuks.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Kirjutage ka need käitumisnäited alla.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Kui olete ülesande täitnud, hoidke paberilehte oma kirjalike nõuannete ja ideedega, et saaksite neid ellu viia.</a:t>
            </a:r>
          </a:p>
        </p:txBody>
      </p:sp>
      <p:pic>
        <p:nvPicPr>
          <p:cNvPr id="4100" name="Picture 4" descr="Free photo side view of women outdoors conversing through sign langu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23" y="60633"/>
            <a:ext cx="2629144" cy="17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2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CF455CDC-FB05-4CB5-B741-3B82133CE9B0}"/>
              </a:ext>
            </a:extLst>
          </p:cNvPr>
          <p:cNvSpPr txBox="1">
            <a:spLocks/>
          </p:cNvSpPr>
          <p:nvPr/>
        </p:nvSpPr>
        <p:spPr>
          <a:xfrm>
            <a:off x="860356" y="314574"/>
            <a:ext cx="8328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Täiendavad </a:t>
            </a: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õppevahendid 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Θέση περιεχομένου 8">
            <a:extLst>
              <a:ext uri="{FF2B5EF4-FFF2-40B4-BE49-F238E27FC236}">
                <a16:creationId xmlns:a16="http://schemas.microsoft.com/office/drawing/2014/main" id="{988D86DD-585B-4074-832B-A897DE87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877" y="1411430"/>
            <a:ext cx="10078778" cy="13255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Open Sans"/>
              </a:rPr>
              <a:t>I'M PLASTIC FREE - maailma esimene plastikjäätmete vähendamiseks mõeldud platvorm, mis </a:t>
            </a:r>
            <a:r>
              <a:rPr lang="pl-PL" sz="1800" dirty="0">
                <a:latin typeface="Open Sans"/>
              </a:rPr>
              <a:t>pakub </a:t>
            </a:r>
            <a:r>
              <a:rPr lang="en-US" sz="1800" dirty="0" err="1">
                <a:latin typeface="Open Sans"/>
              </a:rPr>
              <a:t>erinevaid </a:t>
            </a:r>
            <a:r>
              <a:rPr lang="en-US" sz="1800" dirty="0">
                <a:latin typeface="Open Sans"/>
              </a:rPr>
              <a:t>hariduslikke ja informatiivseid ressursse ning blogi. Veebileht võimaldab leida lahendusi plasti asendamiseks, aidates seeläbi vähendada keskkonnareostust. </a:t>
            </a:r>
            <a:endParaRPr lang="en-US" sz="1800" i="1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77" y="2802834"/>
            <a:ext cx="9795029" cy="37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6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150125" y="1428860"/>
            <a:ext cx="12041875" cy="4943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Ames Cory (2021). How to Go Plastic-Free: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Steps to Life Without Plastic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https://growensemble.com/how-to-go-plastic-free/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Billi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UK (2019).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Tips on Going Plastic-Free.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https://www.billi-uk.com/news/10-tips-on-going-plastic-free/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Bonneau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Anne-Marie (2018).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Ways to Persuade People to Break Free from Plastic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https://zerowastechef.com/2018/03/21/5-ways-persuade-people-break-free-plastic/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Fran (2020).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go plastic free: 23 tips and products.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https://earthbits.com/blogs/earthbits/plastic-free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 Delphine (2017).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go plastic free: 'Ditching plastic for a week, these are the 6 most important lessons I learned'.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https://www.marieclaire.co.uk/life/plastic-free-526408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Collins Lisa Roth (2018).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Tips For Going Plastic-Free For a Month…And Longer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https://naturallysavvy.com/live/tips-for-going-plastic-free-for-a-monthand-longer/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 Warrior Princess (2020).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Facts and Statistics About Plastic to Inspire Your Plastic Free Journey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https://ecowarriorprincess.net/2020/07/facts-statistics-about-plastic/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Hill </a:t>
            </a: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Lani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St. (2022).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Plastic Free: Why and How.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https://sustainability.ncsu.edu/blog/2022/07/25/go-plastic-free-why-and-how/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Plastic Free (2023).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Go Plastic Free?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https://www.implasticfree.com/how-to-go-plastic-free/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KSAT (2023).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tips on how to limit your plastic exposure.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https://www.ksat.com/news/2023/04/18/some-tips-on-how-to-limit-your-plastic-exposure/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Lind Heather (2021).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Tips for Going Plastic-Free For Beginners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https://greenerideal.com/guides/10-tips-going-plastic-free/?utm_content=cmp-true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Nini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Jennifer (2019).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Ways to Avoid Single-Use Plastic When Out and About.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3"/>
              </a:rPr>
              <a:t>https://ecowarriorprincess.net/2019/07/10-ways-avoid-single-use-plastic/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 Free July.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4"/>
              </a:rPr>
              <a:t>https://www.plasticfreejuly.org/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 Free July.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the challenge.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5"/>
              </a:rPr>
              <a:t>https://www.plasticfreejuly.org/take-the-challenge/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WWF Australia (2021).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24+ Tips For Going Plastic Free From Zero Waste Bloggers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6"/>
              </a:rPr>
              <a:t>https://wwf.org.au/blogs/24-tips-for-going-plastic-free-from-zero-waste-bloggers/?rd=1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Viited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0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81A794A3-04EE-70FC-3978-DD1CF37D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9" y="3312621"/>
            <a:ext cx="5014302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co-financed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Commission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through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Erasmus+ Programme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Funded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Union. Views and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opinions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expressed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however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those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(s)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do not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necessarily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reflect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those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Union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Education and Culture Executive Agency (EACEA).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Neither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Union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EACEA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held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responsible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them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dirty="0">
                <a:effectLst/>
                <a:latin typeface="Arial" panose="020B0604020202020204" pitchFamily="34" charset="0"/>
              </a:rPr>
              <a:t>Project </a:t>
            </a:r>
            <a:r>
              <a:rPr lang="de-DE" sz="900" dirty="0" err="1">
                <a:effectLst/>
                <a:latin typeface="Arial" panose="020B0604020202020204" pitchFamily="34" charset="0"/>
              </a:rPr>
              <a:t>Number</a:t>
            </a:r>
            <a:r>
              <a:rPr lang="de-DE" sz="900" dirty="0">
                <a:effectLst/>
                <a:latin typeface="Arial" panose="020B0604020202020204" pitchFamily="34" charset="0"/>
              </a:rPr>
              <a:t>: 2022-1-AT01-KA220-YOU-000086418</a:t>
            </a: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DFC94BB9-EBD4-791C-2CAB-D3A54B491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r="50761" b="9934"/>
          <a:stretch/>
        </p:blipFill>
        <p:spPr>
          <a:xfrm>
            <a:off x="-26822" y="-1"/>
            <a:ext cx="6088076" cy="5985519"/>
          </a:xfrm>
          <a:prstGeom prst="rect">
            <a:avLst/>
          </a:prstGeom>
        </p:spPr>
      </p:pic>
      <p:pic>
        <p:nvPicPr>
          <p:cNvPr id="5" name="Picture 4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F0F4A9DE-6904-3CBB-9799-7EAF1812E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C9A51"/>
              </a:clrFrom>
              <a:clrTo>
                <a:srgbClr val="1C9A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9" t="4667" r="5160" b="48456"/>
          <a:stretch/>
        </p:blipFill>
        <p:spPr>
          <a:xfrm>
            <a:off x="6437036" y="396264"/>
            <a:ext cx="1964174" cy="1277776"/>
          </a:xfrm>
          <a:prstGeom prst="rect">
            <a:avLst/>
          </a:prstGeom>
          <a:solidFill>
            <a:srgbClr val="1D9B52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CCBD21-C504-608E-9B73-89FEEF6EC874}"/>
              </a:ext>
            </a:extLst>
          </p:cNvPr>
          <p:cNvSpPr/>
          <p:nvPr/>
        </p:nvSpPr>
        <p:spPr>
          <a:xfrm>
            <a:off x="-46678" y="5985519"/>
            <a:ext cx="12243571" cy="194869"/>
          </a:xfrm>
          <a:prstGeom prst="rect">
            <a:avLst/>
          </a:prstGeom>
          <a:solidFill>
            <a:srgbClr val="1D9B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77E0E-989A-872B-B168-56EBAA169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189" y="1822926"/>
            <a:ext cx="5094348" cy="451834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>
                <a:solidFill>
                  <a:srgbClr val="1D9B52"/>
                </a:solidFill>
              </a:rPr>
              <a:t>www.rescue.erasmus.site</a:t>
            </a:r>
            <a:endParaRPr lang="de-DE" sz="2800" b="1" dirty="0">
              <a:solidFill>
                <a:srgbClr val="1D9B52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262CD-B11E-260D-A765-A1F565840303}"/>
              </a:ext>
            </a:extLst>
          </p:cNvPr>
          <p:cNvSpPr txBox="1"/>
          <p:nvPr/>
        </p:nvSpPr>
        <p:spPr>
          <a:xfrm>
            <a:off x="6487189" y="2274760"/>
            <a:ext cx="5486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Instagram: </a:t>
            </a:r>
            <a:r>
              <a:rPr lang="en-GB" sz="1600" b="1" dirty="0" err="1">
                <a:solidFill>
                  <a:schemeClr val="tx2">
                    <a:lumMod val="50000"/>
                  </a:schemeClr>
                </a:solidFill>
              </a:rPr>
              <a:t>rescue.Erasmus</a:t>
            </a:r>
            <a:endParaRPr lang="en-GB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Facebook: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Rescue - Raise your voice against plastic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YouTube: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@rescue-raiseyourvoice</a:t>
            </a:r>
          </a:p>
          <a:p>
            <a:pPr algn="ctr"/>
            <a:endParaRPr lang="en-GB" dirty="0">
              <a:solidFill>
                <a:srgbClr val="1D9B52"/>
              </a:solidFill>
            </a:endParaRPr>
          </a:p>
          <a:p>
            <a:pPr algn="ctr"/>
            <a:endParaRPr lang="en-GB" dirty="0">
              <a:solidFill>
                <a:srgbClr val="1D9B52"/>
              </a:solidFill>
            </a:endParaRPr>
          </a:p>
          <a:p>
            <a:pPr algn="ctr"/>
            <a:r>
              <a:rPr lang="en-GB" dirty="0">
                <a:solidFill>
                  <a:srgbClr val="1D9B52"/>
                </a:solidFill>
              </a:rPr>
              <a:t> </a:t>
            </a:r>
            <a:endParaRPr lang="de-DE" dirty="0">
              <a:solidFill>
                <a:srgbClr val="1D9B52"/>
              </a:solidFill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A7A1E-D9C0-D6D9-BD3B-C815FBFC0A6D}"/>
              </a:ext>
            </a:extLst>
          </p:cNvPr>
          <p:cNvSpPr/>
          <p:nvPr/>
        </p:nvSpPr>
        <p:spPr>
          <a:xfrm>
            <a:off x="-56756" y="6173777"/>
            <a:ext cx="12248756" cy="73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 descr="A blue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BB800B3-4FC3-5DDE-B504-05652193B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01" y="6256940"/>
            <a:ext cx="2381250" cy="571500"/>
          </a:xfrm>
          <a:prstGeom prst="rect">
            <a:avLst/>
          </a:prstGeom>
        </p:spPr>
      </p:pic>
      <p:pic>
        <p:nvPicPr>
          <p:cNvPr id="11" name="Picture 10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E0EECFCE-37CF-AD30-50A2-C1BB8E130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4" y="6306147"/>
            <a:ext cx="1317317" cy="448983"/>
          </a:xfrm>
          <a:prstGeom prst="rect">
            <a:avLst/>
          </a:prstGeom>
        </p:spPr>
      </p:pic>
      <p:pic>
        <p:nvPicPr>
          <p:cNvPr id="13" name="Picture 12" descr="A picture containing colorfulness, circle, graphics&#10;&#10;Description automatically generated">
            <a:extLst>
              <a:ext uri="{FF2B5EF4-FFF2-40B4-BE49-F238E27FC236}">
                <a16:creationId xmlns:a16="http://schemas.microsoft.com/office/drawing/2014/main" id="{E6466C74-9FFC-D608-2C80-CCFDD9FCD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21" y="6257656"/>
            <a:ext cx="786174" cy="585060"/>
          </a:xfrm>
          <a:prstGeom prst="rect">
            <a:avLst/>
          </a:prstGeom>
        </p:spPr>
      </p:pic>
      <p:pic>
        <p:nvPicPr>
          <p:cNvPr id="15" name="Picture 14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CE5AD07-83D0-B5CC-0E85-AE1AFB3AB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35" y="6238057"/>
            <a:ext cx="2051810" cy="654663"/>
          </a:xfrm>
          <a:prstGeom prst="rect">
            <a:avLst/>
          </a:prstGeom>
        </p:spPr>
      </p:pic>
      <p:pic>
        <p:nvPicPr>
          <p:cNvPr id="17" name="Picture 16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7743965-2E03-B64E-4538-A546AF7CFF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34" y="6277320"/>
            <a:ext cx="2828603" cy="613192"/>
          </a:xfrm>
          <a:prstGeom prst="rect">
            <a:avLst/>
          </a:prstGeom>
        </p:spPr>
      </p:pic>
      <p:pic>
        <p:nvPicPr>
          <p:cNvPr id="19" name="Picture 18" descr="Blu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1444DF8-BC40-7C21-465C-A6E6C9FA68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31" y="3576463"/>
            <a:ext cx="2480714" cy="520442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A74F6447-197F-6CB0-4646-E88BCCAA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9" y="5562857"/>
            <a:ext cx="501430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Ariel"/>
              </a:rPr>
              <a:t>This work is licensed under a </a:t>
            </a:r>
            <a:r>
              <a:rPr lang="en-US" sz="900" dirty="0">
                <a:latin typeface="Ariel"/>
                <a:hlinkClick r:id="rId9"/>
              </a:rPr>
              <a:t>Creative Commons Attribution 4.0 International License</a:t>
            </a:r>
            <a:r>
              <a:rPr lang="en-US" sz="900" dirty="0">
                <a:latin typeface="Ariel"/>
              </a:rPr>
              <a:t>.</a:t>
            </a:r>
            <a:endParaRPr lang="de-DE" altLang="de-DE" sz="900" dirty="0">
              <a:latin typeface="Ariel"/>
            </a:endParaRPr>
          </a:p>
        </p:txBody>
      </p:sp>
      <p:pic>
        <p:nvPicPr>
          <p:cNvPr id="23" name="Picture 22" descr="A grey and black sign with a person in a circle&#10;&#10;Description automatically generated with low confidence">
            <a:extLst>
              <a:ext uri="{FF2B5EF4-FFF2-40B4-BE49-F238E27FC236}">
                <a16:creationId xmlns:a16="http://schemas.microsoft.com/office/drawing/2014/main" id="{D97C0CCD-5AF4-B025-2788-078306C78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31" y="5088600"/>
            <a:ext cx="1227411" cy="4294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368C6C-C887-0976-4A45-956DACD118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4814" r="20624" b="6062"/>
          <a:stretch/>
        </p:blipFill>
        <p:spPr>
          <a:xfrm>
            <a:off x="5918517" y="6209860"/>
            <a:ext cx="908766" cy="6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Colourful plastic bottle caps">
            <a:extLst>
              <a:ext uri="{FF2B5EF4-FFF2-40B4-BE49-F238E27FC236}">
                <a16:creationId xmlns:a16="http://schemas.microsoft.com/office/drawing/2014/main" id="{435AF461-5527-BD46-23BF-FE3356340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03" r="23298" b="69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7" y="731520"/>
            <a:ext cx="3438144" cy="418338"/>
          </a:xfrm>
        </p:spPr>
        <p:txBody>
          <a:bodyPr anchor="b">
            <a:normAutofit fontScale="90000"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Sissejuhatus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24815" y="646356"/>
            <a:ext cx="548640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9C2CD-5AEC-089B-2B98-F04724905FB7}"/>
              </a:ext>
            </a:extLst>
          </p:cNvPr>
          <p:cNvSpPr txBox="1"/>
          <p:nvPr/>
        </p:nvSpPr>
        <p:spPr>
          <a:xfrm>
            <a:off x="973455" y="1384196"/>
            <a:ext cx="99174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Plastist loobumine on isiklik valik, millel võib olla märkimisväärne mõju plastikreostuse vähendamisele</a:t>
            </a:r>
            <a:r>
              <a:rPr lang="pl-P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Moodulis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7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saate teada,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mis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on plastikuvaba mõiste - mis see on, miks see on oluline, mis kasu toob see keskkonnale ja kuidas seda praktikas rakendada. 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Seejärel saate teada mitmeid näpunäiteid ja nippe, kuidas tõhusalt vähendada plastiku tarbimist oma igapäevaelus. Nippe on lihtne rakendada - igaüks saab neid kasutada ja kohe ellu viia. </a:t>
            </a:r>
            <a:endParaRPr lang="pl-PL" sz="2400" dirty="0">
              <a:solidFill>
                <a:srgbClr val="002060"/>
              </a:solidFill>
            </a:endParaRPr>
          </a:p>
          <a:p>
            <a:r>
              <a:rPr lang="en-GB" sz="2400" dirty="0"/>
              <a:t>Mooduli eesmärk on aidata teil hakata rakendama lahendusi, et vähendada oma üldist plastitarbimist ja seega parandada keskkonda.</a:t>
            </a:r>
            <a:endParaRPr lang="pl-PL" sz="2400" dirty="0"/>
          </a:p>
          <a:p>
            <a:endParaRPr lang="en-US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ED97ED-18F4-4BE3-807A-7706FBF87312}"/>
              </a:ext>
            </a:extLst>
          </p:cNvPr>
          <p:cNvSpPr txBox="1"/>
          <p:nvPr/>
        </p:nvSpPr>
        <p:spPr>
          <a:xfrm>
            <a:off x="9036279" y="62213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NGF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95327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6" y="731520"/>
            <a:ext cx="4851115" cy="418338"/>
          </a:xfrm>
        </p:spPr>
        <p:txBody>
          <a:bodyPr anchor="b">
            <a:noAutofit/>
          </a:bodyPr>
          <a:lstStyle/>
          <a:p>
            <a:r>
              <a:rPr lang="pl-PL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Mooduli 7 </a:t>
            </a:r>
            <a:r>
              <a:rPr lang="pl-PL" sz="25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õppe-eesmärgid</a:t>
            </a:r>
            <a:endParaRPr lang="el-GR" sz="2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E1AC86-2B24-B513-17A1-C38070E8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22" y="2452624"/>
            <a:ext cx="9900356" cy="420576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Keskkonnateadlikkuse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edendamine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Teoreetiliste teadmiste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omandamine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 vähendamise kohta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Tutvumine kõige olulisemate viisidega, kuidas minna plastivabaks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Õppida hoiakuid, mida saab seejärel praktikas rakendada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Kasutades kasulikke plastivabu nõuandeid ja jagades neid teistega</a:t>
            </a:r>
          </a:p>
          <a:p>
            <a:pPr marL="0" lvl="0" indent="0">
              <a:spcAft>
                <a:spcPts val="600"/>
              </a:spcAft>
              <a:buNone/>
            </a:pPr>
            <a:endParaRPr lang="el-GR" sz="43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l-GR" sz="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24815" y="646356"/>
            <a:ext cx="548640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8" descr="Colourful plastic bottle caps">
            <a:extLst>
              <a:ext uri="{FF2B5EF4-FFF2-40B4-BE49-F238E27FC236}">
                <a16:creationId xmlns:a16="http://schemas.microsoft.com/office/drawing/2014/main" id="{9E36FD6E-BEE5-54C5-A314-126F3C4C7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03" r="23298" b="69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Colourful plastic bottle caps">
            <a:extLst>
              <a:ext uri="{FF2B5EF4-FFF2-40B4-BE49-F238E27FC236}">
                <a16:creationId xmlns:a16="http://schemas.microsoft.com/office/drawing/2014/main" id="{435AF461-5527-BD46-23BF-FE3356340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03" r="23298" b="69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6" y="731520"/>
            <a:ext cx="5037204" cy="418338"/>
          </a:xfrm>
        </p:spPr>
        <p:txBody>
          <a:bodyPr anchor="b">
            <a:normAutofit fontScale="90000"/>
          </a:bodyPr>
          <a:lstStyle/>
          <a:p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Mooduli 7 </a:t>
            </a:r>
            <a:r>
              <a:rPr lang="pl-PL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õpiväljundid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E1AC86-2B24-B513-17A1-C38070E8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455" y="2485912"/>
            <a:ext cx="11452364" cy="4396222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endParaRPr lang="en-US" sz="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Mõiste "plastivaba" </a:t>
            </a:r>
            <a:r>
              <a:rPr lang="en-US" sz="9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mõistmine</a:t>
            </a: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Plastikasutuse vähendamise keskkonnakasu </a:t>
            </a:r>
            <a:r>
              <a:rPr lang="en-US" sz="9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mõistmine</a:t>
            </a: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leida võimalusi, kuidas vähendada plasti kasutamist igapäevaelus</a:t>
            </a: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Näiteid </a:t>
            </a:r>
            <a:r>
              <a:rPr lang="en-US" sz="9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käitumisviiside kohta, </a:t>
            </a: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 aitavad vähendada plasti kasutamist</a:t>
            </a: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Igapäevaste harjumuste muutmine, et kasutada vähem plasti</a:t>
            </a: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9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Oma käitumise </a:t>
            </a: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hindamine plastide suhtes</a:t>
            </a: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9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Plastivabade ideede </a:t>
            </a:r>
            <a:r>
              <a:rPr lang="en-US" sz="9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rakendamine</a:t>
            </a:r>
          </a:p>
          <a:p>
            <a:pPr marL="0" indent="0">
              <a:buNone/>
            </a:pPr>
            <a:endParaRPr lang="el-GR" sz="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24815" y="646356"/>
            <a:ext cx="548640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85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51" y="707025"/>
            <a:ext cx="5251316" cy="69461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Teoreetiline </a:t>
            </a:r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16D399-4919-4253-911D-A90B0D22B73C}"/>
              </a:ext>
            </a:extLst>
          </p:cNvPr>
          <p:cNvSpPr txBox="1"/>
          <p:nvPr/>
        </p:nvSpPr>
        <p:spPr>
          <a:xfrm>
            <a:off x="1362928" y="2086103"/>
            <a:ext cx="9925050" cy="344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</a:rPr>
              <a:t>Peamine teema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</a:rPr>
              <a:t>Üksus 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</a:rPr>
              <a:t>1: Parimad tavad plastivabaks olemiseks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</a:rPr>
              <a:t>Üksus 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</a:rPr>
              <a:t>2: Plastikust loobumine - kõikjal!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</a:rPr>
              <a:t>Üksus 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</a:rPr>
              <a:t>3: Plastikuvaba juuli 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AT" dirty="0"/>
          </a:p>
        </p:txBody>
      </p:sp>
      <p:pic>
        <p:nvPicPr>
          <p:cNvPr id="1026" name="Picture 2" descr="Free photo green pencil with a positive list">
            <a:extLst>
              <a:ext uri="{FF2B5EF4-FFF2-40B4-BE49-F238E27FC236}">
                <a16:creationId xmlns:a16="http://schemas.microsoft.com/office/drawing/2014/main" id="{EF6F63D2-82D7-0129-8A7E-33A302AC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75" y="24416"/>
            <a:ext cx="3441677" cy="27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1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51" y="707025"/>
            <a:ext cx="5251316" cy="694612"/>
          </a:xfrm>
        </p:spPr>
        <p:txBody>
          <a:bodyPr>
            <a:normAutofit/>
          </a:bodyPr>
          <a:lstStyle/>
          <a:p>
            <a:r>
              <a:rPr lang="pl-PL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Peamine </a:t>
            </a:r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teema 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16D399-4919-4253-911D-A90B0D22B73C}"/>
              </a:ext>
            </a:extLst>
          </p:cNvPr>
          <p:cNvSpPr txBox="1"/>
          <p:nvPr/>
        </p:nvSpPr>
        <p:spPr>
          <a:xfrm>
            <a:off x="296439" y="1613046"/>
            <a:ext cx="11218627" cy="514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Plastikasutuse vähendamisel on mitu </a:t>
            </a:r>
            <a:endParaRPr lang="pl-PL" sz="24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keskkonnakasu</a:t>
            </a: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Plastikreostuse vähendamine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Loodusvarade säilitamine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Kasvuhoonegaaside heitkoguste vähendamine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Jätkusuutlikkuse edendamine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l-PL" sz="24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Üldiselt võib plastiku kasutamise vähendamine avaldada positiivset mõju keskkonnale, vähendades reostust, säästes loodusvarasid, leevendades kliimamuutusi ja edendades selle jätkusuutlikkust.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de-AT" dirty="0"/>
          </a:p>
        </p:txBody>
      </p:sp>
      <p:pic>
        <p:nvPicPr>
          <p:cNvPr id="7" name="Obraz 6" descr="Top view collection of plastic and carton was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45" y="96942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54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51" y="707025"/>
            <a:ext cx="5251316" cy="694612"/>
          </a:xfrm>
        </p:spPr>
        <p:txBody>
          <a:bodyPr>
            <a:normAutofit/>
          </a:bodyPr>
          <a:lstStyle/>
          <a:p>
            <a:r>
              <a:rPr lang="pl-PL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Peamine </a:t>
            </a:r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teema 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14DBC5-C05B-49B4-B5C5-0B3C1B5EFE6C}"/>
              </a:ext>
            </a:extLst>
          </p:cNvPr>
          <p:cNvSpPr txBox="1"/>
          <p:nvPr/>
        </p:nvSpPr>
        <p:spPr>
          <a:xfrm>
            <a:off x="333286" y="1719233"/>
            <a:ext cx="66562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Plastivabaks muutmise nõuanded ja nipid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</a:t>
            </a:r>
            <a:r>
              <a:rPr lang="pl-PL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teha 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 igapäevastes harjumustes ja rutiinides mõned lihtsad muudatused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Alusta väikselt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Koostage nimekiri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Võta oma kaasa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Valige looduslikud tooted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Pood lahtiselt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Ütle "ei" ühekordsele kasutamisele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Valige jätkusuutlikud kaubamärgid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pic>
        <p:nvPicPr>
          <p:cNvPr id="7" name="Obraz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15" y="159579"/>
            <a:ext cx="4939430" cy="487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25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2309881"/>
            <a:ext cx="6486839" cy="3841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7000"/>
              </a:lnSpc>
            </a:pPr>
            <a:r>
              <a:rPr lang="en-US" sz="28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Mõned </a:t>
            </a:r>
            <a:r>
              <a:rPr lang="en-US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nõuanded, kuidas julgustada teisi loobuma plastikust: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Juhtida eeskuju</a:t>
            </a:r>
            <a:endParaRPr lang="pl-PL" sz="28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Harida</a:t>
            </a:r>
            <a:endParaRPr lang="pl-PL" sz="28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Pakkuda alternatiive</a:t>
            </a:r>
            <a:endParaRPr lang="pl-PL" sz="28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Tee see lihtsaks</a:t>
            </a:r>
            <a:endParaRPr lang="pl-PL" sz="28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Toetada ja tähistada edusamme</a:t>
            </a:r>
            <a:endParaRPr lang="de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Peamine teema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 descr="Keyboard with small pla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25" y="102780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88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7" y="1525451"/>
            <a:ext cx="5954780" cy="533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Ühekordselt kasutatavast plastikust loobumine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Valige jätkusuutlikud alternatiivid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Kasutage looduslikke kehahooldustooteid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Vältige pakendatud toitu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Toidujäätmete kompostimine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Toetage jätkusuutlikke (ja kohalikke) ettevõtteid.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 meeles, et plastivabaks olemine on teekond, mitte sihtpunkt!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A5C1F-3DB9-369C-C295-B0385B8349E0}"/>
              </a:ext>
            </a:extLst>
          </p:cNvPr>
          <p:cNvSpPr txBox="1"/>
          <p:nvPr/>
        </p:nvSpPr>
        <p:spPr>
          <a:xfrm>
            <a:off x="5997011" y="4909544"/>
            <a:ext cx="6097424" cy="258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Üksus 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Parimad tavad plastivabaks olemiseks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az 13" descr="Close up people collecting foo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02" y="3249771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5680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269</TotalTime>
  <Words>1487</Words>
  <Application>Microsoft Macintosh PowerPoint</Application>
  <PresentationFormat>Panorámica</PresentationFormat>
  <Paragraphs>158</Paragraphs>
  <Slides>18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Ariel</vt:lpstr>
      <vt:lpstr>Calibri</vt:lpstr>
      <vt:lpstr>Calibri Light</vt:lpstr>
      <vt:lpstr>Open Sans</vt:lpstr>
      <vt:lpstr>Wingdings</vt:lpstr>
      <vt:lpstr>Θέμα του Office</vt:lpstr>
      <vt:lpstr>Moodul 7:  Näpunäiteid ja nippe, et "minna plastivabaks". </vt:lpstr>
      <vt:lpstr>Sissejuhatus</vt:lpstr>
      <vt:lpstr>Mooduli 7 õppe-eesmärgid</vt:lpstr>
      <vt:lpstr>Mooduli 7 õpiväljundid</vt:lpstr>
      <vt:lpstr>Teoreetiline osa</vt:lpstr>
      <vt:lpstr>Peamine teema </vt:lpstr>
      <vt:lpstr>Peamine teema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www.rescue.erasmus.site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Alexandra Karanasiou</dc:creator>
  <cp:keywords>, docId:0A205C6EF0887EAF6CFC2A091BF8DDDD</cp:keywords>
  <cp:lastModifiedBy>Isabel López González</cp:lastModifiedBy>
  <cp:revision>79</cp:revision>
  <dcterms:created xsi:type="dcterms:W3CDTF">2023-02-20T12:16:37Z</dcterms:created>
  <dcterms:modified xsi:type="dcterms:W3CDTF">2023-08-26T09:26:21Z</dcterms:modified>
</cp:coreProperties>
</file>