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2" r:id="rId2"/>
    <p:sldId id="259" r:id="rId3"/>
    <p:sldId id="289" r:id="rId4"/>
    <p:sldId id="286" r:id="rId5"/>
    <p:sldId id="275" r:id="rId6"/>
    <p:sldId id="291" r:id="rId7"/>
    <p:sldId id="287" r:id="rId8"/>
    <p:sldId id="273" r:id="rId9"/>
    <p:sldId id="292" r:id="rId10"/>
    <p:sldId id="293" r:id="rId11"/>
    <p:sldId id="298" r:id="rId12"/>
    <p:sldId id="297" r:id="rId13"/>
    <p:sldId id="304" r:id="rId14"/>
    <p:sldId id="281" r:id="rId15"/>
    <p:sldId id="299" r:id="rId16"/>
    <p:sldId id="300" r:id="rId17"/>
    <p:sldId id="301" r:id="rId18"/>
    <p:sldId id="257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A2E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7A806-BB69-4A2F-85FD-215EC706F757}" type="datetimeFigureOut">
              <a:rPr lang="el-GR" smtClean="0"/>
              <a:t>22/8/2023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14305-B754-4E9D-B4CA-E6D915A02866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963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049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5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707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4733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528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528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52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45B9BC-7C47-559A-5B4B-3F2393A3F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7F0ABC0-09F0-D611-400F-00850809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33007F7-A202-2C7B-0AD3-B185D852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22/8/2023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63957AD-7058-9092-8B5E-857AF347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4ECF0A-C4B5-3BB8-92EA-AC1AF64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31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433EFD-9637-70DF-70EB-0A0C930A4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73D46BD-43EA-2624-1ECF-F645B9E2C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05741D-DC77-23D6-66BA-265BB2F1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22/8/2023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D4E241A-EA8C-B4FD-9668-F4196BA0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E09E703-2267-F8E8-E615-7A729C5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383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684FDE6-42D5-6E5F-ED6D-B18C1A5F2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EBA16F3-4BF5-70F0-1E02-C8A52D9F3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9146BD4-49E5-831E-CB95-52C700C5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22/8/2023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D20BAE4-38A6-0394-D652-43812CED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A34C6C-8E22-7311-5AF8-7D4C0F99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44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CEE8D7-C585-C104-F083-53A20917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DE15F7-6BC5-DC80-86F4-A92712358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B5573CD-7739-E402-2D77-83851AED4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22/8/2023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B0CF5B1-0277-8C36-8539-F09A1FC0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71E0A28-A6CE-88D6-0201-9D3B35B1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730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2248F-C4B5-6F96-A788-FD4A6870F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280A061-7902-162E-B0B0-AE9F8B5E6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FBFC3CD-6F66-7E19-E134-85FC0447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22/8/2023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C75CC1-730C-F91F-1946-6E0EF01CE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5B96947-D965-AFA4-4790-225EB084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125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A955E8-C43F-17EA-BA5B-F16FC31C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BA37F2-0016-F572-BFE4-4B52644B1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BF8EA11-29D9-BEA4-60A1-68FD33E6C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55CC4B1-1219-117E-2087-A9B9CF86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22/8/2023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FEF4C4F-7FAA-EEDD-2528-E6B9C44C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89DEA7F-FF12-02E5-3C42-FBAD4D9D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438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1F87BF-24F8-F456-F395-BD17135A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EFC2137-BDFF-A0D5-AD2A-1D3327D79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1B14C03-F220-5864-700B-31D15F9ED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3FBF229-2DA2-9439-9BF6-E23AD322A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FBC4361-522C-B19B-B4A0-58A7ED2CB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10D149A-C4E8-E7DD-3860-CFDABB2E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22/8/2023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B0A42AC-74B1-417B-75F4-B8A58CF6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CB5CD1B-EDBC-DEE5-0290-BFB71403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62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8C3D5A-ACBF-7759-152F-DD4D64C3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491807F-CE78-241B-C1AA-BDBE44E8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22/8/2023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C12930F-FC2F-6280-15CB-435FC0EBD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C14AA2C-A853-F2B7-A4D9-45AA37D1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00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D7F7EA2-7BAC-6F84-E35D-3D9415D9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22/8/2023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04CC08C-C980-B00A-0415-64FB5BF9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47BD29D-336F-8827-849D-042E7428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190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A03A70-654B-8D3C-721D-EFD8F08CE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C01125-88E9-14EE-F659-132CEA02F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D14047D-A51D-4D80-531B-658F2F6A7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EBA9E6D-E6CC-2A34-995D-7EAA5FA31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22/8/2023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AB1975A-2E36-27C4-87DB-C32F3F25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6679E67-CD05-5A30-1ED1-8F92935F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103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809C10-5AA3-A6EA-B969-61401D14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88C443C-0709-69F1-D8DC-DD1DB4D0B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8B3C4E5-5234-9F9F-72AD-E707F7DE7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C427460-4A26-524A-1DDE-734B0C36B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22/8/2023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3C10AD3-03D4-BF83-7BC6-2E84FCF6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962AD0D-939D-2030-3ABA-10B3005F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13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38A656E-1A84-6537-6FDE-7C0A608E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2C854D1-8535-17FE-7EAB-9B8BC8389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FBE181-3688-C1D2-4576-71FF12B24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B2F6B-EE64-415F-8119-268144447923}" type="datetimeFigureOut">
              <a:rPr lang="el-GR" smtClean="0"/>
              <a:t>22/8/2023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FB7890C-7EF7-3A31-56AF-317F9124D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3A53C2A-2642-5E8D-5299-B8ADA2507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7AFD1-AA76-4ED5-B57B-11B9AAE593B9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913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cowarriorprincess.net/2020/07/facts-statistics-about-plastic/" TargetMode="External"/><Relationship Id="rId13" Type="http://schemas.openxmlformats.org/officeDocument/2006/relationships/hyperlink" Target="https://ecowarriorprincess.net/2019/07/10-ways-avoid-single-use-plastic/" TargetMode="External"/><Relationship Id="rId3" Type="http://schemas.openxmlformats.org/officeDocument/2006/relationships/hyperlink" Target="https://www.billi-uk.com/news/10-tips-on-going-plastic-free/" TargetMode="External"/><Relationship Id="rId7" Type="http://schemas.openxmlformats.org/officeDocument/2006/relationships/hyperlink" Target="https://naturallysavvy.com/live/tips-for-going-plastic-free-for-a-monthand-longer/" TargetMode="External"/><Relationship Id="rId12" Type="http://schemas.openxmlformats.org/officeDocument/2006/relationships/hyperlink" Target="https://greenerideal.com/guides/10-tips-going-plastic-free/?utm_content=cmp-true" TargetMode="External"/><Relationship Id="rId2" Type="http://schemas.openxmlformats.org/officeDocument/2006/relationships/hyperlink" Target="https://growensemble.com/how-to-go-plastic-free/" TargetMode="External"/><Relationship Id="rId16" Type="http://schemas.openxmlformats.org/officeDocument/2006/relationships/hyperlink" Target="https://wwf.org.au/blogs/24-tips-for-going-plastic-free-from-zero-waste-bloggers/?rd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rieclaire.co.uk/life/plastic-free-526408" TargetMode="External"/><Relationship Id="rId11" Type="http://schemas.openxmlformats.org/officeDocument/2006/relationships/hyperlink" Target="https://www.ksat.com/news/2023/04/18/some-tips-on-how-to-limit-your-plastic-exposure/" TargetMode="External"/><Relationship Id="rId5" Type="http://schemas.openxmlformats.org/officeDocument/2006/relationships/hyperlink" Target="https://earthbits.com/blogs/earthbits/plastic-free" TargetMode="External"/><Relationship Id="rId15" Type="http://schemas.openxmlformats.org/officeDocument/2006/relationships/hyperlink" Target="https://www.plasticfreejuly.org/take-the-challenge/" TargetMode="External"/><Relationship Id="rId10" Type="http://schemas.openxmlformats.org/officeDocument/2006/relationships/hyperlink" Target="https://www.implasticfree.com/how-to-go-plastic-free/" TargetMode="External"/><Relationship Id="rId4" Type="http://schemas.openxmlformats.org/officeDocument/2006/relationships/hyperlink" Target="https://zerowastechef.com/2018/03/21/5-ways-persuade-people-break-free-plastic/" TargetMode="External"/><Relationship Id="rId9" Type="http://schemas.openxmlformats.org/officeDocument/2006/relationships/hyperlink" Target="https://sustainability.ncsu.edu/blog/2022/07/25/go-plastic-free-why-and-how/" TargetMode="External"/><Relationship Id="rId14" Type="http://schemas.openxmlformats.org/officeDocument/2006/relationships/hyperlink" Target="https://www.plasticfreejuly.org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jpg"/><Relationship Id="rId10" Type="http://schemas.openxmlformats.org/officeDocument/2006/relationships/image" Target="../media/image19.png"/><Relationship Id="rId4" Type="http://schemas.openxmlformats.org/officeDocument/2006/relationships/image" Target="../media/image14.jpg"/><Relationship Id="rId9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tree&#10;&#10;Description automatically generated with medium confidence">
            <a:extLst>
              <a:ext uri="{FF2B5EF4-FFF2-40B4-BE49-F238E27FC236}">
                <a16:creationId xmlns:a16="http://schemas.microsoft.com/office/drawing/2014/main" id="{F0F4A9DE-6904-3CBB-9799-7EAF1812E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777E0E-989A-872B-B168-56EBAA169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4869226"/>
            <a:ext cx="6096001" cy="988115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Modulo 7: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it-IT" sz="2800" b="1" dirty="0">
                <a:solidFill>
                  <a:schemeClr val="bg1"/>
                </a:solidFill>
              </a:rPr>
              <a:t>Suggerimenti e accorgimenti per "Liberarsi dalla plastica"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5BA794-3805-A93C-EA21-4CB2F3328ED8}"/>
              </a:ext>
            </a:extLst>
          </p:cNvPr>
          <p:cNvSpPr txBox="1"/>
          <p:nvPr/>
        </p:nvSpPr>
        <p:spPr>
          <a:xfrm>
            <a:off x="6868258" y="3364366"/>
            <a:ext cx="4891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1D9B52"/>
                </a:solidFill>
              </a:rPr>
              <a:t>Raise your voice against plastic</a:t>
            </a:r>
            <a:endParaRPr lang="de-DE" sz="2700" dirty="0"/>
          </a:p>
        </p:txBody>
      </p:sp>
    </p:spTree>
    <p:extLst>
      <p:ext uri="{BB962C8B-B14F-4D97-AF65-F5344CB8AC3E}">
        <p14:creationId xmlns:p14="http://schemas.microsoft.com/office/powerpoint/2010/main" val="746106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8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ABA98-EF72-F298-9137-C9C754F5037F}"/>
              </a:ext>
            </a:extLst>
          </p:cNvPr>
          <p:cNvSpPr txBox="1"/>
          <p:nvPr/>
        </p:nvSpPr>
        <p:spPr>
          <a:xfrm>
            <a:off x="333286" y="1446663"/>
            <a:ext cx="6368139" cy="52403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casa: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passate a contenitori e borse riutilizzabili per conservare gli alimenti.</a:t>
            </a:r>
            <a:endParaRPr lang="en-US" sz="20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cucina</a:t>
            </a:r>
            <a:r>
              <a:rPr lang="en-US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sostituite gli involucri di plastica con involucri di cera d'api o coperture riutilizzabili in silicone. Usate contenitori in vetro o in metallo per conservare gli alimenti invece di quelli di plastica.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bagno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assate a uno spazzolino da denti in bambù invece che in plastica e utilizzate una saponetta invece del sapone liquido</a:t>
            </a:r>
            <a:r>
              <a:rPr lang="pl-PL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viaggio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portate con voi una bottiglia d'acqua, una tazza da caffè e degli utensili riutilizzabili</a:t>
            </a:r>
            <a:r>
              <a:rPr lang="pl-PL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giardino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usate alternative biodegradabili alla pacciamatura in plastica, come giornali o cartone. Scegliete materiali non plastici in legno o metallo.</a:t>
            </a:r>
            <a:endParaRPr lang="en-US" sz="20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7038A484-5989-4BA5-9CB0-1231F620DCA5}"/>
              </a:ext>
            </a:extLst>
          </p:cNvPr>
          <p:cNvSpPr txBox="1">
            <a:spLocks/>
          </p:cNvSpPr>
          <p:nvPr/>
        </p:nvSpPr>
        <p:spPr>
          <a:xfrm>
            <a:off x="838200" y="29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it-IT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Unità 2: Riducete la plastica - il più possibile! 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az 9" descr="No plastic and environmental pollution. serious asian woman pulls palm forward, wears yellow hat, striped jumper and denim pants, asks not to pollute our plan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95" y="3259035"/>
            <a:ext cx="5274310" cy="3513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713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8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ABA98-EF72-F298-9137-C9C754F5037F}"/>
              </a:ext>
            </a:extLst>
          </p:cNvPr>
          <p:cNvSpPr txBox="1"/>
          <p:nvPr/>
        </p:nvSpPr>
        <p:spPr>
          <a:xfrm>
            <a:off x="333285" y="1619929"/>
            <a:ext cx="7746190" cy="4379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i="1" dirty="0">
                <a:latin typeface="Open Sans"/>
                <a:ea typeface="Calibri" panose="020F0502020204030204" pitchFamily="34" charset="0"/>
              </a:rPr>
              <a:t>Plastic Free July </a:t>
            </a:r>
            <a:r>
              <a:rPr lang="it-IT" sz="2400" dirty="0">
                <a:latin typeface="Open Sans"/>
                <a:ea typeface="Calibri" panose="020F0502020204030204" pitchFamily="34" charset="0"/>
              </a:rPr>
              <a:t>è un movimento globale annuale che incoraggia le persone a ridurre il consumo di plastica durante il mese di luglio e oltre. </a:t>
            </a:r>
            <a:endParaRPr lang="pl-PL" sz="2400" dirty="0"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iniziare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pl-P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Registratevi alla sfida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Stabilite</a:t>
            </a: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obiettivo</a:t>
            </a:r>
            <a:endParaRPr lang="en-US" sz="2400" dirty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Fate </a:t>
            </a: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l’inventario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Pianificate</a:t>
            </a: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anticipo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Diffondete</a:t>
            </a: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notizia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Tracciate</a:t>
            </a: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vostri</a:t>
            </a: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progressi</a:t>
            </a:r>
            <a:endParaRPr lang="de-AT" sz="2400" dirty="0">
              <a:effectLst/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7038A484-5989-4BA5-9CB0-1231F620DCA5}"/>
              </a:ext>
            </a:extLst>
          </p:cNvPr>
          <p:cNvSpPr txBox="1">
            <a:spLocks/>
          </p:cNvSpPr>
          <p:nvPr/>
        </p:nvSpPr>
        <p:spPr>
          <a:xfrm>
            <a:off x="838200" y="29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it-IT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Unità 3: Plastic Free July (Luglio senza plastica)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760" y="1763813"/>
            <a:ext cx="3562136" cy="4950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422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8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ABA98-EF72-F298-9137-C9C754F5037F}"/>
              </a:ext>
            </a:extLst>
          </p:cNvPr>
          <p:cNvSpPr txBox="1"/>
          <p:nvPr/>
        </p:nvSpPr>
        <p:spPr>
          <a:xfrm>
            <a:off x="333286" y="1428860"/>
            <a:ext cx="11641596" cy="49437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Ecco altri consigli che vale la pena provare (non solo per il mese di luglio) e a cui ispirarsi per introdurre le proprie iniziative per salvare il pianeta: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Contenitori, imballaggi e rivestimenti fai da te per l'elettronica. Ne avete già?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it-IT" sz="2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Cucite pezzi di stoffa per creare interessanti confezioni regalo. Lavorate sulla vostra creatività!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it-IT" sz="2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Osservate quanta plastica c'è intorno a voi ed elencate la quantità di plastica che potete sostituire o smettere di usare. Riuscite a notare la differenza?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7038A484-5989-4BA5-9CB0-1231F620DCA5}"/>
              </a:ext>
            </a:extLst>
          </p:cNvPr>
          <p:cNvSpPr txBox="1">
            <a:spLocks/>
          </p:cNvSpPr>
          <p:nvPr/>
        </p:nvSpPr>
        <p:spPr>
          <a:xfrm>
            <a:off x="838200" y="29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828934A-65C3-2AF8-128E-701E71FA02A9}"/>
              </a:ext>
            </a:extLst>
          </p:cNvPr>
          <p:cNvSpPr txBox="1">
            <a:spLocks/>
          </p:cNvSpPr>
          <p:nvPr/>
        </p:nvSpPr>
        <p:spPr>
          <a:xfrm>
            <a:off x="990600" y="4467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it-IT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Unità 3: Plastic Free July (Luglio senza plastica)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79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8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ABA98-EF72-F298-9137-C9C754F5037F}"/>
              </a:ext>
            </a:extLst>
          </p:cNvPr>
          <p:cNvSpPr txBox="1"/>
          <p:nvPr/>
        </p:nvSpPr>
        <p:spPr>
          <a:xfrm>
            <a:off x="333286" y="1521498"/>
            <a:ext cx="11687079" cy="1263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7038A484-5989-4BA5-9CB0-1231F620DCA5}"/>
              </a:ext>
            </a:extLst>
          </p:cNvPr>
          <p:cNvSpPr txBox="1">
            <a:spLocks/>
          </p:cNvSpPr>
          <p:nvPr/>
        </p:nvSpPr>
        <p:spPr>
          <a:xfrm>
            <a:off x="838200" y="29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it-IT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Unità 4: Una serie di raccomandazioni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3C6540D-7607-A5E4-58CB-800FC27468FE}"/>
              </a:ext>
            </a:extLst>
          </p:cNvPr>
          <p:cNvSpPr txBox="1"/>
          <p:nvPr/>
        </p:nvSpPr>
        <p:spPr>
          <a:xfrm>
            <a:off x="639097" y="1247687"/>
            <a:ext cx="10913806" cy="5470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it-IT" sz="15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Siate consapevoli </a:t>
            </a:r>
            <a:r>
              <a:rPr lang="it-IT" sz="15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tipo di plastica che utilizzate ogni giorno.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it-IT" sz="15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Tenete presente </a:t>
            </a:r>
            <a:r>
              <a:rPr lang="it-IT" sz="15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non tutte le plastiche hanno la stessa composizione, alcune sono migliori di altre: controllate sempre l'etichetta. 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it-IT" sz="15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Tenete presente </a:t>
            </a:r>
            <a:r>
              <a:rPr lang="it-IT" sz="15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alcuni tipi di plastica (ad esempio il PVC (cloruro di polivinile) o il PET (polietilene tereftalato) sono pericolosi per la salute umana. 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5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it-IT" sz="15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Usate </a:t>
            </a:r>
            <a:r>
              <a:rPr lang="it-IT" sz="15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plastica biodegradabile e contenitori riutilizzabili invece di prodotti monouso.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it-IT" sz="15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Utilizzate </a:t>
            </a:r>
            <a:r>
              <a:rPr lang="it-IT" sz="15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vostre posate se volete mangiare fuori di tanto in tanto.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it-IT" sz="15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appendere i vestiti, </a:t>
            </a:r>
            <a:r>
              <a:rPr lang="it-IT" sz="15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utilizzate </a:t>
            </a:r>
            <a:r>
              <a:rPr lang="it-IT" sz="15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mollette di legno piuttosto che di plastica.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5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it-IT" sz="15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Smettete </a:t>
            </a:r>
            <a:r>
              <a:rPr lang="it-IT" sz="15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it-IT" sz="15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5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acquistare acqua in bottiglie di plastica.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it-IT" sz="15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Smettere </a:t>
            </a:r>
            <a:r>
              <a:rPr lang="it-IT" sz="15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usare sacchetti di plastica. 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it-IT" sz="15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Smettere </a:t>
            </a:r>
            <a:r>
              <a:rPr lang="it-IT" sz="15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it-IT" sz="15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5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usare rasoi usa e getta.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5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it-IT" sz="15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Ricordate </a:t>
            </a:r>
            <a:r>
              <a:rPr lang="it-IT" sz="15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riutilizzare e riciclare.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it-IT" sz="15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Ricordate </a:t>
            </a:r>
            <a:r>
              <a:rPr lang="it-IT" sz="15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esistono molti tipi di etichette e che qualsiasi contenitore senza etichetta verde dovrebbe essere evitato.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it-IT" sz="15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Ricordate </a:t>
            </a:r>
            <a:r>
              <a:rPr lang="it-IT" sz="15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differenziare i rifiuti in cassonetti separati in base alle categorie.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6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CF455CDC-FB05-4CB5-B741-3B82133CE9B0}"/>
              </a:ext>
            </a:extLst>
          </p:cNvPr>
          <p:cNvSpPr txBox="1">
            <a:spLocks/>
          </p:cNvSpPr>
          <p:nvPr/>
        </p:nvSpPr>
        <p:spPr>
          <a:xfrm>
            <a:off x="860356" y="314574"/>
            <a:ext cx="83284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ttività</a:t>
            </a:r>
            <a:r>
              <a:rPr lang="it-IT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A7.1 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Θέση περιεχομένου 8">
            <a:extLst>
              <a:ext uri="{FF2B5EF4-FFF2-40B4-BE49-F238E27FC236}">
                <a16:creationId xmlns:a16="http://schemas.microsoft.com/office/drawing/2014/main" id="{988D86DD-585B-4074-832B-A897DE875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189" y="266391"/>
            <a:ext cx="5909148" cy="226991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lo si vuole, è possibile liberarsi dalla plastica!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Avrai bisogno di un foglio di carta e una penna.</a:t>
            </a:r>
            <a:endParaRPr lang="pl-PL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t-IT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Durata stimata</a:t>
            </a:r>
            <a:r>
              <a:rPr lang="pl-PL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20 minut</a:t>
            </a:r>
            <a:r>
              <a:rPr lang="it-IT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</a:t>
            </a:r>
            <a:endParaRPr lang="en-US" sz="18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86D32784-3B56-48A5-AA3D-784D5D52A8E6}"/>
              </a:ext>
            </a:extLst>
          </p:cNvPr>
          <p:cNvSpPr txBox="1"/>
          <p:nvPr/>
        </p:nvSpPr>
        <p:spPr>
          <a:xfrm>
            <a:off x="199746" y="2280388"/>
            <a:ext cx="11792507" cy="3796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Pensate alle situazioni in cui utilizzate più spesso oggetti di plastica (ad esempio posate, sacchetti di plastica, ecc.).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Scegliete 5 esempi di questo tipo e scriveteli su un foglio di carta.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Poi, nei 5 punti successivi, scrivete le idee con cui potete sostituire gli oggetti di plastica utilizzati nelle situazioni sopra descritte. Siate creativi. Pensate a quali materiali o oggetti avete in casa in modo da non dover fare nuovi acquisti.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Cercate di trovare il maggior numero possibile di alternative di plastica nelle situazioni di vita che avete scelto.</a:t>
            </a:r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ree photo woman lying on a meadow pretends to run on a drawn lad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979" y="110266"/>
            <a:ext cx="2837321" cy="178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68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CF455CDC-FB05-4CB5-B741-3B82133CE9B0}"/>
              </a:ext>
            </a:extLst>
          </p:cNvPr>
          <p:cNvSpPr txBox="1">
            <a:spLocks/>
          </p:cNvSpPr>
          <p:nvPr/>
        </p:nvSpPr>
        <p:spPr>
          <a:xfrm>
            <a:off x="860356" y="314574"/>
            <a:ext cx="83284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ttività</a:t>
            </a:r>
            <a:r>
              <a:rPr lang="it-IT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A7.2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86D32784-3B56-48A5-AA3D-784D5D52A8E6}"/>
              </a:ext>
            </a:extLst>
          </p:cNvPr>
          <p:cNvSpPr txBox="1"/>
          <p:nvPr/>
        </p:nvSpPr>
        <p:spPr>
          <a:xfrm>
            <a:off x="174119" y="2273139"/>
            <a:ext cx="11934548" cy="387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Pensate a come viene utilizzata la plastica nell'ambiente in cui vivete.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Scrivete 10 consigli che dareste a un amico che vorrebbe iniziare il suo viaggio per liberarsi dalla plastica.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Pensate poi a quali vostri comportamenti (basati sui consigli che avete scritto) potrebbero essere un modello per i vostri amici.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Scrivete anche questi esempi di comportamento.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Una volta completato il compito, conservate il foglio di carta con i consigli e le idee scritte in modo da poterle mettere in pratica.</a:t>
            </a: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Free photo side view of women outdoors conversing through sign langu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523" y="60633"/>
            <a:ext cx="2629144" cy="174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Θέση περιεχομένου 8">
            <a:extLst>
              <a:ext uri="{FF2B5EF4-FFF2-40B4-BE49-F238E27FC236}">
                <a16:creationId xmlns:a16="http://schemas.microsoft.com/office/drawing/2014/main" id="{B5B52A75-8397-7A07-6C0F-FD03A5F7AC19}"/>
              </a:ext>
            </a:extLst>
          </p:cNvPr>
          <p:cNvSpPr txBox="1">
            <a:spLocks/>
          </p:cNvSpPr>
          <p:nvPr/>
        </p:nvSpPr>
        <p:spPr>
          <a:xfrm>
            <a:off x="3635189" y="266391"/>
            <a:ext cx="5909148" cy="226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it-IT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Essere l’inizio del cambiamento.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it-IT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Avrai bisogno di un foglio di carta e una penna.</a:t>
            </a:r>
            <a:endParaRPr lang="pl-PL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Durata stimata</a:t>
            </a:r>
            <a:r>
              <a:rPr lang="pl-PL" sz="1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20 minut</a:t>
            </a:r>
            <a:r>
              <a:rPr lang="it-IT" sz="1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</a:t>
            </a:r>
            <a:endParaRPr lang="en-US" sz="18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2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CF455CDC-FB05-4CB5-B741-3B82133CE9B0}"/>
              </a:ext>
            </a:extLst>
          </p:cNvPr>
          <p:cNvSpPr txBox="1">
            <a:spLocks/>
          </p:cNvSpPr>
          <p:nvPr/>
        </p:nvSpPr>
        <p:spPr>
          <a:xfrm>
            <a:off x="860356" y="314574"/>
            <a:ext cx="83284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it-IT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Risorse didattiche aggiuntive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Θέση περιεχομένου 8">
            <a:extLst>
              <a:ext uri="{FF2B5EF4-FFF2-40B4-BE49-F238E27FC236}">
                <a16:creationId xmlns:a16="http://schemas.microsoft.com/office/drawing/2014/main" id="{988D86DD-585B-4074-832B-A897DE875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877" y="1411430"/>
            <a:ext cx="10078778" cy="13255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Open Sans"/>
              </a:rPr>
              <a:t>I’M PLASTIC FREE - </a:t>
            </a:r>
            <a:r>
              <a:rPr lang="it-IT" sz="1800" dirty="0">
                <a:latin typeface="Open Sans"/>
              </a:rPr>
              <a:t>una piattaforma di matchmaking per la riduzione dei rifiuti di plastica, con diverse risorse educative e informative, oltre a un blog. Il sito consente di trovare soluzioni per sostituire la plastica, contribuendo così a ridurre l'inquinamento ambientale. </a:t>
            </a:r>
            <a:endParaRPr lang="en-US" sz="1800" i="1" dirty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77" y="2802834"/>
            <a:ext cx="9795029" cy="37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162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8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ABA98-EF72-F298-9137-C9C754F5037F}"/>
              </a:ext>
            </a:extLst>
          </p:cNvPr>
          <p:cNvSpPr txBox="1"/>
          <p:nvPr/>
        </p:nvSpPr>
        <p:spPr>
          <a:xfrm>
            <a:off x="150125" y="1428860"/>
            <a:ext cx="12041875" cy="49437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Ames Cory (2021). How to Go Plastic-Free: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 Steps to Life Without Plastic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https://growensemble.com/how-to-go-plastic-free/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Billi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UK (2019).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Tips on Going Plastic-Free. 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https://www.billi-uk.com/news/10-tips-on-going-plastic-free/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Bonneau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Anne-Marie (2018).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Ways to Persuade People to Break Free from Plastic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https://zerowastechef.com/2018/03/21/5-ways-persuade-people-break-free-plastic/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C. Fran (2020).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go plastic free: 23 tips and products. 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https://earthbits.com/blogs/earthbits/plastic-free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Chui Delphine (2017).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go plastic free: 'Ditching plastic for a week, these are the 6 most important lessons I learned'. 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https://www.marieclaire.co.uk/life/plastic-free-526408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Collins Lisa Roth (2018).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Tips For Going Plastic-Free For a Month…And Longer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https://naturallysavvy.com/live/tips-for-going-plastic-free-for-a-monthand-longer/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 Warrior Princess (2020).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Facts and Statistics About Plastic to Inspire Your Plastic Free Journey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https://ecowarriorprincess.net/2020/07/facts-statistics-about-plastic/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Hill </a:t>
            </a:r>
            <a:r>
              <a:rPr lang="en-GB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Lani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St. (2022).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 Plastic Free: Why and How. 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https://sustainability.ncsu.edu/blog/2022/07/25/go-plastic-free-why-and-how/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I’m Plastic Free (2023).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Go Plastic Free?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https://www.implasticfree.com/how-to-go-plastic-free/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KSAT (2023).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tips on how to limit your plastic exposure.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1"/>
              </a:rPr>
              <a:t>https://www.ksat.com/news/2023/04/18/some-tips-on-how-to-limit-your-plastic-exposure/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Lind Heather (2021).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Tips for Going Plastic-Free For Beginners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2"/>
              </a:rPr>
              <a:t>https://greenerideal.com/guides/10-tips-going-plastic-free/?utm_content=cmp-true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Nini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Jennifer (2019).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Ways to Avoid Single-Use Plastic When Out and About.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3"/>
              </a:rPr>
              <a:t>https://ecowarriorprincess.net/2019/07/10-ways-avoid-single-use-plastic/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Plastic Free July.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4"/>
              </a:rPr>
              <a:t>https://www.plasticfreejuly.org/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Plastic Free July.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 the challenge. 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5"/>
              </a:rPr>
              <a:t>https://www.plasticfreejuly.org/take-the-challenge/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WWF Australia (2021).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24+ Tips For Going Plastic Free From Zero Waste Bloggers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6"/>
              </a:rPr>
              <a:t>https://wwf.org.au/blogs/24-tips-for-going-plastic-free-from-zero-waste-bloggers/?rd=1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7038A484-5989-4BA5-9CB0-1231F620DCA5}"/>
              </a:ext>
            </a:extLst>
          </p:cNvPr>
          <p:cNvSpPr txBox="1">
            <a:spLocks/>
          </p:cNvSpPr>
          <p:nvPr/>
        </p:nvSpPr>
        <p:spPr>
          <a:xfrm>
            <a:off x="838200" y="29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</a:t>
            </a:r>
            <a:r>
              <a:rPr lang="it-IT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08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81A794A3-04EE-70FC-3978-DD1CF37D8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7189" y="3381871"/>
            <a:ext cx="501430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Finanziato dall'Unione europea. I punti di vista e le opinioni espresse sono tuttavia esclusivamente quelli dell'autore o degli autori e non riflettono necessariamente quelli dell'Unione europea o dell'Agenzia esecutiva per l'istruzione e la cultura (EACEA). Né l'Unione Europea né l'EACEA possono essere ritenute responsabili.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</a:rPr>
              <a:t>Numero progetto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2022-1-AT01-KA220-YOU-000086418</a:t>
            </a:r>
            <a:endParaRPr kumimoji="0" lang="de-DE" alt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hand holding a tree&#10;&#10;Description automatically generated with medium confidence">
            <a:extLst>
              <a:ext uri="{FF2B5EF4-FFF2-40B4-BE49-F238E27FC236}">
                <a16:creationId xmlns:a16="http://schemas.microsoft.com/office/drawing/2014/main" id="{DFC94BB9-EBD4-791C-2CAB-D3A54B491E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" r="50761" b="9934"/>
          <a:stretch/>
        </p:blipFill>
        <p:spPr>
          <a:xfrm>
            <a:off x="-26822" y="-1"/>
            <a:ext cx="6088076" cy="5985519"/>
          </a:xfrm>
          <a:prstGeom prst="rect">
            <a:avLst/>
          </a:prstGeom>
        </p:spPr>
      </p:pic>
      <p:pic>
        <p:nvPicPr>
          <p:cNvPr id="5" name="Picture 4" descr="A hand holding a tree&#10;&#10;Description automatically generated with medium confidence">
            <a:extLst>
              <a:ext uri="{FF2B5EF4-FFF2-40B4-BE49-F238E27FC236}">
                <a16:creationId xmlns:a16="http://schemas.microsoft.com/office/drawing/2014/main" id="{F0F4A9DE-6904-3CBB-9799-7EAF1812E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1C9A51"/>
              </a:clrFrom>
              <a:clrTo>
                <a:srgbClr val="1C9A5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9" t="4667" r="5160" b="48456"/>
          <a:stretch/>
        </p:blipFill>
        <p:spPr>
          <a:xfrm>
            <a:off x="6437036" y="396264"/>
            <a:ext cx="1964174" cy="1277776"/>
          </a:xfrm>
          <a:prstGeom prst="rect">
            <a:avLst/>
          </a:prstGeom>
          <a:solidFill>
            <a:srgbClr val="1D9B52"/>
          </a:solidFill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0CCBD21-C504-608E-9B73-89FEEF6EC874}"/>
              </a:ext>
            </a:extLst>
          </p:cNvPr>
          <p:cNvSpPr/>
          <p:nvPr/>
        </p:nvSpPr>
        <p:spPr>
          <a:xfrm>
            <a:off x="-46678" y="5985519"/>
            <a:ext cx="12243571" cy="194869"/>
          </a:xfrm>
          <a:prstGeom prst="rect">
            <a:avLst/>
          </a:prstGeom>
          <a:solidFill>
            <a:srgbClr val="1D9B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77E0E-989A-872B-B168-56EBAA169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189" y="1822926"/>
            <a:ext cx="5094348" cy="451834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dirty="0">
                <a:solidFill>
                  <a:srgbClr val="1D9B52"/>
                </a:solidFill>
              </a:rPr>
              <a:t>www.rescue.erasmus.site</a:t>
            </a:r>
            <a:endParaRPr lang="de-DE" sz="2800" b="1" dirty="0">
              <a:solidFill>
                <a:srgbClr val="1D9B52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262CD-B11E-260D-A765-A1F565840303}"/>
              </a:ext>
            </a:extLst>
          </p:cNvPr>
          <p:cNvSpPr txBox="1"/>
          <p:nvPr/>
        </p:nvSpPr>
        <p:spPr>
          <a:xfrm>
            <a:off x="6487189" y="2271013"/>
            <a:ext cx="5486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Instagram: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rescue.Erasmus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Facebook: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Rescue - Raise your voice against plastic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YouTube: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@rescue-raiseyourvoice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1000" dirty="0" err="1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</a:t>
            </a:r>
            <a:r>
              <a:rPr lang="en-US" sz="10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è co-</a:t>
            </a:r>
            <a:r>
              <a:rPr lang="en-US" sz="1000" dirty="0" err="1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finanziato</a:t>
            </a:r>
            <a:r>
              <a:rPr lang="en-US" sz="10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</a:t>
            </a:r>
            <a:r>
              <a:rPr lang="en-US" sz="10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Commissione</a:t>
            </a:r>
            <a:r>
              <a:rPr lang="en-US" sz="10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</a:t>
            </a:r>
            <a:r>
              <a:rPr lang="en-US" sz="10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attraverso</a:t>
            </a:r>
            <a:r>
              <a:rPr lang="en-US" sz="10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 </a:t>
            </a:r>
            <a:r>
              <a:rPr lang="en-US" sz="1000" dirty="0" err="1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en-US" sz="10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Erasmus+.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1D9B5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D9B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1D9B52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4A7A1E-D9C0-D6D9-BD3B-C815FBFC0A6D}"/>
              </a:ext>
            </a:extLst>
          </p:cNvPr>
          <p:cNvSpPr/>
          <p:nvPr/>
        </p:nvSpPr>
        <p:spPr>
          <a:xfrm>
            <a:off x="-56756" y="6173777"/>
            <a:ext cx="12248756" cy="73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blue and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BB800B3-4FC3-5DDE-B504-05652193B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01" y="6256940"/>
            <a:ext cx="2381250" cy="571500"/>
          </a:xfrm>
          <a:prstGeom prst="rect">
            <a:avLst/>
          </a:prstGeom>
        </p:spPr>
      </p:pic>
      <p:pic>
        <p:nvPicPr>
          <p:cNvPr id="11" name="Picture 10" descr="A picture containing font, graphics, logo, graphic design&#10;&#10;Description automatically generated">
            <a:extLst>
              <a:ext uri="{FF2B5EF4-FFF2-40B4-BE49-F238E27FC236}">
                <a16:creationId xmlns:a16="http://schemas.microsoft.com/office/drawing/2014/main" id="{E0EECFCE-37CF-AD30-50A2-C1BB8E130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4" y="6306147"/>
            <a:ext cx="1317317" cy="448983"/>
          </a:xfrm>
          <a:prstGeom prst="rect">
            <a:avLst/>
          </a:prstGeom>
        </p:spPr>
      </p:pic>
      <p:pic>
        <p:nvPicPr>
          <p:cNvPr id="13" name="Picture 12" descr="A picture containing colorfulness, circle, graphics&#10;&#10;Description automatically generated">
            <a:extLst>
              <a:ext uri="{FF2B5EF4-FFF2-40B4-BE49-F238E27FC236}">
                <a16:creationId xmlns:a16="http://schemas.microsoft.com/office/drawing/2014/main" id="{E6466C74-9FFC-D608-2C80-CCFDD9FCD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21" y="6257656"/>
            <a:ext cx="786174" cy="585060"/>
          </a:xfrm>
          <a:prstGeom prst="rect">
            <a:avLst/>
          </a:prstGeom>
        </p:spPr>
      </p:pic>
      <p:pic>
        <p:nvPicPr>
          <p:cNvPr id="15" name="Picture 14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CE5AD07-83D0-B5CC-0E85-AE1AFB3AB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35" y="6238057"/>
            <a:ext cx="2051810" cy="654663"/>
          </a:xfrm>
          <a:prstGeom prst="rect">
            <a:avLst/>
          </a:prstGeom>
        </p:spPr>
      </p:pic>
      <p:pic>
        <p:nvPicPr>
          <p:cNvPr id="17" name="Picture 16" descr="A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87743965-2E03-B64E-4538-A546AF7CFF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134" y="6277320"/>
            <a:ext cx="2828603" cy="613192"/>
          </a:xfrm>
          <a:prstGeom prst="rect">
            <a:avLst/>
          </a:prstGeom>
        </p:spPr>
      </p:pic>
      <p:pic>
        <p:nvPicPr>
          <p:cNvPr id="19" name="Picture 18" descr="Blue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1444DF8-BC40-7C21-465C-A6E6C9FA68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31" y="3576463"/>
            <a:ext cx="2480714" cy="520442"/>
          </a:xfrm>
          <a:prstGeom prst="rect">
            <a:avLst/>
          </a:prstGeom>
        </p:spPr>
      </p:pic>
      <p:sp>
        <p:nvSpPr>
          <p:cNvPr id="21" name="Rectangle 1">
            <a:extLst>
              <a:ext uri="{FF2B5EF4-FFF2-40B4-BE49-F238E27FC236}">
                <a16:creationId xmlns:a16="http://schemas.microsoft.com/office/drawing/2014/main" id="{A74F6447-197F-6CB0-4646-E88BCCAA8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7189" y="5562857"/>
            <a:ext cx="501430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>
                <a:solidFill>
                  <a:prstClr val="black"/>
                </a:solidFill>
                <a:latin typeface="Ariel"/>
              </a:rPr>
              <a:t>Questo</a:t>
            </a:r>
            <a:r>
              <a:rPr lang="en-US" sz="900" dirty="0">
                <a:solidFill>
                  <a:prstClr val="black"/>
                </a:solidFill>
                <a:latin typeface="Ariel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el"/>
              </a:rPr>
              <a:t>lavoro</a:t>
            </a:r>
            <a:r>
              <a:rPr lang="en-US" sz="900" dirty="0">
                <a:solidFill>
                  <a:prstClr val="black"/>
                </a:solidFill>
                <a:latin typeface="Ariel"/>
              </a:rPr>
              <a:t> è </a:t>
            </a:r>
            <a:r>
              <a:rPr lang="en-US" sz="900" dirty="0" err="1">
                <a:solidFill>
                  <a:prstClr val="black"/>
                </a:solidFill>
                <a:latin typeface="Ariel"/>
              </a:rPr>
              <a:t>rilasciato</a:t>
            </a:r>
            <a:r>
              <a:rPr lang="en-US" sz="900" dirty="0">
                <a:solidFill>
                  <a:prstClr val="black"/>
                </a:solidFill>
                <a:latin typeface="Ariel"/>
              </a:rPr>
              <a:t> con </a:t>
            </a:r>
            <a:r>
              <a:rPr lang="en-US" sz="900" dirty="0" err="1">
                <a:solidFill>
                  <a:prstClr val="black"/>
                </a:solidFill>
                <a:latin typeface="Ariel"/>
              </a:rPr>
              <a:t>licenza</a:t>
            </a:r>
            <a:r>
              <a:rPr lang="en-US" sz="900" dirty="0">
                <a:solidFill>
                  <a:prstClr val="black"/>
                </a:solidFill>
                <a:latin typeface="Ariel"/>
              </a:rPr>
              <a:t> </a:t>
            </a:r>
            <a:r>
              <a:rPr lang="en-US" sz="900" dirty="0">
                <a:solidFill>
                  <a:prstClr val="black"/>
                </a:solidFill>
                <a:latin typeface="Ariel"/>
                <a:hlinkClick r:id="rId9"/>
              </a:rPr>
              <a:t>Creative Commons Attribution 4.0 International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.</a:t>
            </a:r>
            <a:endParaRPr kumimoji="0" lang="de-DE" alt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pic>
        <p:nvPicPr>
          <p:cNvPr id="23" name="Picture 22" descr="A grey and black sign with a person in a circle&#10;&#10;Description automatically generated with low confidence">
            <a:extLst>
              <a:ext uri="{FF2B5EF4-FFF2-40B4-BE49-F238E27FC236}">
                <a16:creationId xmlns:a16="http://schemas.microsoft.com/office/drawing/2014/main" id="{D97C0CCD-5AF4-B025-2788-078306C783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31" y="5088600"/>
            <a:ext cx="1227411" cy="42944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4368C6C-C887-0976-4A45-956DACD1180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4814" r="20624" b="6062"/>
          <a:stretch/>
        </p:blipFill>
        <p:spPr>
          <a:xfrm>
            <a:off x="5918517" y="6209860"/>
            <a:ext cx="908766" cy="68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Colourful plastic bottle caps">
            <a:extLst>
              <a:ext uri="{FF2B5EF4-FFF2-40B4-BE49-F238E27FC236}">
                <a16:creationId xmlns:a16="http://schemas.microsoft.com/office/drawing/2014/main" id="{435AF461-5527-BD46-23BF-FE3356340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2103" r="23298" b="698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ACD44DE-1F6F-6B8C-A174-28585F1B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97" y="731520"/>
            <a:ext cx="3438144" cy="418338"/>
          </a:xfrm>
        </p:spPr>
        <p:txBody>
          <a:bodyPr anchor="b">
            <a:normAutofit fontScale="90000"/>
          </a:bodyPr>
          <a:lstStyle/>
          <a:p>
            <a:r>
              <a:rPr lang="en-US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Introduzione</a:t>
            </a:r>
            <a:endParaRPr lang="el-GR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424815" y="646356"/>
            <a:ext cx="548640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9C2CD-5AEC-089B-2B98-F04724905FB7}"/>
              </a:ext>
            </a:extLst>
          </p:cNvPr>
          <p:cNvSpPr txBox="1"/>
          <p:nvPr/>
        </p:nvSpPr>
        <p:spPr>
          <a:xfrm>
            <a:off x="973455" y="1384196"/>
            <a:ext cx="991745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Rinunciare alla plastica è una scelta personale che può avere un impatto significativo sulla riduzione dell'inquinamento da plastica. </a:t>
            </a:r>
          </a:p>
          <a:p>
            <a:endParaRPr lang="it-IT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In questo modulo imparerete a conoscere il concetto di "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plastic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-free": cos'è, perché è importante, quali sono i vantaggi per l'ambiente e come metterlo in pratica. Imparerete poi una serie di consigli e accorgimento per ridurre efficacemente il consumo di plastica nella vostra vita quotidiana. I consigli sono facili da mettere in pratica: chiunque può seguirli e metterli in pratica subito. Il modulo è stato progettato per aiutarvi a iniziare a implementare soluzioni per ridurre il vostro consumo complessivo di plastica e per migliorare così l'ambiente.</a:t>
            </a:r>
            <a:endParaRPr lang="en-US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3ED97ED-18F4-4BE3-807A-7706FBF87312}"/>
              </a:ext>
            </a:extLst>
          </p:cNvPr>
          <p:cNvSpPr txBox="1"/>
          <p:nvPr/>
        </p:nvSpPr>
        <p:spPr>
          <a:xfrm>
            <a:off x="9036279" y="62213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NGF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395327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ACD44DE-1F6F-6B8C-A174-28585F1B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96" y="731520"/>
            <a:ext cx="4851115" cy="418338"/>
          </a:xfrm>
        </p:spPr>
        <p:txBody>
          <a:bodyPr anchor="b">
            <a:noAutofit/>
          </a:bodyPr>
          <a:lstStyle/>
          <a:p>
            <a:r>
              <a:rPr lang="pl-PL" sz="2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Obiettivi di apprendimento </a:t>
            </a:r>
            <a:endParaRPr lang="el-GR" sz="2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E1AC86-2B24-B513-17A1-C38070E8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22" y="2452624"/>
            <a:ext cx="9900356" cy="420576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Promuovere</a:t>
            </a:r>
            <a:r>
              <a:rPr lang="en-GB" sz="2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20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consapevolezza</a:t>
            </a:r>
            <a:r>
              <a:rPr lang="en-GB" sz="2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ambientale</a:t>
            </a:r>
            <a:r>
              <a:rPr lang="en-GB" sz="2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z="2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Acquisire conoscenze teoriche su come ridurre la plastica;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z="2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Conoscere i modi più importanti per liberarsi dalla plastica;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z="2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Imparare comportamenti che possono poi essere messi in pratica;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2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Utilizzare consigli utili per l'eliminazione della plastica e condividerli con gli altri.</a:t>
            </a:r>
            <a:endParaRPr lang="el-GR" sz="2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l-GR" sz="4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424815" y="646356"/>
            <a:ext cx="548640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28" descr="Colourful plastic bottle caps">
            <a:extLst>
              <a:ext uri="{FF2B5EF4-FFF2-40B4-BE49-F238E27FC236}">
                <a16:creationId xmlns:a16="http://schemas.microsoft.com/office/drawing/2014/main" id="{9E36FD6E-BEE5-54C5-A314-126F3C4C71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2103" r="23298" b="698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1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Colourful plastic bottle caps">
            <a:extLst>
              <a:ext uri="{FF2B5EF4-FFF2-40B4-BE49-F238E27FC236}">
                <a16:creationId xmlns:a16="http://schemas.microsoft.com/office/drawing/2014/main" id="{435AF461-5527-BD46-23BF-FE3356340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2103" r="23298" b="698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ACD44DE-1F6F-6B8C-A174-28585F1B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96" y="731520"/>
            <a:ext cx="5037204" cy="418338"/>
          </a:xfrm>
        </p:spPr>
        <p:txBody>
          <a:bodyPr anchor="b">
            <a:normAutofit fontScale="90000"/>
          </a:bodyPr>
          <a:lstStyle/>
          <a:p>
            <a:r>
              <a:rPr lang="pl-PL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Risultati dell'apprendimento </a:t>
            </a:r>
            <a:endParaRPr lang="el-GR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E1AC86-2B24-B513-17A1-C38070E8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455" y="2485912"/>
            <a:ext cx="11452364" cy="43962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z="2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Comprendere il concetto di "</a:t>
            </a:r>
            <a:r>
              <a:rPr lang="it-IT" sz="20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plastic</a:t>
            </a:r>
            <a:r>
              <a:rPr lang="it-IT" sz="2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-free";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z="2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Comprendere i benefici ambientali derivanti dalla riduzione dell'uso della plastica;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z="2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Trovare modi per ridurre l'uso della plastica nella vita quotidiana;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z="2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Fornire esempi di comportamenti che aiutano a ridurre la plastica;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z="2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Modificare le abitudini quotidiane per utilizzare meno plastica;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z="2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Valutare il proprio comportamento nei confronti della plastica;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2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Attuare idee prive di plastica.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4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424815" y="646356"/>
            <a:ext cx="548640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485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ACD44DE-1F6F-6B8C-A174-28585F1B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851" y="707025"/>
            <a:ext cx="5251316" cy="694612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</a:t>
            </a:r>
            <a:r>
              <a:rPr lang="it-IT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teorica</a:t>
            </a:r>
            <a:endParaRPr lang="el-GR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16D399-4919-4253-911D-A90B0D22B73C}"/>
              </a:ext>
            </a:extLst>
          </p:cNvPr>
          <p:cNvSpPr txBox="1"/>
          <p:nvPr/>
        </p:nvSpPr>
        <p:spPr>
          <a:xfrm>
            <a:off x="1362928" y="2086103"/>
            <a:ext cx="9925050" cy="359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800" dirty="0">
                <a:latin typeface="Open Sans" panose="020B0606030504020204" pitchFamily="34" charset="0"/>
                <a:ea typeface="Calibri" panose="020F0502020204030204" pitchFamily="34" charset="0"/>
              </a:rPr>
              <a:t>Argomento principale</a:t>
            </a:r>
            <a:endParaRPr lang="pl-PL" sz="2800" dirty="0"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800" dirty="0">
                <a:latin typeface="Open Sans" panose="020B0606030504020204" pitchFamily="34" charset="0"/>
                <a:ea typeface="Calibri" panose="020F0502020204030204" pitchFamily="34" charset="0"/>
              </a:rPr>
              <a:t>Unità 1: Buone pratiche per liberarsi dalla plastica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800" dirty="0">
                <a:latin typeface="Open Sans" panose="020B0606030504020204" pitchFamily="34" charset="0"/>
                <a:ea typeface="Calibri" panose="020F0502020204030204" pitchFamily="34" charset="0"/>
              </a:rPr>
              <a:t>Unità 2: Riducete la plastica - il più possibile!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800" dirty="0">
                <a:latin typeface="Open Sans" panose="020B0606030504020204" pitchFamily="34" charset="0"/>
                <a:ea typeface="Calibri" panose="020F0502020204030204" pitchFamily="34" charset="0"/>
              </a:rPr>
              <a:t>Unità 3: Plastic Free July (Luglio senza plastica)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800" dirty="0">
                <a:latin typeface="Open Sans" panose="020B0606030504020204" pitchFamily="34" charset="0"/>
                <a:ea typeface="Calibri" panose="020F0502020204030204" pitchFamily="34" charset="0"/>
              </a:rPr>
              <a:t>Unità 4: </a:t>
            </a: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</a:rPr>
              <a:t>Una serie di raccomandazioni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dirty="0"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AT" dirty="0"/>
          </a:p>
        </p:txBody>
      </p:sp>
      <p:pic>
        <p:nvPicPr>
          <p:cNvPr id="1026" name="Picture 2" descr="Free photo green pencil with a positive list">
            <a:extLst>
              <a:ext uri="{FF2B5EF4-FFF2-40B4-BE49-F238E27FC236}">
                <a16:creationId xmlns:a16="http://schemas.microsoft.com/office/drawing/2014/main" id="{EF6F63D2-82D7-0129-8A7E-33A302AC7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75" y="24416"/>
            <a:ext cx="3441677" cy="275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61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CD44DE-1F6F-6B8C-A174-28585F1B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851" y="707025"/>
            <a:ext cx="5251316" cy="694612"/>
          </a:xfrm>
        </p:spPr>
        <p:txBody>
          <a:bodyPr>
            <a:normAutofit/>
          </a:bodyPr>
          <a:lstStyle/>
          <a:p>
            <a:r>
              <a:rPr lang="it-IT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Argomento principale</a:t>
            </a:r>
            <a:endParaRPr lang="el-GR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16D399-4919-4253-911D-A90B0D22B73C}"/>
              </a:ext>
            </a:extLst>
          </p:cNvPr>
          <p:cNvSpPr txBox="1"/>
          <p:nvPr/>
        </p:nvSpPr>
        <p:spPr>
          <a:xfrm>
            <a:off x="296439" y="1613046"/>
            <a:ext cx="11218627" cy="424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La riduzione dell'uso della plastica comporta diversi vantaggi ambientali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Riduzione dell'inquinamento da plastica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Conservazione delle risorse naturali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Riduzione delle emissioni di gas serra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Promozione della sostenibilità</a:t>
            </a:r>
            <a:endParaRPr lang="it-IT" sz="2400" dirty="0"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pl-PL" sz="2400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In generale, la riduzione dell'uso della plastica può avere un impatto positivo sull'ambiente riducendo l'inquinamento, conservando le risorse naturali, mitigando i cambiamenti climatici e promuovendo la sostenibilità.</a:t>
            </a:r>
            <a:endParaRPr lang="de-AT" dirty="0"/>
          </a:p>
        </p:txBody>
      </p:sp>
      <p:pic>
        <p:nvPicPr>
          <p:cNvPr id="7" name="Obraz 6" descr="Top view collection of plastic and carton was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545" y="96942"/>
            <a:ext cx="5274310" cy="3513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54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CD44DE-1F6F-6B8C-A174-28585F1B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851" y="707025"/>
            <a:ext cx="5251316" cy="694612"/>
          </a:xfrm>
        </p:spPr>
        <p:txBody>
          <a:bodyPr>
            <a:normAutofit/>
          </a:bodyPr>
          <a:lstStyle/>
          <a:p>
            <a:r>
              <a:rPr lang="it-IT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Argomento principale</a:t>
            </a:r>
            <a:endParaRPr lang="el-GR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814DBC5-C05B-49B4-B5C5-0B3C1B5EFE6C}"/>
              </a:ext>
            </a:extLst>
          </p:cNvPr>
          <p:cNvSpPr txBox="1"/>
          <p:nvPr/>
        </p:nvSpPr>
        <p:spPr>
          <a:xfrm>
            <a:off x="333286" y="1571316"/>
            <a:ext cx="665623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Ecco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alcuni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suggerimenti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accorgimenti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liberarsi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dalla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plastica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apportare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semplici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cambiamenti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nelle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vostre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abitudini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routine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quotidiane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Iniziate con poco</a:t>
            </a:r>
            <a:endParaRPr lang="pl-PL" sz="2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Fate un elenco</a:t>
            </a:r>
            <a:endParaRPr lang="pl-PL" sz="2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 your own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Portate le vostre cose</a:t>
            </a:r>
            <a:endParaRPr lang="pl-PL" sz="2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Acquistate all’ingrosso</a:t>
            </a:r>
            <a:endParaRPr lang="pl-PL" sz="2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 no al monouso</a:t>
            </a:r>
            <a:endParaRPr lang="pl-PL" sz="2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Scegliete marchi sostenibili</a:t>
            </a:r>
            <a:endParaRPr lang="pl-PL" sz="2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  <p:pic>
        <p:nvPicPr>
          <p:cNvPr id="7" name="Obraz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15" y="159579"/>
            <a:ext cx="4939430" cy="4870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825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8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ABA98-EF72-F298-9137-C9C754F5037F}"/>
              </a:ext>
            </a:extLst>
          </p:cNvPr>
          <p:cNvSpPr txBox="1"/>
          <p:nvPr/>
        </p:nvSpPr>
        <p:spPr>
          <a:xfrm>
            <a:off x="333286" y="2309881"/>
            <a:ext cx="6486839" cy="3841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107000"/>
              </a:lnSpc>
            </a:pPr>
            <a:r>
              <a:rPr lang="it-IT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Alcuni consigli su come incoraggiare gli altri a rinunciare alla plastica: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Date il buon esempio</a:t>
            </a:r>
            <a:endParaRPr lang="pl-PL" sz="2400" dirty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Educate</a:t>
            </a:r>
            <a:endParaRPr lang="pl-PL" sz="2400" dirty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Offrite</a:t>
            </a: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alternative</a:t>
            </a:r>
            <a:endParaRPr lang="pl-PL" sz="2400" dirty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Rendetela più facile</a:t>
            </a:r>
            <a:endParaRPr lang="pl-PL" sz="2400" dirty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Sostenete</a:t>
            </a: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e celebrate </a:t>
            </a: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progressi</a:t>
            </a: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7038A484-5989-4BA5-9CB0-1231F620DCA5}"/>
              </a:ext>
            </a:extLst>
          </p:cNvPr>
          <p:cNvSpPr txBox="1">
            <a:spLocks/>
          </p:cNvSpPr>
          <p:nvPr/>
        </p:nvSpPr>
        <p:spPr>
          <a:xfrm>
            <a:off x="838200" y="29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it-IT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Argomento principale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 descr="Keyboard with small plan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25" y="102780"/>
            <a:ext cx="5274310" cy="3513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88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8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ABA98-EF72-F298-9137-C9C754F5037F}"/>
              </a:ext>
            </a:extLst>
          </p:cNvPr>
          <p:cNvSpPr txBox="1"/>
          <p:nvPr/>
        </p:nvSpPr>
        <p:spPr>
          <a:xfrm>
            <a:off x="333287" y="1525451"/>
            <a:ext cx="5954780" cy="5332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Rifiutate la plastica monouso</a:t>
            </a:r>
            <a:endParaRPr lang="pl-PL" sz="2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Scegliete alternative sostenibili</a:t>
            </a:r>
            <a:endParaRPr lang="pl-PL" sz="2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Utilizzate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prodotti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naturali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la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cura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Evitate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alimenti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confezionati</a:t>
            </a:r>
            <a:endParaRPr lang="pl-PL" sz="2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Compostate i rifiuti alimentari</a:t>
            </a:r>
            <a:endParaRPr lang="pl-PL" sz="2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Sostenete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aziende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pratiche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sostenibili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 quelle </a:t>
            </a:r>
            <a:r>
              <a:rPr lang="en-US" sz="24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locali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Ricordate che essere liberi dalla plastica è un viaggio, non una destinazione!</a:t>
            </a:r>
            <a:endParaRPr lang="en-US" sz="2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0A5C1F-3DB9-369C-C295-B0385B8349E0}"/>
              </a:ext>
            </a:extLst>
          </p:cNvPr>
          <p:cNvSpPr txBox="1"/>
          <p:nvPr/>
        </p:nvSpPr>
        <p:spPr>
          <a:xfrm>
            <a:off x="5997011" y="4909544"/>
            <a:ext cx="6097424" cy="258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1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7038A484-5989-4BA5-9CB0-1231F620DCA5}"/>
              </a:ext>
            </a:extLst>
          </p:cNvPr>
          <p:cNvSpPr txBox="1">
            <a:spLocks/>
          </p:cNvSpPr>
          <p:nvPr/>
        </p:nvSpPr>
        <p:spPr>
          <a:xfrm>
            <a:off x="838200" y="29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it-IT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Unità 1: Buone pratiche per liberarsi dalla plastica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Obraz 13" descr="Close up people collecting foo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02" y="3249771"/>
            <a:ext cx="5274310" cy="3513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56800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</TotalTime>
  <Words>1781</Words>
  <Application>Microsoft Office PowerPoint</Application>
  <PresentationFormat>Widescreen</PresentationFormat>
  <Paragraphs>159</Paragraphs>
  <Slides>18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Ariel</vt:lpstr>
      <vt:lpstr>Calibri</vt:lpstr>
      <vt:lpstr>Calibri Light</vt:lpstr>
      <vt:lpstr>Open Sans</vt:lpstr>
      <vt:lpstr>Symbol</vt:lpstr>
      <vt:lpstr>Wingdings</vt:lpstr>
      <vt:lpstr>Θέμα του Office</vt:lpstr>
      <vt:lpstr>Modulo 7:  Suggerimenti e accorgimenti per "Liberarsi dalla plastica"</vt:lpstr>
      <vt:lpstr>Introduzione</vt:lpstr>
      <vt:lpstr>Obiettivi di apprendimento </vt:lpstr>
      <vt:lpstr>Risultati dell'apprendimento </vt:lpstr>
      <vt:lpstr>Parte teorica</vt:lpstr>
      <vt:lpstr>Argomento principale</vt:lpstr>
      <vt:lpstr>Argomento principale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www.rescue.erasmus.site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Alexandra Karanasiou</dc:creator>
  <cp:lastModifiedBy>SUMMA VERONICA</cp:lastModifiedBy>
  <cp:revision>93</cp:revision>
  <dcterms:created xsi:type="dcterms:W3CDTF">2023-02-20T12:16:37Z</dcterms:created>
  <dcterms:modified xsi:type="dcterms:W3CDTF">2023-08-22T15:23:24Z</dcterms:modified>
</cp:coreProperties>
</file>