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2" r:id="rId2"/>
    <p:sldId id="259" r:id="rId3"/>
    <p:sldId id="289" r:id="rId4"/>
    <p:sldId id="286" r:id="rId5"/>
    <p:sldId id="275" r:id="rId6"/>
    <p:sldId id="291" r:id="rId7"/>
    <p:sldId id="287" r:id="rId8"/>
    <p:sldId id="273" r:id="rId9"/>
    <p:sldId id="292" r:id="rId10"/>
    <p:sldId id="293" r:id="rId11"/>
    <p:sldId id="298" r:id="rId12"/>
    <p:sldId id="297" r:id="rId13"/>
    <p:sldId id="304" r:id="rId14"/>
    <p:sldId id="281" r:id="rId15"/>
    <p:sldId id="299" r:id="rId16"/>
    <p:sldId id="300" r:id="rId17"/>
    <p:sldId id="301" r:id="rId18"/>
    <p:sldId id="303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6A2E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7A806-BB69-4A2F-85FD-215EC706F757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14305-B754-4E9D-B4CA-E6D915A028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963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049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154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70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528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14305-B754-4E9D-B4CA-E6D915A0286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94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45B9BC-7C47-559A-5B4B-3F2393A3F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7F0ABC0-09F0-D611-400F-00850809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33007F7-A202-2C7B-0AD3-B185D8521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63957AD-7058-9092-8B5E-857AF347B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F4ECF0A-C4B5-3BB8-92EA-AC1AF64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317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4433EFD-9637-70DF-70EB-0A0C930A4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73D46BD-43EA-2624-1ECF-F645B9E2C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05741D-DC77-23D6-66BA-265BB2F1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D4E241A-EA8C-B4FD-9668-F4196BA07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E09E703-2267-F8E8-E615-7A729C5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83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684FDE6-42D5-6E5F-ED6D-B18C1A5F2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3EBA16F3-4BF5-70F0-1E02-C8A52D9F3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9146BD4-49E5-831E-CB95-52C700C5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D20BAE4-38A6-0394-D652-43812CED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AA34C6C-8E22-7311-5AF8-7D4C0F99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44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CEE8D7-C585-C104-F083-53A20917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DE15F7-6BC5-DC80-86F4-A92712358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5573CD-7739-E402-2D77-83851AED4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B0CF5B1-0277-8C36-8539-F09A1FC0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71E0A28-A6CE-88D6-0201-9D3B35B1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730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2D2248F-C4B5-6F96-A788-FD4A6870F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280A061-7902-162E-B0B0-AE9F8B5E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FBFC3CD-6F66-7E19-E134-85FC04477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DC75CC1-730C-F91F-1946-6E0EF01CE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B96947-D965-AFA4-4790-225EB084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1252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A955E8-C43F-17EA-BA5B-F16FC31C4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0BA37F2-0016-F572-BFE4-4B52644B1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BF8EA11-29D9-BEA4-60A1-68FD33E6C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5CC4B1-1219-117E-2087-A9B9CF868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FEF4C4F-7FAA-EEDD-2528-E6B9C44C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89DEA7F-FF12-02E5-3C42-FBAD4D9DB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438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1F87BF-24F8-F456-F395-BD17135A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EFC2137-BDFF-A0D5-AD2A-1D3327D79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1B14C03-F220-5864-700B-31D15F9ED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FBF229-2DA2-9439-9BF6-E23AD322A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FBC4361-522C-B19B-B4A0-58A7ED2CB0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10D149A-C4E8-E7DD-3860-CFDABB2E3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B0A42AC-74B1-417B-75F4-B8A58CF67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CCB5CD1B-EDBC-DEE5-0290-BFB71403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62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C3D5A-ACBF-7759-152F-DD4D64C3D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491807F-CE78-241B-C1AA-BDBE44E8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1C12930F-FC2F-6280-15CB-435FC0EB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C14AA2C-A853-F2B7-A4D9-45AA37D1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700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CD7F7EA2-7BAC-6F84-E35D-3D9415D9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704CC08C-C980-B00A-0415-64FB5BF9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47BD29D-336F-8827-849D-042E7428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4190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A03A70-654B-8D3C-721D-EFD8F08C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DC01125-88E9-14EE-F659-132CEA02F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D14047D-A51D-4D80-531B-658F2F6A7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EBA9E6D-E6CC-2A34-995D-7EAA5FA31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AB1975A-2E36-27C4-87DB-C32F3F25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6679E67-CD05-5A30-1ED1-8F92935F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103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809C10-5AA3-A6EA-B969-61401D14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88C443C-0709-69F1-D8DC-DD1DB4D0B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8B3C4E5-5234-9F9F-72AD-E707F7DE7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C427460-4A26-524A-1DDE-734B0C36B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3C10AD3-03D4-BF83-7BC6-2E84FCF66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62AD0D-939D-2030-3ABA-10B3005F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13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638A656E-1A84-6537-6FDE-7C0A608E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2C854D1-8535-17FE-7EAB-9B8BC8389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FBE181-3688-C1D2-4576-71FF12B24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2F6B-EE64-415F-8119-268144447923}" type="datetimeFigureOut">
              <a:rPr lang="el-GR" smtClean="0"/>
              <a:t>6/9/2023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FB7890C-7EF7-3A31-56AF-317F9124D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3A53C2A-2642-5E8D-5299-B8ADA2507B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AFD1-AA76-4ED5-B57B-11B9AAE593B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913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cowarriorprincess.net/2020/07/facts-statistics-about-plastic/" TargetMode="External"/><Relationship Id="rId13" Type="http://schemas.openxmlformats.org/officeDocument/2006/relationships/hyperlink" Target="https://ecowarriorprincess.net/2019/07/10-ways-avoid-single-use-plastic/" TargetMode="External"/><Relationship Id="rId3" Type="http://schemas.openxmlformats.org/officeDocument/2006/relationships/hyperlink" Target="https://www.billi-uk.com/news/10-tips-on-going-plastic-free/" TargetMode="External"/><Relationship Id="rId7" Type="http://schemas.openxmlformats.org/officeDocument/2006/relationships/hyperlink" Target="https://naturallysavvy.com/live/tips-for-going-plastic-free-for-a-monthand-longer/" TargetMode="External"/><Relationship Id="rId12" Type="http://schemas.openxmlformats.org/officeDocument/2006/relationships/hyperlink" Target="https://greenerideal.com/guides/10-tips-going-plastic-free/?utm_content=cmp-true" TargetMode="External"/><Relationship Id="rId2" Type="http://schemas.openxmlformats.org/officeDocument/2006/relationships/hyperlink" Target="https://growensemble.com/how-to-go-plastic-free/" TargetMode="External"/><Relationship Id="rId16" Type="http://schemas.openxmlformats.org/officeDocument/2006/relationships/hyperlink" Target="https://wwf.org.au/blogs/24-tips-for-going-plastic-free-from-zero-waste-bloggers/?rd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arieclaire.co.uk/life/plastic-free-526408" TargetMode="External"/><Relationship Id="rId11" Type="http://schemas.openxmlformats.org/officeDocument/2006/relationships/hyperlink" Target="https://www.ksat.com/news/2023/04/18/some-tips-on-how-to-limit-your-plastic-exposure/" TargetMode="External"/><Relationship Id="rId5" Type="http://schemas.openxmlformats.org/officeDocument/2006/relationships/hyperlink" Target="https://earthbits.com/blogs/earthbits/plastic-free" TargetMode="External"/><Relationship Id="rId15" Type="http://schemas.openxmlformats.org/officeDocument/2006/relationships/hyperlink" Target="https://www.plasticfreejuly.org/take-the-challenge/" TargetMode="External"/><Relationship Id="rId10" Type="http://schemas.openxmlformats.org/officeDocument/2006/relationships/hyperlink" Target="https://www.implasticfree.com/how-to-go-plastic-free/" TargetMode="External"/><Relationship Id="rId4" Type="http://schemas.openxmlformats.org/officeDocument/2006/relationships/hyperlink" Target="https://zerowastechef.com/2018/03/21/5-ways-persuade-people-break-free-plastic/" TargetMode="External"/><Relationship Id="rId9" Type="http://schemas.openxmlformats.org/officeDocument/2006/relationships/hyperlink" Target="https://sustainability.ncsu.edu/blog/2022/07/25/go-plastic-free-why-and-how/" TargetMode="External"/><Relationship Id="rId14" Type="http://schemas.openxmlformats.org/officeDocument/2006/relationships/hyperlink" Target="https://www.plasticfreejuly.or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image" Target="../media/image19.png"/><Relationship Id="rId5" Type="http://schemas.openxmlformats.org/officeDocument/2006/relationships/image" Target="../media/image14.jpg"/><Relationship Id="rId10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8"/>
            <a:ext cx="12192000" cy="685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4869226"/>
            <a:ext cx="6096001" cy="98811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Moduł 7: Wskazówki i porady, </a:t>
            </a:r>
            <a:r>
              <a:rPr lang="pl-PL" sz="2800" b="1">
                <a:solidFill>
                  <a:schemeClr val="bg1"/>
                </a:solidFill>
              </a:rPr>
              <a:t>jak stać się „wolnym </a:t>
            </a:r>
            <a:r>
              <a:rPr lang="pl-PL" sz="2800" b="1" dirty="0">
                <a:solidFill>
                  <a:schemeClr val="bg1"/>
                </a:solidFill>
              </a:rPr>
              <a:t>od plastiku"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5BA794-3805-A93C-EA21-4CB2F3328ED8}"/>
              </a:ext>
            </a:extLst>
          </p:cNvPr>
          <p:cNvSpPr txBox="1"/>
          <p:nvPr/>
        </p:nvSpPr>
        <p:spPr>
          <a:xfrm>
            <a:off x="6095999" y="3364366"/>
            <a:ext cx="60960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1D9B52"/>
                </a:solidFill>
                <a:latin typeface="Arial Rounded MT Bold" panose="020F0704030504030204" pitchFamily="34" charset="0"/>
              </a:rPr>
              <a:t>Zabierz</a:t>
            </a:r>
            <a:r>
              <a:rPr lang="en-US" sz="2700" b="1" dirty="0">
                <a:solidFill>
                  <a:srgbClr val="1D9B5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b="1" dirty="0" err="1">
                <a:solidFill>
                  <a:srgbClr val="1D9B52"/>
                </a:solidFill>
                <a:latin typeface="Arial Rounded MT Bold" panose="020F0704030504030204" pitchFamily="34" charset="0"/>
              </a:rPr>
              <a:t>głos</a:t>
            </a:r>
            <a:r>
              <a:rPr lang="en-US" sz="2700" b="1" dirty="0">
                <a:solidFill>
                  <a:srgbClr val="1D9B5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b="1" dirty="0" err="1">
                <a:solidFill>
                  <a:srgbClr val="1D9B52"/>
                </a:solidFill>
                <a:latin typeface="Arial Rounded MT Bold" panose="020F0704030504030204" pitchFamily="34" charset="0"/>
              </a:rPr>
              <a:t>przeciwko</a:t>
            </a:r>
            <a:r>
              <a:rPr lang="en-US" sz="2700" b="1" dirty="0">
                <a:solidFill>
                  <a:srgbClr val="1D9B52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700" b="1" dirty="0" err="1">
                <a:solidFill>
                  <a:srgbClr val="1D9B52"/>
                </a:solidFill>
                <a:latin typeface="Arial Rounded MT Bold" panose="020F0704030504030204" pitchFamily="34" charset="0"/>
              </a:rPr>
              <a:t>plastikowi</a:t>
            </a:r>
            <a:endParaRPr lang="de-DE" sz="27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06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46662"/>
            <a:ext cx="6368139" cy="54113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domu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butelki na wodę, a także przejście na pojemniki i torby wielokrotnego użytku do przechowywania żywności.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kuchni</a:t>
            </a:r>
            <a:r>
              <a:rPr lang="en-US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zastąp folię plastikową folią z wosku pszczelego lub silikonowymi osłonami wielokrotnego użytku, używaj szklanych lub metalowych pojemników do przechowywania żywności zamiast tych plastikowych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łazience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używaj bambusowej szczoteczki do zębów zamiast plastikowej i używaj mydła w kostce.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ruchu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noś ze sobą butelkę na wodę, kubek na kawę i przybory kuchenne wielokrotnego użytku.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ogrodzie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l-PL" sz="20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używaj biodegradowalnych alternatyw, takich jak gazety lub karton, wybieraj drewniane lub metalowe narzędzia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 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pl-PL" sz="2800" b="1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Ogranicz plastik - na tyle, na ile możesz!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No plastic and environmental pollution. serious asian woman pulls palm forward, wears yellow hat, striped jumper and denim pants, asks not to pollute our plan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195" y="3259035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71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5" y="1619929"/>
            <a:ext cx="7746190" cy="4745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Open Sans"/>
                <a:ea typeface="Calibri" panose="020F0502020204030204" pitchFamily="34" charset="0"/>
              </a:rPr>
              <a:t>Plastic </a:t>
            </a:r>
            <a:r>
              <a:rPr lang="pl-PL" sz="2400" dirty="0" err="1">
                <a:latin typeface="Open Sans"/>
                <a:ea typeface="Calibri" panose="020F0502020204030204" pitchFamily="34" charset="0"/>
              </a:rPr>
              <a:t>Free</a:t>
            </a:r>
            <a:r>
              <a:rPr lang="pl-PL" sz="2400" dirty="0">
                <a:latin typeface="Open Sans"/>
                <a:ea typeface="Calibri" panose="020F0502020204030204" pitchFamily="34" charset="0"/>
              </a:rPr>
              <a:t> </a:t>
            </a:r>
            <a:r>
              <a:rPr lang="pl-PL" sz="2400" dirty="0" err="1">
                <a:latin typeface="Open Sans"/>
                <a:ea typeface="Calibri" panose="020F0502020204030204" pitchFamily="34" charset="0"/>
              </a:rPr>
              <a:t>July</a:t>
            </a:r>
            <a:r>
              <a:rPr lang="pl-PL" sz="2400" dirty="0">
                <a:latin typeface="Open Sans"/>
                <a:ea typeface="Calibri" panose="020F0502020204030204" pitchFamily="34" charset="0"/>
              </a:rPr>
              <a:t> to coroczny globalny ruch, który zachęca ludzi do ograniczenia zużycia tworzyw sztucznych w lipcu i później</a:t>
            </a:r>
            <a:r>
              <a:rPr lang="en-US" sz="2400" dirty="0">
                <a:latin typeface="Open Sans"/>
                <a:ea typeface="Calibri" panose="020F0502020204030204" pitchFamily="34" charset="0"/>
              </a:rPr>
              <a:t>. 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dirty="0"/>
              <a:t>Aby rozpocząć</a:t>
            </a:r>
            <a:r>
              <a:rPr lang="en-GB" sz="2400" dirty="0">
                <a:latin typeface="Open Sans"/>
              </a:rPr>
              <a:t>:</a:t>
            </a:r>
            <a:endParaRPr lang="pl-PL" sz="24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Zarejestruj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się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wyzwania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Wyznacz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Przeprowadź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inwentaryzację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Planuj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wyprzedzeniem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Rozpowszechniaj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informacje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Śledź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swoje</a:t>
            </a:r>
            <a:r>
              <a:rPr lang="en-US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postępy</a:t>
            </a: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de-AT" sz="2400" dirty="0"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Lipiec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 </a:t>
            </a:r>
            <a:r>
              <a:rPr lang="en-US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tworzyw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sztucznych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60" y="1763813"/>
            <a:ext cx="3562136" cy="495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4226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428860"/>
            <a:ext cx="11641596" cy="54291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Oto inne wskazówki, które warto wypróbować (nie tylko w lipcu) i zainspirować się do wprowadzenia własnych inicjatyw na rzecz ratowania planety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Zrób własnoręcznie pojemniki, opakowania i pokrowce na elektronikę.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Czy masz już jakieś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Zszyj kawałki materiału, aby stworzyć ciekawe opakowanie na prezent.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Popracuj nad swoją kreatywnością</a:t>
            </a:r>
            <a:r>
              <a:rPr lang="en-US" sz="24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Zobacz, ile tworzyw sztucznych znajduje się wokół ciebie i zrób krótką listę, ile z nich możesz wymienić lub których możesz przestać używać</a:t>
            </a:r>
            <a:r>
              <a:rPr lang="en-US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26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Czy</a:t>
            </a:r>
            <a:r>
              <a:rPr lang="en-US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potrafisz</a:t>
            </a:r>
            <a:r>
              <a:rPr lang="en-US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dostrzec</a:t>
            </a:r>
            <a:r>
              <a:rPr lang="en-US" sz="26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różnicę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Kontynuacja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179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1521497"/>
            <a:ext cx="11687079" cy="14116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Zwracaj uwagę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to, jakich tworzyw sztucznych używasz na co dzień.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pamiętać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nie wszystkie tworzywa sztuczne mają taki sam skład - niektóre są lepsze od innych: zawsze należy sprawdzić ich etykietę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Należy pamiętać,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że niektóre rodzaje tworzyw sztucznych (na przykład PVC (polichlorek winylu), PET (</a:t>
            </a:r>
            <a:r>
              <a:rPr lang="pl-PL" sz="1600" dirty="0" err="1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politereftalan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etylenu) są niebezpieczne dla ludzi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Zbiór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zaleceń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906485D7-4BF4-FB24-ECE2-5F5B7BBA273C}"/>
              </a:ext>
            </a:extLst>
          </p:cNvPr>
          <p:cNvSpPr txBox="1"/>
          <p:nvPr/>
        </p:nvSpPr>
        <p:spPr>
          <a:xfrm>
            <a:off x="333286" y="3008870"/>
            <a:ext cx="10364306" cy="1151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biodegradowalnych tworzyw sztucznych i pojemników wielokrotnego użytku zamiast produktów jednorazowego użytku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własnych sztućców, jeśli od czasu do czasu chcesz jeść poza domem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wieszania ubrań </a:t>
            </a: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drewnianych wieszaków zamiast plastikowych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76F5C855-5927-0190-30E2-647EAE86E5BD}"/>
              </a:ext>
            </a:extLst>
          </p:cNvPr>
          <p:cNvSpPr txBox="1"/>
          <p:nvPr/>
        </p:nvSpPr>
        <p:spPr>
          <a:xfrm>
            <a:off x="333286" y="4267984"/>
            <a:ext cx="6307211" cy="1151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Zrezygnuj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kupowania wody w plastikowych butelkach.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Zrezygnuj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używania toreb z tworzyw sztucznych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Zrezygnuj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używania jednorazowych maszynek do golenia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544C87C-05B0-BAD2-7B2B-A550703AFDDD}"/>
              </a:ext>
            </a:extLst>
          </p:cNvPr>
          <p:cNvSpPr txBox="1"/>
          <p:nvPr/>
        </p:nvSpPr>
        <p:spPr>
          <a:xfrm>
            <a:off x="333286" y="5411337"/>
            <a:ext cx="10941356" cy="11522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ponownym używaniu i recyklingu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że istnieje wiele rodzajów etykiet i należy unikać wszelkich pojemników bez zielonej etykiety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00B050"/>
              </a:buClr>
              <a:buFont typeface="Wingdings" panose="05000000000000000000" pitchFamily="2" charset="2"/>
              <a:buChar char=""/>
            </a:pP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sz="1600" b="1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aby sortować odpady w oddzielnych pojemnikach według kategorii</a:t>
            </a:r>
            <a:r>
              <a:rPr lang="en-GB" sz="16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566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Aktywność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177" y="191056"/>
            <a:ext cx="6185646" cy="22699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Wolność od tworzyw sztucznych jest możliwa, jeśli chcesz</a:t>
            </a:r>
            <a:r>
              <a:rPr lang="en-GB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Potrzebujesz kartki papieru i długopisu.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trwania: 20 minut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99746" y="2280388"/>
            <a:ext cx="11792507" cy="3937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Pomyśl o sytuacjach, w których najczęściej używasz plastikowych przedmiotów (na przykład sztućców, plastikowych toreb </a:t>
            </a:r>
            <a:r>
              <a:rPr lang="pl-PL" sz="2400" dirty="0" err="1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itp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Wybierz 5 takich przykładów i zapisz je na kartce papieru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w kolejnych 5 punktach pod spodem wypisz pomysły na to, czym możesz zastąpić tworzywa sztuczne używane w powyższych sytuacjach. Bądź kreatywny. Zastanów się, jakie materiały lub przedmioty masz w domu, aby nie musieć dokonywać nowych zakupów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Postaraj się znaleźć jak najwięcej alternatyw dla tworzyw sztucznych w wybranych sytuacjach z Twojego życia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Free photo woman lying on a meadow pretends to run on a drawn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79" y="110266"/>
            <a:ext cx="2837321" cy="178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68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Aktywność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3449" y="146915"/>
            <a:ext cx="5909148" cy="22699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Bądź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początkiem</a:t>
            </a:r>
            <a:r>
              <a:rPr lang="en-US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zmian</a:t>
            </a:r>
            <a:endParaRPr lang="pl-PL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Potrzebujesz kartki papieru i długopisu.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Czas trwania: 20 minut</a:t>
            </a:r>
            <a:endParaRPr lang="en-US" sz="18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86D32784-3B56-48A5-AA3D-784D5D52A8E6}"/>
              </a:ext>
            </a:extLst>
          </p:cNvPr>
          <p:cNvSpPr txBox="1"/>
          <p:nvPr/>
        </p:nvSpPr>
        <p:spPr>
          <a:xfrm>
            <a:off x="128726" y="2230453"/>
            <a:ext cx="11934548" cy="4039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Zastanów się, w jaki sposób tworzywa sztuczne są wykorzystywane w środowisku, w którym się obracasz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Napisz 10 rad, których udzieliłbyś przyjacielowi, który chciałby rozpocząć swoją podróż do stania się osobą wolną od tworzyw sztucznych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Następnie zastanów się, jakie Twoje zachowania (w oparciu o porady, które napisałeś) mogłyby być wzorem do naśladowania dla Twoich znajomych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Zapisz również te przykłady </a:t>
            </a:r>
            <a:r>
              <a:rPr lang="pl-PL" sz="2400" dirty="0" err="1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zachowań</a:t>
            </a: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pod spodem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zakończeniu zadania zachowaj kartkę papieru z zapisanymi poradami i pomysłami, abyś mógł wprowadzić je w życie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Free photo side view of women outdoors conversing through sign langu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23" y="60633"/>
            <a:ext cx="2629144" cy="174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27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CF455CDC-FB05-4CB5-B741-3B82133CE9B0}"/>
              </a:ext>
            </a:extLst>
          </p:cNvPr>
          <p:cNvSpPr txBox="1">
            <a:spLocks/>
          </p:cNvSpPr>
          <p:nvPr/>
        </p:nvSpPr>
        <p:spPr>
          <a:xfrm>
            <a:off x="860356" y="314574"/>
            <a:ext cx="83284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Dodatkowe zasoby edukacyjne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Θέση περιεχομένου 8">
            <a:extLst>
              <a:ext uri="{FF2B5EF4-FFF2-40B4-BE49-F238E27FC236}">
                <a16:creationId xmlns:a16="http://schemas.microsoft.com/office/drawing/2014/main" id="{988D86DD-585B-4074-832B-A897DE875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2877" y="1411430"/>
            <a:ext cx="10078778" cy="132556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800" dirty="0">
                <a:latin typeface="Open Sans"/>
              </a:rPr>
              <a:t>I'M PLASTIC FREE - pierwsza na świecie platforma umożliwiająca znalezienie rozwiązań w zakresie redukcji odpadów z tworzyw sztucznych, zawierająca różne zasoby edukacyjne i informacyjne, a także blog. Strona umożliwia znalezienie rozwiązań, które zastąpią tworzywa sztuczne, przyczyniając się tym samym do zmniejszenia zanieczyszczenia środowiska naturalnego</a:t>
            </a:r>
            <a:r>
              <a:rPr lang="en-US" sz="1800" dirty="0">
                <a:latin typeface="Open Sans"/>
              </a:rPr>
              <a:t>. </a:t>
            </a:r>
            <a:endParaRPr lang="en-US" sz="1800" i="1" dirty="0"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77" y="2802834"/>
            <a:ext cx="9795029" cy="374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16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150125" y="1428860"/>
            <a:ext cx="12041875" cy="49437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Ames Cory (2021). How to Go Plastic-Free: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 Steps to Life Without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https://growensemble.com/how-to-go-plastic-free/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Billi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UK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on Going Plastic-Free.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https://www.billi-uk.com/news/10-tips-on-going-plastic-free/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Bonneau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Anne-Marie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Ways to Persuade People to Break Free from Plastic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https://zerowastechef.com/2018/03/21/5-ways-persuade-people-break-free-plastic/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C. Fran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23 tips and products.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https://earthbits.com/blogs/earthbits/plastic-free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Chui Delphine (2017).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free: 'Ditching plastic for a week, these are the 6 most important lessons I learned'.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https://www.marieclaire.co.uk/life/plastic-free-526408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Collins Lisa Roth (2018).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Tips For Going Plastic-Free For a Month…And Longer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https://naturallysavvy.com/live/tips-for-going-plastic-free-for-a-monthand-longer/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 Warrior Princess (2020).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 Facts and Statistics About Plastic to Inspire Your Plastic Free Journey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8"/>
              </a:rPr>
              <a:t>https://ecowarriorprincess.net/2020/07/facts-statistics-about-plastic/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Hill </a:t>
            </a: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St. (2022).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 Plastic Free: Why and How.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9"/>
              </a:rPr>
              <a:t>https://sustainability.ncsu.edu/blog/2022/07/25/go-plastic-free-why-and-how/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I’m Plastic Free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to Go Plastic Free?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0"/>
              </a:rPr>
              <a:t>https://www.implasticfree.com/how-to-go-plastic-free/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KSAT (2023).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tips on how to limit your plastic exposure.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1"/>
              </a:rPr>
              <a:t>https://www.ksat.com/news/2023/04/18/some-tips-on-how-to-limit-your-plastic-exposure/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Lind Heather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Tips for Going Plastic-Free For Beginners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2"/>
              </a:rPr>
              <a:t>https://greenerideal.com/guides/10-tips-going-plastic-free/?utm_content=cmp-true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Nini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Jennifer (2019).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 Ways to Avoid Single-Use Plastic When Out and About.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3"/>
              </a:rPr>
              <a:t>https://ecowarriorprincess.net/2019/07/10-ways-avoid-single-use-plastic/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4"/>
              </a:rPr>
              <a:t>https://www.plasticfreejuly.org/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Plastic Free July.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Take the challenge. 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5"/>
              </a:rPr>
              <a:t>https://www.plasticfreejuly.org/take-the-challenge/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WWF Australia (2021). </a:t>
            </a:r>
            <a:r>
              <a:rPr lang="en-GB" sz="11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24+ Tips For Going Plastic Free From Zero Waste Bloggers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Available at: </a:t>
            </a:r>
            <a:r>
              <a:rPr lang="en-GB" sz="1100" u="sng" dirty="0">
                <a:solidFill>
                  <a:srgbClr val="0563C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16"/>
              </a:rPr>
              <a:t>https://wwf.org.au/blogs/24-tips-for-going-plastic-free-from-zero-waste-bloggers/?rd=1</a:t>
            </a:r>
            <a:r>
              <a:rPr lang="en-GB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pl-PL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Bibliografia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30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">
            <a:extLst>
              <a:ext uri="{FF2B5EF4-FFF2-40B4-BE49-F238E27FC236}">
                <a16:creationId xmlns:a16="http://schemas.microsoft.com/office/drawing/2014/main" id="{81A794A3-04EE-70FC-3978-DD1CF37D8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3312621"/>
            <a:ext cx="5014302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 jest współfinansowany przez Komisję Europejską w ramach programu Erasmus+</a:t>
            </a:r>
            <a:endParaRPr kumimoji="0" lang="de-DE" altLang="de-DE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9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9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Sfinansowane ze środków UE. Wyrażone poglądy i opinie są jedynie opiniami autora lub autorów i niekoniecznie odzwierciedlają poglądy i opinie Unii Europejskiej lub Europejskiej Agencji Wykonawczej ds. Edukacji i Kultury (EACEA). Unia Europejska ani EACEA nie ponoszą za nie odpowiedzialności</a:t>
            </a: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900" dirty="0">
                <a:effectLst/>
                <a:latin typeface="Arial" panose="020B0604020202020204" pitchFamily="34" charset="0"/>
              </a:rPr>
              <a:t>Numer Projektu</a:t>
            </a:r>
            <a:r>
              <a:rPr lang="de-DE" sz="900" dirty="0">
                <a:effectLst/>
                <a:latin typeface="Arial" panose="020B0604020202020204" pitchFamily="34" charset="0"/>
              </a:rPr>
              <a:t>: 2022-1-AT01-KA220-YOU-000086418</a:t>
            </a:r>
            <a:endParaRPr kumimoji="0" lang="de-DE" altLang="de-DE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DFC94BB9-EBD4-791C-2CAB-D3A54B491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2" r="50761" b="9934"/>
          <a:stretch/>
        </p:blipFill>
        <p:spPr>
          <a:xfrm>
            <a:off x="-26822" y="-1"/>
            <a:ext cx="6088076" cy="5985519"/>
          </a:xfrm>
          <a:prstGeom prst="rect">
            <a:avLst/>
          </a:prstGeom>
        </p:spPr>
      </p:pic>
      <p:pic>
        <p:nvPicPr>
          <p:cNvPr id="5" name="Picture 4" descr="A hand holding a tree&#10;&#10;Description automatically generated with medium confidence">
            <a:extLst>
              <a:ext uri="{FF2B5EF4-FFF2-40B4-BE49-F238E27FC236}">
                <a16:creationId xmlns:a16="http://schemas.microsoft.com/office/drawing/2014/main" id="{F0F4A9DE-6904-3CBB-9799-7EAF1812E4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1C9A51"/>
              </a:clrFrom>
              <a:clrTo>
                <a:srgbClr val="1C9A5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9" t="4667" r="5160" b="48456"/>
          <a:stretch/>
        </p:blipFill>
        <p:spPr>
          <a:xfrm>
            <a:off x="6437036" y="396264"/>
            <a:ext cx="1964174" cy="1277776"/>
          </a:xfrm>
          <a:prstGeom prst="rect">
            <a:avLst/>
          </a:prstGeom>
          <a:solidFill>
            <a:srgbClr val="1D9B52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0CCBD21-C504-608E-9B73-89FEEF6EC874}"/>
              </a:ext>
            </a:extLst>
          </p:cNvPr>
          <p:cNvSpPr/>
          <p:nvPr/>
        </p:nvSpPr>
        <p:spPr>
          <a:xfrm>
            <a:off x="-46678" y="5985519"/>
            <a:ext cx="12243571" cy="194869"/>
          </a:xfrm>
          <a:prstGeom prst="rect">
            <a:avLst/>
          </a:prstGeom>
          <a:solidFill>
            <a:srgbClr val="1D9B5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7E0E-989A-872B-B168-56EBAA169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189" y="1822926"/>
            <a:ext cx="5094348" cy="451834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>
                <a:solidFill>
                  <a:srgbClr val="1D9B52"/>
                </a:solidFill>
              </a:rPr>
              <a:t>www.rescue.erasmus.site</a:t>
            </a:r>
            <a:endParaRPr lang="de-DE" sz="2800" b="1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262CD-B11E-260D-A765-A1F565840303}"/>
              </a:ext>
            </a:extLst>
          </p:cNvPr>
          <p:cNvSpPr txBox="1"/>
          <p:nvPr/>
        </p:nvSpPr>
        <p:spPr>
          <a:xfrm>
            <a:off x="6487189" y="2289794"/>
            <a:ext cx="5486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Instagram: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</a:rPr>
              <a:t>rescue.Erasmus</a:t>
            </a:r>
            <a:endParaRPr lang="en-GB" sz="1600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Facebook: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Rescue - Raise your voice against plastic</a:t>
            </a:r>
          </a:p>
          <a:p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YouTube: 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@rescue-raiseyourvoice</a:t>
            </a: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endParaRPr lang="en-GB" dirty="0">
              <a:solidFill>
                <a:srgbClr val="1D9B52"/>
              </a:solidFill>
            </a:endParaRPr>
          </a:p>
          <a:p>
            <a:pPr algn="ctr"/>
            <a:r>
              <a:rPr lang="en-GB" dirty="0">
                <a:solidFill>
                  <a:srgbClr val="1D9B52"/>
                </a:solidFill>
              </a:rPr>
              <a:t> </a:t>
            </a:r>
            <a:endParaRPr lang="de-DE" dirty="0">
              <a:solidFill>
                <a:srgbClr val="1D9B52"/>
              </a:solidFill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A7A1E-D9C0-D6D9-BD3B-C815FBFC0A6D}"/>
              </a:ext>
            </a:extLst>
          </p:cNvPr>
          <p:cNvSpPr/>
          <p:nvPr/>
        </p:nvSpPr>
        <p:spPr>
          <a:xfrm>
            <a:off x="-56756" y="6173777"/>
            <a:ext cx="12248756" cy="737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8" descr="A blue and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BB800B3-4FC3-5DDE-B504-05652193B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1" y="6256940"/>
            <a:ext cx="2381250" cy="571500"/>
          </a:xfrm>
          <a:prstGeom prst="rect">
            <a:avLst/>
          </a:prstGeom>
        </p:spPr>
      </p:pic>
      <p:pic>
        <p:nvPicPr>
          <p:cNvPr id="11" name="Picture 10" descr="A picture containing font, graphics, logo, graphic design&#10;&#10;Description automatically generated">
            <a:extLst>
              <a:ext uri="{FF2B5EF4-FFF2-40B4-BE49-F238E27FC236}">
                <a16:creationId xmlns:a16="http://schemas.microsoft.com/office/drawing/2014/main" id="{E0EECFCE-37CF-AD30-50A2-C1BB8E1305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4" y="6306147"/>
            <a:ext cx="1317317" cy="448983"/>
          </a:xfrm>
          <a:prstGeom prst="rect">
            <a:avLst/>
          </a:prstGeom>
        </p:spPr>
      </p:pic>
      <p:pic>
        <p:nvPicPr>
          <p:cNvPr id="13" name="Picture 12" descr="A picture containing colorfulness, circle, graphics&#10;&#10;Description automatically generated">
            <a:extLst>
              <a:ext uri="{FF2B5EF4-FFF2-40B4-BE49-F238E27FC236}">
                <a16:creationId xmlns:a16="http://schemas.microsoft.com/office/drawing/2014/main" id="{E6466C74-9FFC-D608-2C80-CCFDD9FCDA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21" y="6257656"/>
            <a:ext cx="786174" cy="585060"/>
          </a:xfrm>
          <a:prstGeom prst="rect">
            <a:avLst/>
          </a:prstGeom>
        </p:spPr>
      </p:pic>
      <p:pic>
        <p:nvPicPr>
          <p:cNvPr id="15" name="Picture 14" descr="Blu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DCE5AD07-83D0-B5CC-0E85-AE1AFB3ABB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35" y="6238057"/>
            <a:ext cx="2051810" cy="654663"/>
          </a:xfrm>
          <a:prstGeom prst="rect">
            <a:avLst/>
          </a:prstGeom>
        </p:spPr>
      </p:pic>
      <p:pic>
        <p:nvPicPr>
          <p:cNvPr id="17" name="Picture 16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7743965-2E03-B64E-4538-A546AF7CF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134" y="6277320"/>
            <a:ext cx="2828603" cy="613192"/>
          </a:xfrm>
          <a:prstGeom prst="rect">
            <a:avLst/>
          </a:prstGeom>
        </p:spPr>
      </p:pic>
      <p:pic>
        <p:nvPicPr>
          <p:cNvPr id="19" name="Picture 18" descr="Blue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1444DF8-BC40-7C21-465C-A6E6C9FA6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3576463"/>
            <a:ext cx="2480714" cy="520442"/>
          </a:xfrm>
          <a:prstGeom prst="rect">
            <a:avLst/>
          </a:prstGeom>
        </p:spPr>
      </p:pic>
      <p:sp>
        <p:nvSpPr>
          <p:cNvPr id="21" name="Rectangle 1">
            <a:extLst>
              <a:ext uri="{FF2B5EF4-FFF2-40B4-BE49-F238E27FC236}">
                <a16:creationId xmlns:a16="http://schemas.microsoft.com/office/drawing/2014/main" id="{A74F6447-197F-6CB0-4646-E88BCCAA8B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9" y="5562857"/>
            <a:ext cx="501430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900" dirty="0">
                <a:latin typeface="Ariel"/>
              </a:rPr>
              <a:t>Ta praca jest dostępna na licencji </a:t>
            </a:r>
            <a:r>
              <a:rPr lang="en-US" sz="900" dirty="0">
                <a:latin typeface="Ariel"/>
                <a:hlinkClick r:id="rId10"/>
              </a:rPr>
              <a:t>Creative Commons Attribution 4.0 International License</a:t>
            </a:r>
            <a:r>
              <a:rPr lang="en-US" sz="900" dirty="0">
                <a:latin typeface="Ariel"/>
              </a:rPr>
              <a:t>.</a:t>
            </a:r>
            <a:endParaRPr lang="de-DE" altLang="de-DE" sz="900" dirty="0">
              <a:latin typeface="Ariel"/>
            </a:endParaRPr>
          </a:p>
        </p:txBody>
      </p:sp>
      <p:pic>
        <p:nvPicPr>
          <p:cNvPr id="23" name="Picture 22" descr="A grey and black sign with a person in a circle&#10;&#10;Description automatically generated with low confidence">
            <a:extLst>
              <a:ext uri="{FF2B5EF4-FFF2-40B4-BE49-F238E27FC236}">
                <a16:creationId xmlns:a16="http://schemas.microsoft.com/office/drawing/2014/main" id="{D97C0CCD-5AF4-B025-2788-078306C78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31" y="5088600"/>
            <a:ext cx="1227411" cy="42944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368C6C-C887-0976-4A45-956DACD1180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4814" r="20624" b="6062"/>
          <a:stretch/>
        </p:blipFill>
        <p:spPr>
          <a:xfrm>
            <a:off x="5918517" y="6209860"/>
            <a:ext cx="908766" cy="68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24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7" y="731520"/>
            <a:ext cx="3438144" cy="418338"/>
          </a:xfrm>
        </p:spPr>
        <p:txBody>
          <a:bodyPr anchor="b">
            <a:normAutofit fontScale="90000"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E9C2CD-5AEC-089B-2B98-F04724905FB7}"/>
              </a:ext>
            </a:extLst>
          </p:cNvPr>
          <p:cNvSpPr txBox="1"/>
          <p:nvPr/>
        </p:nvSpPr>
        <p:spPr>
          <a:xfrm>
            <a:off x="973455" y="1384196"/>
            <a:ext cx="991745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Rezygnacja z tworzyw sztucznych to osobisty wybór, który może mieć znaczący wpływ na zmniejszenie zanieczyszczenia plastikiem</a:t>
            </a:r>
            <a:r>
              <a:rPr lang="pl-PL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pl-PL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2200" dirty="0">
                <a:solidFill>
                  <a:schemeClr val="accent6">
                    <a:lumMod val="50000"/>
                  </a:schemeClr>
                </a:solidFill>
              </a:rPr>
              <a:t>W module 7 dowiesz się o koncepcji braku tworzyw sztucznych - czym ona jest, dlaczego jest ważna, jakie są jej korzyści dla środowiska i jak wprowadzić ją w życie</a:t>
            </a:r>
            <a:r>
              <a:rPr lang="en-GB" sz="2200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pl-PL" sz="2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2200" dirty="0">
                <a:solidFill>
                  <a:srgbClr val="002060"/>
                </a:solidFill>
              </a:rPr>
              <a:t>Następnie poznasz szereg wskazówek i sztuczek, które pozwolą Ci skutecznie ograniczyć zużycie tworzyw sztucznych w codziennej rutynie. Wskazówki są łatwe do zastosowania - każdy może z nich skorzystać i od razu wprowadzić je w życie</a:t>
            </a:r>
            <a:r>
              <a:rPr lang="en-GB" sz="2200" dirty="0">
                <a:solidFill>
                  <a:srgbClr val="002060"/>
                </a:solidFill>
              </a:rPr>
              <a:t>. </a:t>
            </a:r>
            <a:endParaRPr lang="pl-PL" sz="2200" dirty="0">
              <a:solidFill>
                <a:srgbClr val="002060"/>
              </a:solidFill>
            </a:endParaRPr>
          </a:p>
          <a:p>
            <a:r>
              <a:rPr lang="pl-PL" sz="2200" dirty="0"/>
              <a:t>Moduł ma na celu wsparcie w rozpoczęciu wprowadzania rozwiązań mających na celu zmniejszenie ogólnego zużycia tworzyw sztucznych, a tym samym poprawę stanu środowiska naturalnego</a:t>
            </a:r>
            <a:r>
              <a:rPr lang="en-GB" sz="2400" dirty="0"/>
              <a:t>.</a:t>
            </a:r>
            <a:endParaRPr lang="pl-PL" sz="2400" dirty="0"/>
          </a:p>
          <a:p>
            <a:endParaRPr lang="en-US" sz="16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3ED97ED-18F4-4BE3-807A-7706FBF87312}"/>
              </a:ext>
            </a:extLst>
          </p:cNvPr>
          <p:cNvSpPr txBox="1"/>
          <p:nvPr/>
        </p:nvSpPr>
        <p:spPr>
          <a:xfrm>
            <a:off x="9036279" y="6221352"/>
            <a:ext cx="3898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NGF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53271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4851115" cy="418338"/>
          </a:xfrm>
        </p:spPr>
        <p:txBody>
          <a:bodyPr anchor="b">
            <a:noAutofit/>
          </a:bodyPr>
          <a:lstStyle/>
          <a:p>
            <a:r>
              <a:rPr lang="pl-PL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Cele nauczania modułu 7</a:t>
            </a:r>
            <a:endParaRPr lang="el-GR" sz="2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918528"/>
            <a:ext cx="9900356" cy="4767881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US" sz="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Wspieranie świadomości ekologicznej,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Zdobycie wiedzy teoretycznej na temat redukcji tworzyw sztucznych,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Zapoznanie się z najważniejszymi sposobami na uwolnienie się od tworzyw sztucznych,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Uczenie się postaw, które można następnie zastosować w praktyce,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Korzystanie z pomocnych wskazówek dotyczących rezygnacji z tworzyw sztucznych i dzielenie się nimi z innymi.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endParaRPr lang="el-GR" sz="43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4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Picture 28" descr="Colourful plastic bottle caps">
            <a:extLst>
              <a:ext uri="{FF2B5EF4-FFF2-40B4-BE49-F238E27FC236}">
                <a16:creationId xmlns:a16="http://schemas.microsoft.com/office/drawing/2014/main" id="{9E36FD6E-BEE5-54C5-A314-126F3C4C71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417903" y="10"/>
            <a:ext cx="8774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1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Colourful plastic bottle caps">
            <a:extLst>
              <a:ext uri="{FF2B5EF4-FFF2-40B4-BE49-F238E27FC236}">
                <a16:creationId xmlns:a16="http://schemas.microsoft.com/office/drawing/2014/main" id="{435AF461-5527-BD46-23BF-FE3356340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2103" r="23298" b="698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96" y="731520"/>
            <a:ext cx="5037204" cy="418338"/>
          </a:xfrm>
        </p:spPr>
        <p:txBody>
          <a:bodyPr anchor="b">
            <a:normAutofit fontScale="90000"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Efekty uczenia się modułu 7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EE1AC86-2B24-B513-17A1-C38070E8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3455" y="2485912"/>
            <a:ext cx="11452364" cy="4396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0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Zrozumienie koncepcji „wolne tworzyw sztucznych”,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Zrozumienie korzyści dla środowiska wynikających z ograniczenia zużycia tworzyw sztucznych,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Znalezienie sposobów na ograniczenie użycia tworzyw sztucznych w życiu codziennym,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Podawanie przykładów </a:t>
            </a:r>
            <a:r>
              <a:rPr lang="pl-P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zachowań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które pomagają ograniczyć ilość tworzyw sztucznych,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Zmiana codziennych nawyków w celu używania mniejszej ilości tworzyw sztucznych,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Ocena własnego zachowania wobec tworzyw sztucznych,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</a:t>
            </a: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Wdrażanie pomysłów "wolnych od tworzyw sztucznych".</a:t>
            </a: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24815" y="646356"/>
            <a:ext cx="548640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85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750" y="1054330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Część </a:t>
            </a:r>
            <a:r>
              <a:rPr lang="pl-PL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Teorertyczna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469937" y="113130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1131951" y="2334147"/>
            <a:ext cx="9925050" cy="3489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Temat Główny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Część 1: Najlepsze praktyki, aby być "wolnym od tworzyw sztucznych"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Część 2: </a:t>
            </a:r>
            <a:r>
              <a:rPr lang="pl-PL" sz="2800" dirty="0">
                <a:effectLst/>
                <a:latin typeface="Open Sans" panose="020B0606030504020204" pitchFamily="34" charset="0"/>
                <a:ea typeface="Calibri" panose="020F0502020204030204" pitchFamily="34" charset="0"/>
              </a:rPr>
              <a:t>Ogranicz plastik - na tyle, na ile możesz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!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</a:rPr>
              <a:t>Część 3: Lipiec bez tworzyw sztucznych</a:t>
            </a:r>
            <a:endParaRPr lang="pl-PL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de-AT" dirty="0"/>
          </a:p>
        </p:txBody>
      </p:sp>
      <p:pic>
        <p:nvPicPr>
          <p:cNvPr id="1026" name="Picture 2" descr="Free photo green pencil with a positive list">
            <a:extLst>
              <a:ext uri="{FF2B5EF4-FFF2-40B4-BE49-F238E27FC236}">
                <a16:creationId xmlns:a16="http://schemas.microsoft.com/office/drawing/2014/main" id="{EF6F63D2-82D7-0129-8A7E-33A302AC7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275" y="24416"/>
            <a:ext cx="3441677" cy="275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61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 Główny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16D399-4919-4253-911D-A90B0D22B73C}"/>
              </a:ext>
            </a:extLst>
          </p:cNvPr>
          <p:cNvSpPr txBox="1"/>
          <p:nvPr/>
        </p:nvSpPr>
        <p:spPr>
          <a:xfrm>
            <a:off x="0" y="1247687"/>
            <a:ext cx="11218627" cy="604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Zmniejszenie zużycia tworzyw sztucznych ma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kilka korzyści dla środowiska: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Zmniejszenie zanieczyszczenia tworzywami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sztucznymi,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Ochrona zasobów naturalnych,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Zmniejszenie emisji gazów cieplarnianych,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4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Promowanie zrównoważonego rozwoju.</a:t>
            </a:r>
            <a:endParaRPr lang="pl-PL" sz="24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pl-PL" sz="2400" dirty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4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Ogólnie rzecz biorąc, ograniczenie stosowania tworzyw sztucznych może mieć pozytywny wpływ na środowisko poprzez zmniejszenie zanieczyszczenia, ochronę zasobów naturalnych, łagodzenie zmian klimatu i promowanie jego zrównoważonego rozwoju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Open Sans"/>
              </a:rPr>
              <a:t>.</a:t>
            </a:r>
            <a:endParaRPr lang="pl-PL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de-AT" dirty="0"/>
          </a:p>
        </p:txBody>
      </p:sp>
      <p:pic>
        <p:nvPicPr>
          <p:cNvPr id="7" name="Obraz 6" descr="Top view collection of plastic and carton was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90" y="754706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654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CD44DE-1F6F-6B8C-A174-28585F1BB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851" y="707025"/>
            <a:ext cx="5251316" cy="694612"/>
          </a:xfrm>
        </p:spPr>
        <p:txBody>
          <a:bodyPr>
            <a:normAutofit/>
          </a:bodyPr>
          <a:lstStyle/>
          <a:p>
            <a:r>
              <a:rPr lang="pl-PL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Temat Główny</a:t>
            </a:r>
            <a:endParaRPr lang="el-GR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814DBC5-C05B-49B4-B5C5-0B3C1B5EFE6C}"/>
              </a:ext>
            </a:extLst>
          </p:cNvPr>
          <p:cNvSpPr txBox="1"/>
          <p:nvPr/>
        </p:nvSpPr>
        <p:spPr>
          <a:xfrm>
            <a:off x="333286" y="1719233"/>
            <a:ext cx="665623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Wskazówki i porady dotyczące rezygnacji z tworzyw sztucznych, aby wprowadzić proste zmiany w codziennych nawykach i rutynie: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Zacznij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małych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rzeczy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Zrób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listę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Zabieraj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własne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rzeczy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Wybieraj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produkty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naturalne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Kupuj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hurtowo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Powiedz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jednorazówkom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Wybieraj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zrównoważone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marki</a:t>
            </a: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de-AT" dirty="0"/>
          </a:p>
        </p:txBody>
      </p:sp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15" y="159579"/>
            <a:ext cx="4939430" cy="487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8259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6" y="2309881"/>
            <a:ext cx="6486839" cy="3841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7000"/>
              </a:lnSpc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Kilka wskazówek, jak zachęcić innych do rezygnacji z tworzyw sztucznych</a:t>
            </a:r>
            <a:r>
              <a:rPr lang="en-US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l-PL" sz="2800" dirty="0">
              <a:latin typeface="Open Sans" panose="020B0606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Świeć przykładem,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Edukuj,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l-PL" sz="280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Zaproponuj </a:t>
            </a:r>
            <a:r>
              <a:rPr lang="pl-PL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alternatywy,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Ułatwiaj,</a:t>
            </a:r>
          </a:p>
          <a:p>
            <a:pPr marL="285750" lvl="0" indent="-285750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Wspieraj i świętuj postępy.</a:t>
            </a:r>
            <a:endParaRPr lang="de-A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 Główny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Keyboard with small plan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125" y="102780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088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" name="Rectangle 8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5ABA98-EF72-F298-9137-C9C754F5037F}"/>
              </a:ext>
            </a:extLst>
          </p:cNvPr>
          <p:cNvSpPr txBox="1"/>
          <p:nvPr/>
        </p:nvSpPr>
        <p:spPr>
          <a:xfrm>
            <a:off x="333287" y="1525451"/>
            <a:ext cx="5954780" cy="533254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Odrzuć tworzywa sztuczne jednorazowego użytku,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Wybieraj zrównoważone alternatywy,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Używaj naturalnych produktów do higieny osobistej,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Unikaj pakowanej żywności,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Kompostuj odpady żywnościowe,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Wspieraj firmy stosujące zrównoważone praktyki (i te lokalne),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Pamiętaj, że bycie wolnym od tworzyw sztucznych to podróż, a nie cel</a:t>
            </a:r>
            <a:r>
              <a:rPr lang="en-US" sz="2800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A2BC28-5780-5CC1-39C9-4C74A3B17288}"/>
              </a:ext>
            </a:extLst>
          </p:cNvPr>
          <p:cNvSpPr/>
          <p:nvPr/>
        </p:nvSpPr>
        <p:spPr>
          <a:xfrm>
            <a:off x="333286" y="707025"/>
            <a:ext cx="504914" cy="5406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A5C1F-3DB9-369C-C295-B0385B8349E0}"/>
              </a:ext>
            </a:extLst>
          </p:cNvPr>
          <p:cNvSpPr txBox="1"/>
          <p:nvPr/>
        </p:nvSpPr>
        <p:spPr>
          <a:xfrm>
            <a:off x="5997011" y="4909544"/>
            <a:ext cx="6097424" cy="258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1000" dirty="0">
                <a:effectLst/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7038A484-5989-4BA5-9CB0-1231F620DCA5}"/>
              </a:ext>
            </a:extLst>
          </p:cNvPr>
          <p:cNvSpPr txBox="1">
            <a:spLocks/>
          </p:cNvSpPr>
          <p:nvPr/>
        </p:nvSpPr>
        <p:spPr>
          <a:xfrm>
            <a:off x="838200" y="2943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Część</a:t>
            </a:r>
            <a:r>
              <a:rPr lang="en-US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pl-PL" sz="2800" b="1" dirty="0">
                <a:latin typeface="Open Sans" panose="020B06060305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Najlepsze praktyki, aby być wolnym od tworzyw sztucznych</a:t>
            </a:r>
            <a:endParaRPr lang="el-G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Obraz 13" descr="Close up people collecting foo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02" y="3249771"/>
            <a:ext cx="5274310" cy="3513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56800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341</TotalTime>
  <Words>1760</Words>
  <Application>Microsoft Office PowerPoint</Application>
  <PresentationFormat>Panoramiczny</PresentationFormat>
  <Paragraphs>159</Paragraphs>
  <Slides>18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7" baseType="lpstr">
      <vt:lpstr>arial</vt:lpstr>
      <vt:lpstr>arial</vt:lpstr>
      <vt:lpstr>Arial Rounded MT Bold</vt:lpstr>
      <vt:lpstr>Ariel</vt:lpstr>
      <vt:lpstr>Calibri</vt:lpstr>
      <vt:lpstr>Calibri Light</vt:lpstr>
      <vt:lpstr>Open Sans</vt:lpstr>
      <vt:lpstr>Wingdings</vt:lpstr>
      <vt:lpstr>Θέμα του Office</vt:lpstr>
      <vt:lpstr>Moduł 7: Wskazówki i porady, jak stać się „wolnym od plastiku"</vt:lpstr>
      <vt:lpstr>Wprowadzenie</vt:lpstr>
      <vt:lpstr>Cele nauczania modułu 7</vt:lpstr>
      <vt:lpstr>Efekty uczenia się modułu 7</vt:lpstr>
      <vt:lpstr>Część Teorertyczna</vt:lpstr>
      <vt:lpstr>Temat Główny</vt:lpstr>
      <vt:lpstr>Temat Główny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www.rescue.erasmus.site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Alexandra Karanasiou</dc:creator>
  <cp:lastModifiedBy>Praktyki</cp:lastModifiedBy>
  <cp:revision>85</cp:revision>
  <dcterms:created xsi:type="dcterms:W3CDTF">2023-02-20T12:16:37Z</dcterms:created>
  <dcterms:modified xsi:type="dcterms:W3CDTF">2023-09-06T07:27:45Z</dcterms:modified>
</cp:coreProperties>
</file>