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2" r:id="rId2"/>
    <p:sldId id="259" r:id="rId3"/>
    <p:sldId id="289" r:id="rId4"/>
    <p:sldId id="286" r:id="rId5"/>
    <p:sldId id="275" r:id="rId6"/>
    <p:sldId id="291" r:id="rId7"/>
    <p:sldId id="287" r:id="rId8"/>
    <p:sldId id="273" r:id="rId9"/>
    <p:sldId id="292" r:id="rId10"/>
    <p:sldId id="293" r:id="rId11"/>
    <p:sldId id="298" r:id="rId12"/>
    <p:sldId id="297" r:id="rId13"/>
    <p:sldId id="304" r:id="rId14"/>
    <p:sldId id="281" r:id="rId15"/>
    <p:sldId id="299" r:id="rId16"/>
    <p:sldId id="300" r:id="rId17"/>
    <p:sldId id="301" r:id="rId18"/>
    <p:sldId id="303"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A2E"/>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7A806-BB69-4A2F-85FD-215EC706F757}" type="datetimeFigureOut">
              <a:rPr lang="el-GR" smtClean="0"/>
              <a:t>1/9/2023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14305-B754-4E9D-B4CA-E6D915A02866}" type="slidenum">
              <a:rPr lang="el-GR" smtClean="0"/>
              <a:t>‹#›</a:t>
            </a:fld>
            <a:endParaRPr lang="el-GR"/>
          </a:p>
        </p:txBody>
      </p:sp>
    </p:spTree>
    <p:extLst>
      <p:ext uri="{BB962C8B-B14F-4D97-AF65-F5344CB8AC3E}">
        <p14:creationId xmlns:p14="http://schemas.microsoft.com/office/powerpoint/2010/main" val="116963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2</a:t>
            </a:fld>
            <a:endParaRPr lang="el-GR"/>
          </a:p>
        </p:txBody>
      </p:sp>
    </p:spTree>
    <p:extLst>
      <p:ext uri="{BB962C8B-B14F-4D97-AF65-F5344CB8AC3E}">
        <p14:creationId xmlns:p14="http://schemas.microsoft.com/office/powerpoint/2010/main" val="312049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3</a:t>
            </a:fld>
            <a:endParaRPr lang="el-GR"/>
          </a:p>
        </p:txBody>
      </p:sp>
    </p:spTree>
    <p:extLst>
      <p:ext uri="{BB962C8B-B14F-4D97-AF65-F5344CB8AC3E}">
        <p14:creationId xmlns:p14="http://schemas.microsoft.com/office/powerpoint/2010/main" val="17015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4</a:t>
            </a:fld>
            <a:endParaRPr lang="el-GR"/>
          </a:p>
        </p:txBody>
      </p:sp>
    </p:spTree>
    <p:extLst>
      <p:ext uri="{BB962C8B-B14F-4D97-AF65-F5344CB8AC3E}">
        <p14:creationId xmlns:p14="http://schemas.microsoft.com/office/powerpoint/2010/main" val="517071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14</a:t>
            </a:fld>
            <a:endParaRPr lang="el-GR"/>
          </a:p>
        </p:txBody>
      </p:sp>
    </p:spTree>
    <p:extLst>
      <p:ext uri="{BB962C8B-B14F-4D97-AF65-F5344CB8AC3E}">
        <p14:creationId xmlns:p14="http://schemas.microsoft.com/office/powerpoint/2010/main" val="46528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15</a:t>
            </a:fld>
            <a:endParaRPr lang="el-GR"/>
          </a:p>
        </p:txBody>
      </p:sp>
    </p:spTree>
    <p:extLst>
      <p:ext uri="{BB962C8B-B14F-4D97-AF65-F5344CB8AC3E}">
        <p14:creationId xmlns:p14="http://schemas.microsoft.com/office/powerpoint/2010/main" val="46528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B914305-B754-4E9D-B4CA-E6D915A02866}" type="slidenum">
              <a:rPr lang="el-GR" smtClean="0"/>
              <a:t>16</a:t>
            </a:fld>
            <a:endParaRPr lang="el-GR"/>
          </a:p>
        </p:txBody>
      </p:sp>
    </p:spTree>
    <p:extLst>
      <p:ext uri="{BB962C8B-B14F-4D97-AF65-F5344CB8AC3E}">
        <p14:creationId xmlns:p14="http://schemas.microsoft.com/office/powerpoint/2010/main" val="4652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B914305-B754-4E9D-B4CA-E6D915A02866}" type="slidenum">
              <a:rPr lang="el-GR" smtClean="0"/>
              <a:t>18</a:t>
            </a:fld>
            <a:endParaRPr lang="el-GR"/>
          </a:p>
        </p:txBody>
      </p:sp>
    </p:spTree>
    <p:extLst>
      <p:ext uri="{BB962C8B-B14F-4D97-AF65-F5344CB8AC3E}">
        <p14:creationId xmlns:p14="http://schemas.microsoft.com/office/powerpoint/2010/main" val="308594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45B9BC-7C47-559A-5B4B-3F2393A3FD6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7F0ABC0-09F0-D611-400F-00850809D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33007F7-A202-2C7B-0AD3-B185D8521474}"/>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5" name="Θέση υποσέλιδου 4">
            <a:extLst>
              <a:ext uri="{FF2B5EF4-FFF2-40B4-BE49-F238E27FC236}">
                <a16:creationId xmlns:a16="http://schemas.microsoft.com/office/drawing/2014/main" id="{C63957AD-7058-9092-8B5E-857AF347B8F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F4ECF0A-C4B5-3BB8-92EA-AC1AF64CE9EE}"/>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385931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433EFD-9637-70DF-70EB-0A0C930A44D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73D46BD-43EA-2624-1ECF-F645B9E2C70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605741D-DC77-23D6-66BA-265BB2F1CAA2}"/>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5" name="Θέση υποσέλιδου 4">
            <a:extLst>
              <a:ext uri="{FF2B5EF4-FFF2-40B4-BE49-F238E27FC236}">
                <a16:creationId xmlns:a16="http://schemas.microsoft.com/office/drawing/2014/main" id="{8D4E241A-EA8C-B4FD-9668-F4196BA0722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E09E703-2267-F8E8-E615-7A729C592D9F}"/>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411383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684FDE6-42D5-6E5F-ED6D-B18C1A5F229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EBA16F3-4BF5-70F0-1E02-C8A52D9F351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9146BD4-49E5-831E-CB95-52C700C5B342}"/>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5" name="Θέση υποσέλιδου 4">
            <a:extLst>
              <a:ext uri="{FF2B5EF4-FFF2-40B4-BE49-F238E27FC236}">
                <a16:creationId xmlns:a16="http://schemas.microsoft.com/office/drawing/2014/main" id="{ED20BAE4-38A6-0394-D652-43812CEDF18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AA34C6C-8E22-7311-5AF8-7D4C0F993A40}"/>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107644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CEE8D7-C585-C104-F083-53A20917C05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4DE15F7-6BC5-DC80-86F4-A92712358EB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5573CD-7739-E402-2D77-83851AED496C}"/>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5" name="Θέση υποσέλιδου 4">
            <a:extLst>
              <a:ext uri="{FF2B5EF4-FFF2-40B4-BE49-F238E27FC236}">
                <a16:creationId xmlns:a16="http://schemas.microsoft.com/office/drawing/2014/main" id="{1B0CF5B1-0277-8C36-8539-F09A1FC03E7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1E0A28-A6CE-88D6-0201-9D3B35B1E6D7}"/>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309730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D2248F-C4B5-6F96-A788-FD4A6870F09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280A061-7902-162E-B0B0-AE9F8B5E6A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AFBFC3CD-6F66-7E19-E134-85FC044771E6}"/>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5" name="Θέση υποσέλιδου 4">
            <a:extLst>
              <a:ext uri="{FF2B5EF4-FFF2-40B4-BE49-F238E27FC236}">
                <a16:creationId xmlns:a16="http://schemas.microsoft.com/office/drawing/2014/main" id="{6DC75CC1-730C-F91F-1946-6E0EF01CE12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5B96947-D965-AFA4-4790-225EB084791E}"/>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208125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A955E8-C43F-17EA-BA5B-F16FC31C4A3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0BA37F2-0016-F572-BFE4-4B52644B15C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BF8EA11-29D9-BEA4-60A1-68FD33E6C02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55CC4B1-1219-117E-2087-A9B9CF868A4B}"/>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6" name="Θέση υποσέλιδου 5">
            <a:extLst>
              <a:ext uri="{FF2B5EF4-FFF2-40B4-BE49-F238E27FC236}">
                <a16:creationId xmlns:a16="http://schemas.microsoft.com/office/drawing/2014/main" id="{2FEF4C4F-7FAA-EEDD-2528-E6B9C44CCF2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89DEA7F-FF12-02E5-3C42-FBAD4D9DB2A8}"/>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341438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F87BF-24F8-F456-F395-BD17135A5AF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EFC2137-BDFF-A0D5-AD2A-1D3327D79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1B14C03-F220-5864-700B-31D15F9EDEE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3FBF229-2DA2-9439-9BF6-E23AD322A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FBC4361-522C-B19B-B4A0-58A7ED2CB07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10D149A-C4E8-E7DD-3860-CFDABB2E3F5E}"/>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8" name="Θέση υποσέλιδου 7">
            <a:extLst>
              <a:ext uri="{FF2B5EF4-FFF2-40B4-BE49-F238E27FC236}">
                <a16:creationId xmlns:a16="http://schemas.microsoft.com/office/drawing/2014/main" id="{1B0A42AC-74B1-417B-75F4-B8A58CF6759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CB5CD1B-EDBC-DEE5-0290-BFB71403796E}"/>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146862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8C3D5A-ACBF-7759-152F-DD4D64C3DA9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491807F-CE78-241B-C1AA-BDBE44E8AE51}"/>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4" name="Θέση υποσέλιδου 3">
            <a:extLst>
              <a:ext uri="{FF2B5EF4-FFF2-40B4-BE49-F238E27FC236}">
                <a16:creationId xmlns:a16="http://schemas.microsoft.com/office/drawing/2014/main" id="{1C12930F-FC2F-6280-15CB-435FC0EBDAB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C14AA2C-A853-F2B7-A4D9-45AA37D1C422}"/>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344700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D7F7EA2-7BAC-6F84-E35D-3D9415D9D8FB}"/>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3" name="Θέση υποσέλιδου 2">
            <a:extLst>
              <a:ext uri="{FF2B5EF4-FFF2-40B4-BE49-F238E27FC236}">
                <a16:creationId xmlns:a16="http://schemas.microsoft.com/office/drawing/2014/main" id="{704CC08C-C980-B00A-0415-64FB5BF9D55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47BD29D-336F-8827-849D-042E74283F3A}"/>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374190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03A70-654B-8D3C-721D-EFD8F08CE63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DC01125-88E9-14EE-F659-132CEA02F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D14047D-A51D-4D80-531B-658F2F6A7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EBA9E6D-E6CC-2A34-995D-7EAA5FA312C3}"/>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6" name="Θέση υποσέλιδου 5">
            <a:extLst>
              <a:ext uri="{FF2B5EF4-FFF2-40B4-BE49-F238E27FC236}">
                <a16:creationId xmlns:a16="http://schemas.microsoft.com/office/drawing/2014/main" id="{FAB1975A-2E36-27C4-87DB-C32F3F25B34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6679E67-CD05-5A30-1ED1-8F92935FBBD8}"/>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230103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809C10-5AA3-A6EA-B969-61401D146CE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88C443C-0709-69F1-D8DC-DD1DB4D0B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8B3C4E5-5234-9F9F-72AD-E707F7DE7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C427460-4A26-524A-1DDE-734B0C36B71E}"/>
              </a:ext>
            </a:extLst>
          </p:cNvPr>
          <p:cNvSpPr>
            <a:spLocks noGrp="1"/>
          </p:cNvSpPr>
          <p:nvPr>
            <p:ph type="dt" sz="half" idx="10"/>
          </p:nvPr>
        </p:nvSpPr>
        <p:spPr/>
        <p:txBody>
          <a:bodyPr/>
          <a:lstStyle/>
          <a:p>
            <a:fld id="{3D5B2F6B-EE64-415F-8119-268144447923}" type="datetimeFigureOut">
              <a:rPr lang="el-GR" smtClean="0"/>
              <a:t>1/9/2023</a:t>
            </a:fld>
            <a:endParaRPr lang="el-GR"/>
          </a:p>
        </p:txBody>
      </p:sp>
      <p:sp>
        <p:nvSpPr>
          <p:cNvPr id="6" name="Θέση υποσέλιδου 5">
            <a:extLst>
              <a:ext uri="{FF2B5EF4-FFF2-40B4-BE49-F238E27FC236}">
                <a16:creationId xmlns:a16="http://schemas.microsoft.com/office/drawing/2014/main" id="{F3C10AD3-03D4-BF83-7BC6-2E84FCF668C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962AD0D-939D-2030-3ABA-10B3005F7188}"/>
              </a:ext>
            </a:extLst>
          </p:cNvPr>
          <p:cNvSpPr>
            <a:spLocks noGrp="1"/>
          </p:cNvSpPr>
          <p:nvPr>
            <p:ph type="sldNum" sz="quarter" idx="12"/>
          </p:nvPr>
        </p:nvSpPr>
        <p:spPr/>
        <p:txBody>
          <a:bodyPr/>
          <a:lstStyle/>
          <a:p>
            <a:fld id="{59F7AFD1-AA76-4ED5-B57B-11B9AAE593B9}" type="slidenum">
              <a:rPr lang="el-GR" smtClean="0"/>
              <a:t>‹#›</a:t>
            </a:fld>
            <a:endParaRPr lang="el-GR"/>
          </a:p>
        </p:txBody>
      </p:sp>
    </p:spTree>
    <p:extLst>
      <p:ext uri="{BB962C8B-B14F-4D97-AF65-F5344CB8AC3E}">
        <p14:creationId xmlns:p14="http://schemas.microsoft.com/office/powerpoint/2010/main" val="96413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38A656E-1A84-6537-6FDE-7C0A608E89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2C854D1-8535-17FE-7EAB-9B8BC83893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3FBE181-3688-C1D2-4576-71FF12B24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B2F6B-EE64-415F-8119-268144447923}" type="datetimeFigureOut">
              <a:rPr lang="el-GR" smtClean="0"/>
              <a:t>1/9/2023</a:t>
            </a:fld>
            <a:endParaRPr lang="el-GR"/>
          </a:p>
        </p:txBody>
      </p:sp>
      <p:sp>
        <p:nvSpPr>
          <p:cNvPr id="5" name="Θέση υποσέλιδου 4">
            <a:extLst>
              <a:ext uri="{FF2B5EF4-FFF2-40B4-BE49-F238E27FC236}">
                <a16:creationId xmlns:a16="http://schemas.microsoft.com/office/drawing/2014/main" id="{CFB7890C-7EF7-3A31-56AF-317F9124D2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33A53C2A-2642-5E8D-5299-B8ADA2507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7AFD1-AA76-4ED5-B57B-11B9AAE593B9}" type="slidenum">
              <a:rPr lang="el-GR" smtClean="0"/>
              <a:t>‹#›</a:t>
            </a:fld>
            <a:endParaRPr lang="el-GR"/>
          </a:p>
        </p:txBody>
      </p:sp>
    </p:spTree>
    <p:extLst>
      <p:ext uri="{BB962C8B-B14F-4D97-AF65-F5344CB8AC3E}">
        <p14:creationId xmlns:p14="http://schemas.microsoft.com/office/powerpoint/2010/main" val="399913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ecowarriorprincess.net/2020/07/facts-statistics-about-plastic/" TargetMode="External"/><Relationship Id="rId13" Type="http://schemas.openxmlformats.org/officeDocument/2006/relationships/hyperlink" Target="https://ecowarriorprincess.net/2019/07/10-ways-avoid-single-use-plastic/" TargetMode="External"/><Relationship Id="rId3" Type="http://schemas.openxmlformats.org/officeDocument/2006/relationships/hyperlink" Target="https://www.billi-uk.com/news/10-tips-on-going-plastic-free/" TargetMode="External"/><Relationship Id="rId7" Type="http://schemas.openxmlformats.org/officeDocument/2006/relationships/hyperlink" Target="https://naturallysavvy.com/live/tips-for-going-plastic-free-for-a-monthand-longer/" TargetMode="External"/><Relationship Id="rId12" Type="http://schemas.openxmlformats.org/officeDocument/2006/relationships/hyperlink" Target="https://greenerideal.com/guides/10-tips-going-plastic-free/?utm_content=cmp-true" TargetMode="External"/><Relationship Id="rId2" Type="http://schemas.openxmlformats.org/officeDocument/2006/relationships/hyperlink" Target="https://growensemble.com/how-to-go-plastic-free/" TargetMode="External"/><Relationship Id="rId16" Type="http://schemas.openxmlformats.org/officeDocument/2006/relationships/hyperlink" Target="https://wwf.org.au/blogs/24-tips-for-going-plastic-free-from-zero-waste-bloggers/?rd=1" TargetMode="External"/><Relationship Id="rId1" Type="http://schemas.openxmlformats.org/officeDocument/2006/relationships/slideLayout" Target="../slideLayouts/slideLayout2.xml"/><Relationship Id="rId6" Type="http://schemas.openxmlformats.org/officeDocument/2006/relationships/hyperlink" Target="https://www.marieclaire.co.uk/life/plastic-free-526408" TargetMode="External"/><Relationship Id="rId11" Type="http://schemas.openxmlformats.org/officeDocument/2006/relationships/hyperlink" Target="https://www.ksat.com/news/2023/04/18/some-tips-on-how-to-limit-your-plastic-exposure/" TargetMode="External"/><Relationship Id="rId5" Type="http://schemas.openxmlformats.org/officeDocument/2006/relationships/hyperlink" Target="https://earthbits.com/blogs/earthbits/plastic-free" TargetMode="External"/><Relationship Id="rId15" Type="http://schemas.openxmlformats.org/officeDocument/2006/relationships/hyperlink" Target="https://www.plasticfreejuly.org/take-the-challenge/" TargetMode="External"/><Relationship Id="rId10" Type="http://schemas.openxmlformats.org/officeDocument/2006/relationships/hyperlink" Target="https://www.implasticfree.com/how-to-go-plastic-free/" TargetMode="External"/><Relationship Id="rId4" Type="http://schemas.openxmlformats.org/officeDocument/2006/relationships/hyperlink" Target="https://zerowastechef.com/2018/03/21/5-ways-persuade-people-break-free-plastic/" TargetMode="External"/><Relationship Id="rId9" Type="http://schemas.openxmlformats.org/officeDocument/2006/relationships/hyperlink" Target="https://sustainability.ncsu.edu/blog/2022/07/25/go-plastic-free-why-and-how/" TargetMode="External"/><Relationship Id="rId14" Type="http://schemas.openxmlformats.org/officeDocument/2006/relationships/hyperlink" Target="https://www.plasticfreejuly.org/"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g"/><Relationship Id="rId11" Type="http://schemas.openxmlformats.org/officeDocument/2006/relationships/image" Target="../media/image19.png"/><Relationship Id="rId5" Type="http://schemas.openxmlformats.org/officeDocument/2006/relationships/image" Target="../media/image14.jpg"/><Relationship Id="rId10" Type="http://schemas.openxmlformats.org/officeDocument/2006/relationships/hyperlink" Target="http://creativecommons.org/licenses/by/4.0/" TargetMode="External"/><Relationship Id="rId4" Type="http://schemas.openxmlformats.org/officeDocument/2006/relationships/image" Target="../media/image13.jpg"/><Relationship Id="rId9"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tree&#10;&#10;Description automatically generated with medium confidence">
            <a:extLst>
              <a:ext uri="{FF2B5EF4-FFF2-40B4-BE49-F238E27FC236}">
                <a16:creationId xmlns:a16="http://schemas.microsoft.com/office/drawing/2014/main" id="{F0F4A9DE-6904-3CBB-9799-7EAF1812E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8"/>
            <a:ext cx="12192000" cy="6850743"/>
          </a:xfrm>
          <a:prstGeom prst="rect">
            <a:avLst/>
          </a:prstGeom>
        </p:spPr>
      </p:pic>
      <p:sp>
        <p:nvSpPr>
          <p:cNvPr id="2" name="Title 1">
            <a:extLst>
              <a:ext uri="{FF2B5EF4-FFF2-40B4-BE49-F238E27FC236}">
                <a16:creationId xmlns:a16="http://schemas.microsoft.com/office/drawing/2014/main" id="{6D777E0E-989A-872B-B168-56EBAA169088}"/>
              </a:ext>
            </a:extLst>
          </p:cNvPr>
          <p:cNvSpPr>
            <a:spLocks noGrp="1"/>
          </p:cNvSpPr>
          <p:nvPr>
            <p:ph type="ctrTitle"/>
          </p:nvPr>
        </p:nvSpPr>
        <p:spPr>
          <a:xfrm>
            <a:off x="6095999" y="4869226"/>
            <a:ext cx="6096001" cy="988115"/>
          </a:xfrm>
        </p:spPr>
        <p:txBody>
          <a:bodyPr>
            <a:normAutofit fontScale="90000"/>
          </a:bodyPr>
          <a:lstStyle/>
          <a:p>
            <a:r>
              <a:rPr lang="el-GR" sz="2800" b="1" dirty="0">
                <a:solidFill>
                  <a:schemeClr val="bg1"/>
                </a:solidFill>
              </a:rPr>
              <a:t>Ενότητα 7</a:t>
            </a:r>
            <a:r>
              <a:rPr lang="en-US" sz="2800" b="1" dirty="0">
                <a:solidFill>
                  <a:schemeClr val="bg1"/>
                </a:solidFill>
              </a:rPr>
              <a:t>.</a:t>
            </a:r>
            <a:br>
              <a:rPr lang="en-US" sz="2800" b="1" dirty="0">
                <a:solidFill>
                  <a:schemeClr val="bg1"/>
                </a:solidFill>
              </a:rPr>
            </a:br>
            <a:r>
              <a:rPr lang="el-GR" sz="2800" b="1" dirty="0">
                <a:solidFill>
                  <a:schemeClr val="bg1"/>
                </a:solidFill>
              </a:rPr>
              <a:t>Συμβουλές και κόλπα για το "Go </a:t>
            </a:r>
            <a:r>
              <a:rPr lang="el-GR" sz="2800" b="1" dirty="0" err="1">
                <a:solidFill>
                  <a:schemeClr val="bg1"/>
                </a:solidFill>
              </a:rPr>
              <a:t>Plastic-free</a:t>
            </a:r>
            <a:r>
              <a:rPr lang="el-GR" sz="2800" b="1" dirty="0">
                <a:solidFill>
                  <a:schemeClr val="bg1"/>
                </a:solidFill>
              </a:rPr>
              <a:t>"</a:t>
            </a:r>
            <a:endParaRPr lang="de-DE" sz="2800" b="1" dirty="0">
              <a:solidFill>
                <a:schemeClr val="bg1"/>
              </a:solidFill>
            </a:endParaRPr>
          </a:p>
        </p:txBody>
      </p:sp>
      <p:sp>
        <p:nvSpPr>
          <p:cNvPr id="21" name="TextBox 20">
            <a:extLst>
              <a:ext uri="{FF2B5EF4-FFF2-40B4-BE49-F238E27FC236}">
                <a16:creationId xmlns:a16="http://schemas.microsoft.com/office/drawing/2014/main" id="{345BA794-3805-A93C-EA21-4CB2F3328ED8}"/>
              </a:ext>
            </a:extLst>
          </p:cNvPr>
          <p:cNvSpPr txBox="1"/>
          <p:nvPr/>
        </p:nvSpPr>
        <p:spPr>
          <a:xfrm>
            <a:off x="6868258" y="3364366"/>
            <a:ext cx="4891538" cy="507831"/>
          </a:xfrm>
          <a:prstGeom prst="rect">
            <a:avLst/>
          </a:prstGeom>
          <a:noFill/>
        </p:spPr>
        <p:txBody>
          <a:bodyPr wrap="square" rtlCol="0">
            <a:spAutoFit/>
          </a:bodyPr>
          <a:lstStyle/>
          <a:p>
            <a:r>
              <a:rPr lang="en-US" sz="2700" b="1" dirty="0">
                <a:solidFill>
                  <a:srgbClr val="1D9B52"/>
                </a:solidFill>
              </a:rPr>
              <a:t>Raise your voice against plastic</a:t>
            </a:r>
            <a:endParaRPr lang="de-DE" sz="2700" dirty="0"/>
          </a:p>
        </p:txBody>
      </p:sp>
    </p:spTree>
    <p:extLst>
      <p:ext uri="{BB962C8B-B14F-4D97-AF65-F5344CB8AC3E}">
        <p14:creationId xmlns:p14="http://schemas.microsoft.com/office/powerpoint/2010/main" val="746106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8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F5ABA98-EF72-F298-9137-C9C754F5037F}"/>
              </a:ext>
            </a:extLst>
          </p:cNvPr>
          <p:cNvSpPr txBox="1"/>
          <p:nvPr/>
        </p:nvSpPr>
        <p:spPr>
          <a:xfrm>
            <a:off x="333286" y="1414579"/>
            <a:ext cx="6368139" cy="5240318"/>
          </a:xfrm>
          <a:prstGeom prst="rect">
            <a:avLst/>
          </a:prstGeom>
        </p:spPr>
        <p:txBody>
          <a:bodyPr vert="horz" lIns="91440" tIns="45720" rIns="91440" bIns="45720" rtlCol="0" anchor="t">
            <a:noAutofit/>
          </a:bodyPr>
          <a:lstStyle/>
          <a:p>
            <a:pPr>
              <a:lnSpc>
                <a:spcPct val="107000"/>
              </a:lnSpc>
              <a:spcAft>
                <a:spcPts val="800"/>
              </a:spcAft>
            </a:pPr>
            <a:r>
              <a:rPr lang="el-GR" dirty="0">
                <a:solidFill>
                  <a:schemeClr val="accent6">
                    <a:lumMod val="50000"/>
                  </a:schemeClr>
                </a:solidFill>
                <a:latin typeface="Open Sans" panose="020B0606030504020204" pitchFamily="34" charset="0"/>
                <a:ea typeface="Calibri" panose="020F0502020204030204" pitchFamily="34" charset="0"/>
                <a:cs typeface="Times New Roman" panose="02020603050405020304" pitchFamily="18" charset="0"/>
              </a:rPr>
              <a:t>Στο σπίτι: </a:t>
            </a:r>
            <a:r>
              <a:rPr lang="el-GR" dirty="0">
                <a:latin typeface="Open Sans" panose="020B0606030504020204" pitchFamily="34" charset="0"/>
                <a:ea typeface="Calibri" panose="020F0502020204030204" pitchFamily="34" charset="0"/>
                <a:cs typeface="Times New Roman" panose="02020603050405020304" pitchFamily="18" charset="0"/>
              </a:rPr>
              <a:t>π.χ. μπουκάλια νερού και στροφή σε επαναχρησιμοποιούμενα δοχεία και σακούλες για την αποθήκευση τροφίμων.</a:t>
            </a:r>
            <a:endParaRPr lang="en-US" dirty="0">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solidFill>
                  <a:schemeClr val="accent6">
                    <a:lumMod val="50000"/>
                  </a:schemeClr>
                </a:solidFill>
                <a:latin typeface="Open Sans" panose="020B0606030504020204" pitchFamily="34" charset="0"/>
                <a:ea typeface="Calibri" panose="020F0502020204030204" pitchFamily="34" charset="0"/>
                <a:cs typeface="Times New Roman" panose="02020603050405020304" pitchFamily="18" charset="0"/>
              </a:rPr>
              <a:t>Στην κουζίνα: </a:t>
            </a:r>
            <a:r>
              <a:rPr lang="el-GR" dirty="0">
                <a:latin typeface="Open Sans" panose="020B0606030504020204" pitchFamily="34" charset="0"/>
                <a:ea typeface="Calibri" panose="020F0502020204030204" pitchFamily="34" charset="0"/>
                <a:cs typeface="Times New Roman" panose="02020603050405020304" pitchFamily="18" charset="0"/>
              </a:rPr>
              <a:t>π.χ. αντικαταστήστε το πλαστικό περιτύλιγμα με περιτύλιγμα από κερί μέλισσας ή επαναχρησιμοποιούμενα καλύμματα σιλικόνης, χρησιμοποιήστε γυάλινα ή μεταλλικά δοχεία για την αποθήκευση τροφίμων αντί για πλαστικά δοχεία.</a:t>
            </a:r>
            <a:endParaRPr lang="pl-PL" dirty="0">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solidFill>
                  <a:schemeClr val="accent6">
                    <a:lumMod val="50000"/>
                  </a:schemeClr>
                </a:solidFill>
                <a:latin typeface="Open Sans" panose="020B0606030504020204" pitchFamily="34" charset="0"/>
                <a:ea typeface="Calibri" panose="020F0502020204030204" pitchFamily="34" charset="0"/>
                <a:cs typeface="Times New Roman" panose="02020603050405020304" pitchFamily="18" charset="0"/>
              </a:rPr>
              <a:t>Στο μπάνιο: </a:t>
            </a:r>
            <a:r>
              <a:rPr lang="el-GR" dirty="0">
                <a:latin typeface="Open Sans" panose="020B0606030504020204" pitchFamily="34" charset="0"/>
                <a:ea typeface="Calibri" panose="020F0502020204030204" pitchFamily="34" charset="0"/>
                <a:cs typeface="Times New Roman" panose="02020603050405020304" pitchFamily="18" charset="0"/>
              </a:rPr>
              <a:t>π.χ. αντικαταστήστε την πλαστική οδοντόβουρτσα με οδοντόβουρτσα από μπαμπού και χρησιμοποιήστε σαπούνι από ράβδο.</a:t>
            </a:r>
            <a:endParaRPr lang="en-US" dirty="0">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solidFill>
                  <a:schemeClr val="accent6">
                    <a:lumMod val="50000"/>
                  </a:schemeClr>
                </a:solidFill>
                <a:latin typeface="Open Sans" panose="020B0606030504020204" pitchFamily="34" charset="0"/>
                <a:ea typeface="Calibri" panose="020F0502020204030204" pitchFamily="34" charset="0"/>
                <a:cs typeface="Times New Roman" panose="02020603050405020304" pitchFamily="18" charset="0"/>
              </a:rPr>
              <a:t>Εν κινήσει: </a:t>
            </a:r>
            <a:r>
              <a:rPr lang="el-GR" dirty="0">
                <a:latin typeface="Open Sans" panose="020B0606030504020204" pitchFamily="34" charset="0"/>
                <a:ea typeface="Calibri" panose="020F0502020204030204" pitchFamily="34" charset="0"/>
                <a:cs typeface="Times New Roman" panose="02020603050405020304" pitchFamily="18" charset="0"/>
              </a:rPr>
              <a:t>π.χ. να έχετε μαζί σας ένα επαναχρησιμοποιούμενο μπουκάλι νερού, ένα ποτήρι καφέ και σκεύη.</a:t>
            </a:r>
            <a:endParaRPr lang="en-US" dirty="0">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solidFill>
                  <a:schemeClr val="accent6">
                    <a:lumMod val="50000"/>
                  </a:schemeClr>
                </a:solidFill>
                <a:latin typeface="Open Sans" panose="020B0606030504020204" pitchFamily="34" charset="0"/>
                <a:ea typeface="Calibri" panose="020F0502020204030204" pitchFamily="34" charset="0"/>
                <a:cs typeface="Times New Roman" panose="02020603050405020304" pitchFamily="18" charset="0"/>
              </a:rPr>
              <a:t>Στον κήπο: </a:t>
            </a:r>
            <a:r>
              <a:rPr lang="el-GR" dirty="0">
                <a:latin typeface="Open Sans" panose="020B0606030504020204" pitchFamily="34" charset="0"/>
                <a:ea typeface="Calibri" panose="020F0502020204030204" pitchFamily="34" charset="0"/>
                <a:cs typeface="Times New Roman" panose="02020603050405020304" pitchFamily="18" charset="0"/>
              </a:rPr>
              <a:t>π.χ. χρησιμοποιήστε βιοδιασπώμενες εναλλακτικές λύσεις, όπως εφημερίδες ή χαρτόνια, επιλέξτε ξύλινα ή μεταλλικά εργαλεία.</a:t>
            </a:r>
            <a:endParaRPr lang="en-US" dirty="0">
              <a:latin typeface="Open Sans" panose="020B060603050402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Τίτλος 1">
            <a:extLst>
              <a:ext uri="{FF2B5EF4-FFF2-40B4-BE49-F238E27FC236}">
                <a16:creationId xmlns:a16="http://schemas.microsoft.com/office/drawing/2014/main" id="{7038A484-5989-4BA5-9CB0-1231F620DCA5}"/>
              </a:ext>
            </a:extLst>
          </p:cNvPr>
          <p:cNvSpPr txBox="1">
            <a:spLocks/>
          </p:cNvSpPr>
          <p:nvPr/>
        </p:nvSpPr>
        <p:spPr>
          <a:xfrm>
            <a:off x="838200" y="2943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Aft>
                <a:spcPts val="600"/>
              </a:spcAft>
            </a:pPr>
            <a:r>
              <a:rPr lang="el-GR" sz="2800" b="1" dirty="0" err="1">
                <a:latin typeface="Open Sans" panose="020B0606030504020204" pitchFamily="34" charset="0"/>
                <a:ea typeface="Calibri" panose="020F0502020204030204" pitchFamily="34" charset="0"/>
                <a:cs typeface="Times New Roman" panose="02020603050405020304" pitchFamily="18" charset="0"/>
              </a:rPr>
              <a:t>Υποθέμα</a:t>
            </a:r>
            <a:r>
              <a:rPr lang="el-GR" sz="2800" b="1" dirty="0">
                <a:latin typeface="Open Sans" panose="020B0606030504020204" pitchFamily="34" charset="0"/>
                <a:ea typeface="Calibri" panose="020F0502020204030204" pitchFamily="34" charset="0"/>
                <a:cs typeface="Times New Roman" panose="02020603050405020304" pitchFamily="18" charset="0"/>
              </a:rPr>
              <a:t> 2: Μείωση του πλαστικού - όσο μπορείτε!</a:t>
            </a:r>
            <a:endParaRPr lang="el-GR"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Obraz 9" descr="No plastic and environmental pollution. serious asian woman pulls palm forward, wears yellow hat, striped jumper and denim pants, asks not to pollute our planet"/>
          <p:cNvPicPr/>
          <p:nvPr/>
        </p:nvPicPr>
        <p:blipFill>
          <a:blip r:embed="rId2">
            <a:extLst>
              <a:ext uri="{28A0092B-C50C-407E-A947-70E740481C1C}">
                <a14:useLocalDpi xmlns:a14="http://schemas.microsoft.com/office/drawing/2010/main" val="0"/>
              </a:ext>
            </a:extLst>
          </a:blip>
          <a:srcRect/>
          <a:stretch>
            <a:fillRect/>
          </a:stretch>
        </p:blipFill>
        <p:spPr bwMode="auto">
          <a:xfrm>
            <a:off x="6816195" y="3259035"/>
            <a:ext cx="5274310" cy="3513455"/>
          </a:xfrm>
          <a:prstGeom prst="rect">
            <a:avLst/>
          </a:prstGeom>
          <a:noFill/>
          <a:ln>
            <a:noFill/>
          </a:ln>
        </p:spPr>
      </p:pic>
    </p:spTree>
    <p:extLst>
      <p:ext uri="{BB962C8B-B14F-4D97-AF65-F5344CB8AC3E}">
        <p14:creationId xmlns:p14="http://schemas.microsoft.com/office/powerpoint/2010/main" val="149871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8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F5ABA98-EF72-F298-9137-C9C754F5037F}"/>
              </a:ext>
            </a:extLst>
          </p:cNvPr>
          <p:cNvSpPr txBox="1"/>
          <p:nvPr/>
        </p:nvSpPr>
        <p:spPr>
          <a:xfrm>
            <a:off x="333285" y="1619929"/>
            <a:ext cx="7746190" cy="4379976"/>
          </a:xfrm>
          <a:prstGeom prst="rect">
            <a:avLst/>
          </a:prstGeom>
        </p:spPr>
        <p:txBody>
          <a:bodyPr vert="horz" lIns="91440" tIns="45720" rIns="91440" bIns="45720" rtlCol="0" anchor="t">
            <a:noAutofit/>
          </a:bodyPr>
          <a:lstStyle/>
          <a:p>
            <a:pPr>
              <a:lnSpc>
                <a:spcPct val="107000"/>
              </a:lnSpc>
              <a:spcAft>
                <a:spcPts val="800"/>
              </a:spcAft>
            </a:pPr>
            <a:r>
              <a:rPr lang="el-GR" sz="2400" dirty="0">
                <a:latin typeface="Open Sans"/>
                <a:ea typeface="Calibri" panose="020F0502020204030204" pitchFamily="34" charset="0"/>
              </a:rPr>
              <a:t>Ο Ιούλιος χωρίς πλαστικά είναι ένα ετήσιο παγκόσμιο κίνημα που ενθαρρύνει τους ανθρώπους να μειώσουν την κατανάλωση πλαστικών κατά τη διάρκεια του Ιουλίου και όχι μόνο.</a:t>
            </a:r>
          </a:p>
          <a:p>
            <a:pPr>
              <a:lnSpc>
                <a:spcPct val="107000"/>
              </a:lnSpc>
              <a:spcAft>
                <a:spcPts val="800"/>
              </a:spcAft>
            </a:pPr>
            <a:r>
              <a:rPr lang="el-GR" sz="2400" dirty="0">
                <a:latin typeface="Open Sans"/>
              </a:rPr>
              <a:t>Για να ξεκινήσετε:</a:t>
            </a:r>
            <a:endParaRPr lang="pl-PL" sz="2400" dirty="0"/>
          </a:p>
          <a:p>
            <a:pPr marL="285750" indent="-285750">
              <a:lnSpc>
                <a:spcPct val="107000"/>
              </a:lnSpc>
              <a:spcAft>
                <a:spcPts val="800"/>
              </a:spcAft>
              <a:buFont typeface="Arial" panose="020B0604020202020204" pitchFamily="34" charset="0"/>
              <a:buChar char="•"/>
            </a:pPr>
            <a:r>
              <a:rPr lang="el-GR" sz="2400" dirty="0">
                <a:latin typeface="Open Sans"/>
                <a:ea typeface="Calibri" panose="020F0502020204030204" pitchFamily="34" charset="0"/>
                <a:cs typeface="Times New Roman" panose="02020603050405020304" pitchFamily="18" charset="0"/>
              </a:rPr>
              <a:t>Κάντε εγγραφή στην πρόκληση</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2400" dirty="0">
                <a:latin typeface="Open Sans"/>
                <a:ea typeface="Calibri" panose="020F0502020204030204" pitchFamily="34" charset="0"/>
                <a:cs typeface="Times New Roman" panose="02020603050405020304" pitchFamily="18" charset="0"/>
              </a:rPr>
              <a:t>Ορίστε έναν στόχο</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2400" dirty="0">
                <a:latin typeface="Open Sans"/>
                <a:ea typeface="Calibri" panose="020F0502020204030204" pitchFamily="34" charset="0"/>
                <a:cs typeface="Times New Roman" panose="02020603050405020304" pitchFamily="18" charset="0"/>
              </a:rPr>
              <a:t>Κάντε καταγραφή</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2400" dirty="0">
                <a:latin typeface="Open Sans"/>
                <a:ea typeface="Calibri" panose="020F0502020204030204" pitchFamily="34" charset="0"/>
                <a:cs typeface="Times New Roman" panose="02020603050405020304" pitchFamily="18" charset="0"/>
              </a:rPr>
              <a:t>Κάντε προγραμματισμό</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2400" dirty="0">
                <a:latin typeface="Open Sans"/>
                <a:ea typeface="Calibri" panose="020F0502020204030204" pitchFamily="34" charset="0"/>
                <a:cs typeface="Times New Roman" panose="02020603050405020304" pitchFamily="18" charset="0"/>
              </a:rPr>
              <a:t>Διαδώστε το μήνυμα</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2400" dirty="0">
                <a:effectLst/>
                <a:latin typeface="Open Sans"/>
                <a:ea typeface="Calibri" panose="020F0502020204030204" pitchFamily="34" charset="0"/>
                <a:cs typeface="Times New Roman" panose="02020603050405020304" pitchFamily="18" charset="0"/>
              </a:rPr>
              <a:t>Παρακολουθήστε την πρόοδό σας</a:t>
            </a:r>
            <a:endParaRPr lang="de-AT" sz="2400" dirty="0">
              <a:effectLst/>
              <a:latin typeface="Open Sans"/>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Τίτλος 1">
            <a:extLst>
              <a:ext uri="{FF2B5EF4-FFF2-40B4-BE49-F238E27FC236}">
                <a16:creationId xmlns:a16="http://schemas.microsoft.com/office/drawing/2014/main" id="{7038A484-5989-4BA5-9CB0-1231F620DCA5}"/>
              </a:ext>
            </a:extLst>
          </p:cNvPr>
          <p:cNvSpPr txBox="1">
            <a:spLocks/>
          </p:cNvSpPr>
          <p:nvPr/>
        </p:nvSpPr>
        <p:spPr>
          <a:xfrm>
            <a:off x="838200" y="2943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Aft>
                <a:spcPts val="600"/>
              </a:spcAft>
            </a:pPr>
            <a:r>
              <a:rPr lang="el-GR" sz="2800" b="1" dirty="0" err="1">
                <a:latin typeface="Open Sans" panose="020B0606030504020204" pitchFamily="34" charset="0"/>
                <a:ea typeface="Calibri" panose="020F0502020204030204" pitchFamily="34" charset="0"/>
                <a:cs typeface="Times New Roman" panose="02020603050405020304" pitchFamily="18" charset="0"/>
              </a:rPr>
              <a:t>Υποθέμα</a:t>
            </a:r>
            <a:r>
              <a:rPr lang="el-GR" sz="2800" b="1" dirty="0">
                <a:latin typeface="Open Sans" panose="020B0606030504020204" pitchFamily="34" charset="0"/>
                <a:ea typeface="Calibri" panose="020F0502020204030204" pitchFamily="34" charset="0"/>
                <a:cs typeface="Times New Roman" panose="02020603050405020304" pitchFamily="18" charset="0"/>
              </a:rPr>
              <a:t> 3: Ιούλιος χωρίς πλαστικά</a:t>
            </a:r>
            <a:endParaRPr lang="el-GR"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Obraz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2760" y="1763813"/>
            <a:ext cx="3562136" cy="4950303"/>
          </a:xfrm>
          <a:prstGeom prst="rect">
            <a:avLst/>
          </a:prstGeom>
          <a:noFill/>
        </p:spPr>
      </p:pic>
    </p:spTree>
    <p:extLst>
      <p:ext uri="{BB962C8B-B14F-4D97-AF65-F5344CB8AC3E}">
        <p14:creationId xmlns:p14="http://schemas.microsoft.com/office/powerpoint/2010/main" val="210422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8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F5ABA98-EF72-F298-9137-C9C754F5037F}"/>
              </a:ext>
            </a:extLst>
          </p:cNvPr>
          <p:cNvSpPr txBox="1"/>
          <p:nvPr/>
        </p:nvSpPr>
        <p:spPr>
          <a:xfrm>
            <a:off x="333286" y="1428860"/>
            <a:ext cx="11641596" cy="4943705"/>
          </a:xfrm>
          <a:prstGeom prst="rect">
            <a:avLst/>
          </a:prstGeom>
        </p:spPr>
        <p:txBody>
          <a:bodyPr vert="horz" lIns="91440" tIns="45720" rIns="91440" bIns="45720" rtlCol="0" anchor="t">
            <a:noAutofit/>
          </a:bodyPr>
          <a:lstStyle/>
          <a:p>
            <a:pPr algn="just">
              <a:lnSpc>
                <a:spcPct val="107000"/>
              </a:lnSpc>
              <a:spcAft>
                <a:spcPts val="800"/>
              </a:spcAft>
            </a:pPr>
            <a:r>
              <a:rPr lang="el-GR" sz="2400" dirty="0">
                <a:latin typeface="Open Sans" panose="020B0606030504020204" pitchFamily="34" charset="0"/>
                <a:ea typeface="Calibri" panose="020F0502020204030204" pitchFamily="34" charset="0"/>
                <a:cs typeface="Times New Roman" panose="02020603050405020304" pitchFamily="18" charset="0"/>
              </a:rPr>
              <a:t>Ακολουθούν άλλες συμβουλές που αξίζει να δοκιμάσετε (όχι μόνο για τον μήνα Ιούλιο) και να εμπνευστείτε για την ανάληψη δικών σας πρωτοβουλιών για τη διάσωση του πλανήτη:</a:t>
            </a:r>
            <a:endParaRPr lang="en-US" sz="2400" dirty="0">
              <a:latin typeface="Open Sans" panose="020B0606030504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l-GR" sz="2400" dirty="0">
                <a:latin typeface="Open Sans" panose="020B0606030504020204" pitchFamily="34" charset="0"/>
                <a:ea typeface="Calibri" panose="020F0502020204030204" pitchFamily="34" charset="0"/>
                <a:cs typeface="Times New Roman" panose="02020603050405020304" pitchFamily="18" charset="0"/>
              </a:rPr>
              <a:t>DIY δοχεία, συσκευασίες και καλύμματα για ηλεκτρονικά είδη.</a:t>
            </a:r>
            <a:endParaRPr lang="pl-PL" sz="2400" dirty="0">
              <a:latin typeface="Open Sans" panose="020B060603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2400" dirty="0">
                <a:latin typeface="Open Sans" panose="020B0606030504020204" pitchFamily="34" charset="0"/>
                <a:ea typeface="Calibri" panose="020F0502020204030204" pitchFamily="34" charset="0"/>
                <a:cs typeface="Times New Roman" panose="02020603050405020304" pitchFamily="18" charset="0"/>
              </a:rPr>
              <a:t>	</a:t>
            </a:r>
            <a:r>
              <a:rPr lang="el-GR" sz="2400" dirty="0">
                <a:latin typeface="Open Sans" panose="020B0606030504020204" pitchFamily="34" charset="0"/>
                <a:ea typeface="Calibri" panose="020F0502020204030204" pitchFamily="34" charset="0"/>
                <a:cs typeface="Times New Roman" panose="02020603050405020304" pitchFamily="18" charset="0"/>
              </a:rPr>
              <a:t>Μήπως έχετε ήδη;</a:t>
            </a:r>
            <a:endParaRPr lang="en-US" sz="2400" dirty="0">
              <a:latin typeface="Open Sans" panose="020B0606030504020204" pitchFamily="34" charset="0"/>
              <a:ea typeface="Calibri" panose="020F0502020204030204" pitchFamily="34" charset="0"/>
              <a:cs typeface="Times New Roman" panose="02020603050405020304" pitchFamily="18" charset="0"/>
            </a:endParaRPr>
          </a:p>
          <a:p>
            <a:pPr marL="514350" indent="-514350" algn="just">
              <a:lnSpc>
                <a:spcPct val="107000"/>
              </a:lnSpc>
              <a:spcAft>
                <a:spcPts val="800"/>
              </a:spcAft>
              <a:buFont typeface="+mj-lt"/>
              <a:buAutoNum type="arabicPeriod" startAt="2"/>
            </a:pPr>
            <a:r>
              <a:rPr lang="el-GR" sz="2400" dirty="0">
                <a:latin typeface="Open Sans" panose="020B0606030504020204" pitchFamily="34" charset="0"/>
                <a:ea typeface="Calibri" panose="020F0502020204030204" pitchFamily="34" charset="0"/>
                <a:cs typeface="Times New Roman" panose="02020603050405020304" pitchFamily="18" charset="0"/>
              </a:rPr>
              <a:t>Ράψτε κομμάτια υφασμάτων για να δημιουργήσετε ενδιαφέρουσες συσκευασίες δώρων.</a:t>
            </a:r>
            <a:endParaRPr lang="pl-PL" sz="2400" dirty="0">
              <a:latin typeface="Open Sans" panose="020B060603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2400" dirty="0">
                <a:latin typeface="Open Sans" panose="020B0606030504020204" pitchFamily="34" charset="0"/>
                <a:ea typeface="Calibri" panose="020F0502020204030204" pitchFamily="34" charset="0"/>
                <a:cs typeface="Times New Roman" panose="02020603050405020304" pitchFamily="18" charset="0"/>
              </a:rPr>
              <a:t>	</a:t>
            </a:r>
            <a:r>
              <a:rPr lang="el-GR" sz="2400" dirty="0">
                <a:latin typeface="Open Sans" panose="020B0606030504020204" pitchFamily="34" charset="0"/>
                <a:ea typeface="Calibri" panose="020F0502020204030204" pitchFamily="34" charset="0"/>
                <a:cs typeface="Times New Roman" panose="02020603050405020304" pitchFamily="18" charset="0"/>
              </a:rPr>
              <a:t>Χρησιμοποιείστε τη δημιουργικότητά σας!</a:t>
            </a:r>
            <a:endParaRPr lang="en-US" sz="2400" dirty="0">
              <a:latin typeface="Open Sans" panose="020B0606030504020204" pitchFamily="34" charset="0"/>
              <a:ea typeface="Calibri" panose="020F0502020204030204" pitchFamily="34" charset="0"/>
              <a:cs typeface="Times New Roman" panose="02020603050405020304" pitchFamily="18" charset="0"/>
            </a:endParaRPr>
          </a:p>
          <a:p>
            <a:pPr marL="514350" indent="-514350" algn="just">
              <a:lnSpc>
                <a:spcPct val="107000"/>
              </a:lnSpc>
              <a:spcAft>
                <a:spcPts val="800"/>
              </a:spcAft>
              <a:buFont typeface="+mj-lt"/>
              <a:buAutoNum type="arabicPeriod" startAt="3"/>
            </a:pPr>
            <a:r>
              <a:rPr lang="el-GR" sz="2400" dirty="0">
                <a:latin typeface="Open Sans" panose="020B0606030504020204" pitchFamily="34" charset="0"/>
                <a:ea typeface="Calibri" panose="020F0502020204030204" pitchFamily="34" charset="0"/>
                <a:cs typeface="Times New Roman" panose="02020603050405020304" pitchFamily="18" charset="0"/>
              </a:rPr>
              <a:t>Παρατηρήστε πόσα πλαστικά υπάρχουν γύρω σας και βάλτε σε λίστα πόσα από αυτά μπορείτε να αντικαταστήσετε ή να σταματήσετε να χρησιμοποιείτε. </a:t>
            </a:r>
            <a:r>
              <a:rPr lang="en-US" sz="2400" dirty="0">
                <a:latin typeface="Open Sans" panose="020B0606030504020204" pitchFamily="34" charset="0"/>
                <a:ea typeface="Calibri" panose="020F0502020204030204" pitchFamily="34" charset="0"/>
                <a:cs typeface="Times New Roman" panose="02020603050405020304" pitchFamily="18" charset="0"/>
              </a:rPr>
              <a:t> </a:t>
            </a:r>
            <a:endParaRPr lang="pl-PL" sz="2400" dirty="0">
              <a:latin typeface="Open Sans" panose="020B060603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2400" dirty="0">
                <a:latin typeface="Open Sans" panose="020B0606030504020204" pitchFamily="34" charset="0"/>
                <a:ea typeface="Calibri" panose="020F0502020204030204" pitchFamily="34" charset="0"/>
                <a:cs typeface="Times New Roman" panose="02020603050405020304" pitchFamily="18" charset="0"/>
              </a:rPr>
              <a:t>	</a:t>
            </a:r>
            <a:r>
              <a:rPr lang="el-GR" sz="2400" dirty="0">
                <a:latin typeface="Open Sans" panose="020B0606030504020204" pitchFamily="34" charset="0"/>
                <a:ea typeface="Calibri" panose="020F0502020204030204" pitchFamily="34" charset="0"/>
                <a:cs typeface="Times New Roman" panose="02020603050405020304" pitchFamily="18" charset="0"/>
              </a:rPr>
              <a:t>Μπορείτε να εντοπίσετε τη διαφορά;</a:t>
            </a:r>
            <a:endParaRPr lang="en-US" sz="2400" dirty="0">
              <a:latin typeface="Open Sans" panose="020B060603050402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Τίτλος 1">
            <a:extLst>
              <a:ext uri="{FF2B5EF4-FFF2-40B4-BE49-F238E27FC236}">
                <a16:creationId xmlns:a16="http://schemas.microsoft.com/office/drawing/2014/main" id="{7038A484-5989-4BA5-9CB0-1231F620DCA5}"/>
              </a:ext>
            </a:extLst>
          </p:cNvPr>
          <p:cNvSpPr txBox="1">
            <a:spLocks/>
          </p:cNvSpPr>
          <p:nvPr/>
        </p:nvSpPr>
        <p:spPr>
          <a:xfrm>
            <a:off x="838200" y="2943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Aft>
                <a:spcPts val="600"/>
              </a:spcAft>
            </a:pPr>
            <a:r>
              <a:rPr lang="el-GR" sz="2800" b="1" dirty="0">
                <a:latin typeface="Calibri" panose="020F0502020204030204" pitchFamily="34" charset="0"/>
                <a:ea typeface="Calibri" panose="020F0502020204030204" pitchFamily="34" charset="0"/>
                <a:cs typeface="Times New Roman" panose="02020603050405020304" pitchFamily="18" charset="0"/>
              </a:rPr>
              <a:t>Συνέχεια…</a:t>
            </a:r>
            <a:endParaRPr lang="el-GR"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717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8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F5ABA98-EF72-F298-9137-C9C754F5037F}"/>
              </a:ext>
            </a:extLst>
          </p:cNvPr>
          <p:cNvSpPr txBox="1"/>
          <p:nvPr/>
        </p:nvSpPr>
        <p:spPr>
          <a:xfrm>
            <a:off x="333286" y="1521498"/>
            <a:ext cx="11687079" cy="1337988"/>
          </a:xfrm>
          <a:prstGeom prst="rect">
            <a:avLst/>
          </a:prstGeom>
        </p:spPr>
        <p:txBody>
          <a:bodyPr vert="horz" lIns="91440" tIns="45720" rIns="91440" bIns="45720" rtlCol="0" anchor="t">
            <a:noAutofit/>
          </a:bodyPr>
          <a:lstStyle/>
          <a:p>
            <a:pPr marL="342900" lvl="0" indent="-342900">
              <a:lnSpc>
                <a:spcPct val="115000"/>
              </a:lnSpc>
              <a:buClr>
                <a:srgbClr val="00B050"/>
              </a:buClr>
              <a:buFont typeface="Wingdings" panose="05000000000000000000" pitchFamily="2" charset="2"/>
              <a:buChar char=""/>
            </a:pPr>
            <a:r>
              <a:rPr lang="el-GR" sz="1600" b="1" dirty="0">
                <a:effectLst/>
                <a:latin typeface="Open Sans" panose="020B0606030504020204" pitchFamily="34" charset="0"/>
                <a:ea typeface="Calibri" panose="020F0502020204030204" pitchFamily="34" charset="0"/>
                <a:cs typeface="Times New Roman" panose="02020603050405020304" pitchFamily="18" charset="0"/>
              </a:rPr>
              <a:t>Προσέξτε </a:t>
            </a:r>
            <a:r>
              <a:rPr lang="el-GR" sz="1600" dirty="0">
                <a:effectLst/>
                <a:latin typeface="Open Sans" panose="020B0606030504020204" pitchFamily="34" charset="0"/>
                <a:ea typeface="Calibri" panose="020F0502020204030204" pitchFamily="34" charset="0"/>
                <a:cs typeface="Times New Roman" panose="02020603050405020304" pitchFamily="18" charset="0"/>
              </a:rPr>
              <a:t>τι είδους πλαστικά χρησιμοποιείτε καθημερινά.</a:t>
            </a:r>
          </a:p>
          <a:p>
            <a:pPr marL="342900" lvl="0" indent="-342900">
              <a:lnSpc>
                <a:spcPct val="115000"/>
              </a:lnSpc>
              <a:buClr>
                <a:srgbClr val="00B050"/>
              </a:buClr>
              <a:buFont typeface="Wingdings" panose="05000000000000000000" pitchFamily="2" charset="2"/>
              <a:buChar char=""/>
            </a:pPr>
            <a:r>
              <a:rPr lang="el-GR" sz="1600" b="1" dirty="0">
                <a:effectLst/>
                <a:latin typeface="Open Sans" panose="020B0606030504020204" pitchFamily="34" charset="0"/>
                <a:ea typeface="Calibri" panose="020F0502020204030204" pitchFamily="34" charset="0"/>
                <a:cs typeface="Times New Roman" panose="02020603050405020304" pitchFamily="18" charset="0"/>
              </a:rPr>
              <a:t>Έχετε στο μυαλό σας ότι </a:t>
            </a:r>
            <a:r>
              <a:rPr lang="el-GR" sz="1600" dirty="0">
                <a:effectLst/>
                <a:latin typeface="Open Sans" panose="020B0606030504020204" pitchFamily="34" charset="0"/>
                <a:ea typeface="Calibri" panose="020F0502020204030204" pitchFamily="34" charset="0"/>
                <a:cs typeface="Times New Roman" panose="02020603050405020304" pitchFamily="18" charset="0"/>
              </a:rPr>
              <a:t>δεν έχουν όλα τα πλαστικά την ίδια σύνθεση - ορισμένα είναι καλύτερα από άλλα: ελέγχετε πάντα την ετικέτα τους. </a:t>
            </a:r>
          </a:p>
          <a:p>
            <a:pPr marL="342900" lvl="0" indent="-342900">
              <a:lnSpc>
                <a:spcPct val="115000"/>
              </a:lnSpc>
              <a:buClr>
                <a:srgbClr val="00B050"/>
              </a:buClr>
              <a:buFont typeface="Wingdings" panose="05000000000000000000" pitchFamily="2" charset="2"/>
              <a:buChar char=""/>
            </a:pPr>
            <a:r>
              <a:rPr lang="el-GR" sz="1600" b="1" dirty="0">
                <a:effectLst/>
                <a:latin typeface="Open Sans" panose="020B0606030504020204" pitchFamily="34" charset="0"/>
                <a:ea typeface="Calibri" panose="020F0502020204030204" pitchFamily="34" charset="0"/>
                <a:cs typeface="Times New Roman" panose="02020603050405020304" pitchFamily="18" charset="0"/>
              </a:rPr>
              <a:t>Να γνωρίζετε </a:t>
            </a:r>
            <a:r>
              <a:rPr lang="el-GR" sz="1600" dirty="0">
                <a:effectLst/>
                <a:latin typeface="Open Sans" panose="020B0606030504020204" pitchFamily="34" charset="0"/>
                <a:ea typeface="Calibri" panose="020F0502020204030204" pitchFamily="34" charset="0"/>
                <a:cs typeface="Times New Roman" panose="02020603050405020304" pitchFamily="18" charset="0"/>
              </a:rPr>
              <a:t>ότι ορισμένοι τύποι πλαστικών (π.χ. PVC (</a:t>
            </a:r>
            <a:r>
              <a:rPr lang="el-GR" sz="1600" dirty="0" err="1">
                <a:effectLst/>
                <a:latin typeface="Open Sans" panose="020B0606030504020204" pitchFamily="34" charset="0"/>
                <a:ea typeface="Calibri" panose="020F0502020204030204" pitchFamily="34" charset="0"/>
                <a:cs typeface="Times New Roman" panose="02020603050405020304" pitchFamily="18" charset="0"/>
              </a:rPr>
              <a:t>πολυβινυλοχλωρίδιο</a:t>
            </a:r>
            <a:r>
              <a:rPr lang="el-GR" sz="1600" dirty="0">
                <a:effectLst/>
                <a:latin typeface="Open Sans" panose="020B0606030504020204" pitchFamily="34" charset="0"/>
                <a:ea typeface="Calibri" panose="020F0502020204030204" pitchFamily="34" charset="0"/>
                <a:cs typeface="Times New Roman" panose="02020603050405020304" pitchFamily="18" charset="0"/>
              </a:rPr>
              <a:t>), PET (</a:t>
            </a:r>
            <a:r>
              <a:rPr lang="el-GR" sz="1600" dirty="0" err="1">
                <a:effectLst/>
                <a:latin typeface="Open Sans" panose="020B0606030504020204" pitchFamily="34" charset="0"/>
                <a:ea typeface="Calibri" panose="020F0502020204030204" pitchFamily="34" charset="0"/>
                <a:cs typeface="Times New Roman" panose="02020603050405020304" pitchFamily="18" charset="0"/>
              </a:rPr>
              <a:t>τερεφθαλικό</a:t>
            </a:r>
            <a:r>
              <a:rPr lang="el-GR" sz="1600" dirty="0">
                <a:effectLst/>
                <a:latin typeface="Open Sans" panose="020B0606030504020204" pitchFamily="34" charset="0"/>
                <a:ea typeface="Calibri" panose="020F0502020204030204" pitchFamily="34" charset="0"/>
                <a:cs typeface="Times New Roman" panose="02020603050405020304" pitchFamily="18" charset="0"/>
              </a:rPr>
              <a:t> πολυαιθυλένιο), είναι επικίνδυνοι για τον άνθρωπο.</a:t>
            </a: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Τίτλος 1">
            <a:extLst>
              <a:ext uri="{FF2B5EF4-FFF2-40B4-BE49-F238E27FC236}">
                <a16:creationId xmlns:a16="http://schemas.microsoft.com/office/drawing/2014/main" id="{7038A484-5989-4BA5-9CB0-1231F620DCA5}"/>
              </a:ext>
            </a:extLst>
          </p:cNvPr>
          <p:cNvSpPr txBox="1">
            <a:spLocks/>
          </p:cNvSpPr>
          <p:nvPr/>
        </p:nvSpPr>
        <p:spPr>
          <a:xfrm>
            <a:off x="838200" y="2943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Aft>
                <a:spcPts val="600"/>
              </a:spcAft>
            </a:pPr>
            <a:r>
              <a:rPr lang="el-GR" sz="2800" b="1" dirty="0">
                <a:latin typeface="Open Sans" panose="020B0606030504020204" pitchFamily="34" charset="0"/>
                <a:ea typeface="Calibri" panose="020F0502020204030204" pitchFamily="34" charset="0"/>
                <a:cs typeface="Times New Roman" panose="02020603050405020304" pitchFamily="18" charset="0"/>
              </a:rPr>
              <a:t>Υποθέμα 4: Μια σειρά συστάσεων</a:t>
            </a:r>
            <a:r>
              <a:rPr lang="en-US" sz="2800" b="1" dirty="0">
                <a:latin typeface="Open Sans" panose="020B0606030504020204" pitchFamily="34" charset="0"/>
                <a:ea typeface="Calibri" panose="020F0502020204030204" pitchFamily="34" charset="0"/>
                <a:cs typeface="Times New Roman" panose="02020603050405020304" pitchFamily="18" charset="0"/>
              </a:rPr>
              <a:t> </a:t>
            </a:r>
            <a:endParaRPr lang="el-GR"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2">
            <a:extLst>
              <a:ext uri="{FF2B5EF4-FFF2-40B4-BE49-F238E27FC236}">
                <a16:creationId xmlns:a16="http://schemas.microsoft.com/office/drawing/2014/main" id="{906485D7-4BF4-FB24-ECE2-5F5B7BBA273C}"/>
              </a:ext>
            </a:extLst>
          </p:cNvPr>
          <p:cNvSpPr txBox="1"/>
          <p:nvPr/>
        </p:nvSpPr>
        <p:spPr>
          <a:xfrm>
            <a:off x="333286" y="3132201"/>
            <a:ext cx="10364306" cy="1402713"/>
          </a:xfrm>
          <a:prstGeom prst="rect">
            <a:avLst/>
          </a:prstGeom>
        </p:spPr>
        <p:txBody>
          <a:bodyPr vert="horz" lIns="91440" tIns="45720" rIns="91440" bIns="45720" rtlCol="0" anchor="t">
            <a:noAutofit/>
          </a:bodyPr>
          <a:lstStyle/>
          <a:p>
            <a:pPr marL="342900" lvl="0" indent="-342900">
              <a:lnSpc>
                <a:spcPct val="115000"/>
              </a:lnSpc>
              <a:buClr>
                <a:srgbClr val="00B050"/>
              </a:buClr>
              <a:buFont typeface="Wingdings" panose="05000000000000000000" pitchFamily="2" charset="2"/>
              <a:buChar char=""/>
            </a:pPr>
            <a:r>
              <a:rPr lang="el-GR" sz="1600" b="1" dirty="0">
                <a:effectLst/>
                <a:latin typeface="Open Sans" panose="020B0606030504020204" pitchFamily="34" charset="0"/>
                <a:ea typeface="Calibri" panose="020F0502020204030204" pitchFamily="34" charset="0"/>
                <a:cs typeface="Times New Roman" panose="02020603050405020304" pitchFamily="18" charset="0"/>
              </a:rPr>
              <a:t>Χρησιμοποιήστε</a:t>
            </a:r>
            <a:r>
              <a:rPr lang="el-GR" sz="1600" dirty="0">
                <a:effectLst/>
                <a:latin typeface="Open Sans" panose="020B0606030504020204" pitchFamily="34" charset="0"/>
                <a:ea typeface="Calibri" panose="020F0502020204030204" pitchFamily="34" charset="0"/>
                <a:cs typeface="Times New Roman" panose="02020603050405020304" pitchFamily="18" charset="0"/>
              </a:rPr>
              <a:t> βιοδιασπώμενα πλαστικά και επαναχρησιμοποιήσιμα δοχεία αντί για προϊόντα μιας χρήσης</a:t>
            </a:r>
            <a:r>
              <a:rPr lang="en-GB" sz="1600" dirty="0">
                <a:effectLst/>
                <a:latin typeface="Open Sans" panose="020B0606030504020204" pitchFamily="34" charset="0"/>
                <a:ea typeface="Calibri" panose="020F0502020204030204" pitchFamily="34" charset="0"/>
                <a:cs typeface="Times New Roman" panose="02020603050405020304" pitchFamily="18"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B050"/>
              </a:buClr>
              <a:buFont typeface="Wingdings" panose="05000000000000000000" pitchFamily="2" charset="2"/>
              <a:buChar char=""/>
            </a:pPr>
            <a:r>
              <a:rPr lang="el-GR" sz="1600" b="1" dirty="0">
                <a:effectLst/>
                <a:latin typeface="Open Sans" panose="020B0606030504020204" pitchFamily="34" charset="0"/>
                <a:ea typeface="Calibri" panose="020F0502020204030204" pitchFamily="34" charset="0"/>
                <a:cs typeface="Times New Roman" panose="02020603050405020304" pitchFamily="18" charset="0"/>
              </a:rPr>
              <a:t>Χρησιμοποιήστε</a:t>
            </a:r>
            <a:r>
              <a:rPr lang="el-GR" sz="1600" dirty="0">
                <a:effectLst/>
                <a:latin typeface="Open Sans" panose="020B0606030504020204" pitchFamily="34" charset="0"/>
                <a:ea typeface="Calibri" panose="020F0502020204030204" pitchFamily="34" charset="0"/>
                <a:cs typeface="Times New Roman" panose="02020603050405020304" pitchFamily="18" charset="0"/>
              </a:rPr>
              <a:t> τα δικά σας μαχαιροπήρουνα αν θέλετε να τρώτε έξω κατά καιρούς</a:t>
            </a:r>
            <a:endParaRPr lang="en-US" sz="1600" dirty="0">
              <a:effectLst/>
              <a:latin typeface="Open Sans" panose="020B060603050402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B050"/>
              </a:buClr>
              <a:buFont typeface="Wingdings" panose="05000000000000000000" pitchFamily="2" charset="2"/>
              <a:buChar char=""/>
            </a:pPr>
            <a:r>
              <a:rPr lang="el-GR" sz="1600" b="1" dirty="0">
                <a:effectLst/>
                <a:latin typeface="Open Sans" panose="020B0606030504020204" pitchFamily="34" charset="0"/>
                <a:ea typeface="Calibri" panose="020F0502020204030204" pitchFamily="34" charset="0"/>
                <a:cs typeface="Times New Roman" panose="02020603050405020304" pitchFamily="18" charset="0"/>
              </a:rPr>
              <a:t>Χρησιμοποιήστε</a:t>
            </a:r>
            <a:r>
              <a:rPr lang="el-GR" sz="1600" dirty="0">
                <a:effectLst/>
                <a:latin typeface="Open Sans" panose="020B0606030504020204" pitchFamily="34" charset="0"/>
                <a:ea typeface="Calibri" panose="020F0502020204030204" pitchFamily="34" charset="0"/>
                <a:cs typeface="Times New Roman" panose="02020603050405020304" pitchFamily="18" charset="0"/>
              </a:rPr>
              <a:t> ξύλινα μανταλάκια αντί για πλαστικά για να κρεμάσετε τα ρούχα</a:t>
            </a:r>
            <a:endParaRPr lang="en-US" sz="1600" dirty="0">
              <a:effectLst/>
              <a:latin typeface="Open Sans" panose="020B0606030504020204" pitchFamily="34" charset="0"/>
              <a:ea typeface="Calibri" panose="020F0502020204030204" pitchFamily="34" charset="0"/>
              <a:cs typeface="Times New Roman" panose="02020603050405020304" pitchFamily="18" charset="0"/>
            </a:endParaRPr>
          </a:p>
        </p:txBody>
      </p:sp>
      <p:sp>
        <p:nvSpPr>
          <p:cNvPr id="3" name="TextBox 12">
            <a:extLst>
              <a:ext uri="{FF2B5EF4-FFF2-40B4-BE49-F238E27FC236}">
                <a16:creationId xmlns:a16="http://schemas.microsoft.com/office/drawing/2014/main" id="{76F5C855-5927-0190-30E2-647EAE86E5BD}"/>
              </a:ext>
            </a:extLst>
          </p:cNvPr>
          <p:cNvSpPr txBox="1"/>
          <p:nvPr/>
        </p:nvSpPr>
        <p:spPr>
          <a:xfrm>
            <a:off x="333286" y="4517450"/>
            <a:ext cx="6368139" cy="2329108"/>
          </a:xfrm>
          <a:prstGeom prst="rect">
            <a:avLst/>
          </a:prstGeom>
        </p:spPr>
        <p:txBody>
          <a:bodyPr vert="horz" lIns="91440" tIns="45720" rIns="91440" bIns="45720" rtlCol="0" anchor="t">
            <a:noAutofit/>
          </a:bodyPr>
          <a:lstStyle/>
          <a:p>
            <a:pPr marL="342900" lvl="0" indent="-342900">
              <a:lnSpc>
                <a:spcPct val="115000"/>
              </a:lnSpc>
              <a:buClr>
                <a:srgbClr val="00B050"/>
              </a:buClr>
              <a:buFont typeface="Wingdings" panose="05000000000000000000" pitchFamily="2" charset="2"/>
              <a:buChar char=""/>
            </a:pPr>
            <a:r>
              <a:rPr lang="el-GR" sz="1600" b="1" dirty="0">
                <a:effectLst/>
                <a:latin typeface="Open Sans" panose="020B0606030504020204" pitchFamily="34" charset="0"/>
                <a:ea typeface="Calibri" panose="020F0502020204030204" pitchFamily="34" charset="0"/>
                <a:cs typeface="Times New Roman" panose="02020603050405020304" pitchFamily="18" charset="0"/>
              </a:rPr>
              <a:t>Σταματήστε</a:t>
            </a:r>
            <a:r>
              <a:rPr lang="el-GR" sz="1600" dirty="0">
                <a:effectLst/>
                <a:latin typeface="Open Sans" panose="020B0606030504020204" pitchFamily="34" charset="0"/>
                <a:ea typeface="Calibri" panose="020F0502020204030204" pitchFamily="34" charset="0"/>
                <a:cs typeface="Times New Roman" panose="02020603050405020304" pitchFamily="18" charset="0"/>
              </a:rPr>
              <a:t> να αγοράζετε νερό σε πλαστικά μπουκάλια</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B050"/>
              </a:buClr>
              <a:buFont typeface="Wingdings" panose="05000000000000000000" pitchFamily="2" charset="2"/>
              <a:buChar char=""/>
            </a:pPr>
            <a:r>
              <a:rPr lang="el-GR" sz="1600" b="1" dirty="0">
                <a:effectLst/>
                <a:latin typeface="Open Sans" panose="020B0606030504020204" pitchFamily="34" charset="0"/>
                <a:ea typeface="Calibri" panose="020F0502020204030204" pitchFamily="34" charset="0"/>
                <a:cs typeface="Times New Roman" panose="02020603050405020304" pitchFamily="18" charset="0"/>
              </a:rPr>
              <a:t>Σταματήστε</a:t>
            </a:r>
            <a:r>
              <a:rPr lang="el-GR" sz="1600" dirty="0">
                <a:effectLst/>
                <a:latin typeface="Open Sans" panose="020B0606030504020204" pitchFamily="34" charset="0"/>
                <a:ea typeface="Calibri" panose="020F0502020204030204" pitchFamily="34" charset="0"/>
                <a:cs typeface="Times New Roman" panose="02020603050405020304" pitchFamily="18" charset="0"/>
              </a:rPr>
              <a:t> τη χρήση πλαστικών σακουλιών</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Clr>
                <a:srgbClr val="00B050"/>
              </a:buClr>
              <a:buFont typeface="Wingdings" panose="05000000000000000000" pitchFamily="2" charset="2"/>
              <a:buChar char=""/>
            </a:pPr>
            <a:r>
              <a:rPr lang="el-GR" sz="1600" b="1" dirty="0">
                <a:effectLst/>
                <a:latin typeface="Open Sans" panose="020B0606030504020204" pitchFamily="34" charset="0"/>
                <a:ea typeface="Calibri" panose="020F0502020204030204" pitchFamily="34" charset="0"/>
                <a:cs typeface="Times New Roman" panose="02020603050405020304" pitchFamily="18" charset="0"/>
              </a:rPr>
              <a:t>Σταματήστε</a:t>
            </a:r>
            <a:r>
              <a:rPr lang="el-GR" sz="1600" dirty="0">
                <a:effectLst/>
                <a:latin typeface="Open Sans" panose="020B0606030504020204" pitchFamily="34" charset="0"/>
                <a:ea typeface="Calibri" panose="020F0502020204030204" pitchFamily="34" charset="0"/>
                <a:cs typeface="Times New Roman" panose="02020603050405020304" pitchFamily="18" charset="0"/>
              </a:rPr>
              <a:t> να χρησιμοποιείτε ξυραφάκια μιας χρήσης</a:t>
            </a:r>
            <a:endParaRPr lang="en-GB" sz="1600" dirty="0">
              <a:effectLst/>
              <a:latin typeface="Open Sans" panose="020B0606030504020204" pitchFamily="34" charset="0"/>
              <a:ea typeface="Calibri" panose="020F0502020204030204" pitchFamily="34" charset="0"/>
              <a:cs typeface="Times New Roman" panose="02020603050405020304" pitchFamily="18" charset="0"/>
            </a:endParaRPr>
          </a:p>
        </p:txBody>
      </p:sp>
      <p:sp>
        <p:nvSpPr>
          <p:cNvPr id="4" name="TextBox 12">
            <a:extLst>
              <a:ext uri="{FF2B5EF4-FFF2-40B4-BE49-F238E27FC236}">
                <a16:creationId xmlns:a16="http://schemas.microsoft.com/office/drawing/2014/main" id="{1544C87C-05B0-BAD2-7B2B-A550703AFDDD}"/>
              </a:ext>
            </a:extLst>
          </p:cNvPr>
          <p:cNvSpPr txBox="1"/>
          <p:nvPr/>
        </p:nvSpPr>
        <p:spPr>
          <a:xfrm>
            <a:off x="333286" y="5694261"/>
            <a:ext cx="10941356" cy="1152297"/>
          </a:xfrm>
          <a:prstGeom prst="rect">
            <a:avLst/>
          </a:prstGeom>
        </p:spPr>
        <p:txBody>
          <a:bodyPr vert="horz" lIns="91440" tIns="45720" rIns="91440" bIns="45720" rtlCol="0" anchor="t">
            <a:noAutofit/>
          </a:bodyPr>
          <a:lstStyle/>
          <a:p>
            <a:pPr marL="342900" lvl="0" indent="-342900">
              <a:lnSpc>
                <a:spcPct val="115000"/>
              </a:lnSpc>
              <a:buClr>
                <a:srgbClr val="00B050"/>
              </a:buClr>
              <a:buFont typeface="Wingdings" panose="05000000000000000000" pitchFamily="2" charset="2"/>
              <a:buChar char=""/>
            </a:pPr>
            <a:r>
              <a:rPr lang="el-GR" sz="1600" b="1" dirty="0">
                <a:effectLst/>
                <a:latin typeface="Open Sans" panose="020B0606030504020204" pitchFamily="34" charset="0"/>
                <a:ea typeface="Calibri" panose="020F0502020204030204" pitchFamily="34" charset="0"/>
                <a:cs typeface="Times New Roman" panose="02020603050405020304" pitchFamily="18" charset="0"/>
              </a:rPr>
              <a:t>Να θυμάστε </a:t>
            </a:r>
            <a:r>
              <a:rPr lang="el-GR" sz="1600" dirty="0">
                <a:effectLst/>
                <a:latin typeface="Open Sans" panose="020B0606030504020204" pitchFamily="34" charset="0"/>
                <a:ea typeface="Calibri" panose="020F0502020204030204" pitchFamily="34" charset="0"/>
                <a:cs typeface="Times New Roman" panose="02020603050405020304" pitchFamily="18" charset="0"/>
              </a:rPr>
              <a:t>να επαναχρησιμοποιείτε και να ανακυκλώνετε</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B050"/>
              </a:buClr>
              <a:buFont typeface="Wingdings" panose="05000000000000000000" pitchFamily="2" charset="2"/>
              <a:buChar char=""/>
            </a:pPr>
            <a:r>
              <a:rPr lang="el-GR" sz="1600" b="1" dirty="0">
                <a:latin typeface="Open Sans" panose="020B0606030504020204" pitchFamily="34" charset="0"/>
                <a:ea typeface="Calibri" panose="020F0502020204030204" pitchFamily="34" charset="0"/>
                <a:cs typeface="Times New Roman" panose="02020603050405020304" pitchFamily="18" charset="0"/>
              </a:rPr>
              <a:t>Να θυμάστε</a:t>
            </a:r>
            <a:r>
              <a:rPr lang="el-GR" sz="1600" dirty="0">
                <a:latin typeface="Open Sans" panose="020B0606030504020204" pitchFamily="34" charset="0"/>
                <a:ea typeface="Calibri" panose="020F0502020204030204" pitchFamily="34" charset="0"/>
                <a:cs typeface="Times New Roman" panose="02020603050405020304" pitchFamily="18" charset="0"/>
              </a:rPr>
              <a:t> ότι υπάρχουν πολλοί τύποι ετικετών και ότι πρέπει να αποφεύγετε κάθε δοχείο χωρίς πράσινο σύμβολο</a:t>
            </a:r>
            <a:endParaRPr lang="pl-PL" sz="1600" dirty="0">
              <a:latin typeface="Open Sans" panose="020B0606030504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Clr>
                <a:srgbClr val="00B050"/>
              </a:buClr>
              <a:buFont typeface="Wingdings" panose="05000000000000000000" pitchFamily="2" charset="2"/>
              <a:buChar char=""/>
            </a:pPr>
            <a:r>
              <a:rPr lang="el-GR" sz="1600" b="1" dirty="0">
                <a:latin typeface="Open Sans" panose="020B0606030504020204" pitchFamily="34" charset="0"/>
                <a:ea typeface="Calibri" panose="020F0502020204030204" pitchFamily="34" charset="0"/>
                <a:cs typeface="Times New Roman" panose="02020603050405020304" pitchFamily="18" charset="0"/>
              </a:rPr>
              <a:t>Να</a:t>
            </a:r>
            <a:r>
              <a:rPr lang="el-GR" sz="1600" dirty="0">
                <a:latin typeface="Open Sans" panose="020B0606030504020204" pitchFamily="34" charset="0"/>
                <a:ea typeface="Calibri" panose="020F0502020204030204" pitchFamily="34" charset="0"/>
                <a:cs typeface="Times New Roman" panose="02020603050405020304" pitchFamily="18" charset="0"/>
              </a:rPr>
              <a:t> </a:t>
            </a:r>
            <a:r>
              <a:rPr lang="el-GR" sz="1600" b="1" dirty="0">
                <a:latin typeface="Open Sans" panose="020B0606030504020204" pitchFamily="34" charset="0"/>
                <a:ea typeface="Calibri" panose="020F0502020204030204" pitchFamily="34" charset="0"/>
                <a:cs typeface="Times New Roman" panose="02020603050405020304" pitchFamily="18" charset="0"/>
              </a:rPr>
              <a:t>θυμάστε</a:t>
            </a:r>
            <a:r>
              <a:rPr lang="el-GR" sz="1600" dirty="0">
                <a:effectLst/>
                <a:latin typeface="Open Sans" panose="020B0606030504020204" pitchFamily="34" charset="0"/>
                <a:ea typeface="Calibri" panose="020F0502020204030204" pitchFamily="34" charset="0"/>
                <a:cs typeface="Times New Roman" panose="02020603050405020304" pitchFamily="18" charset="0"/>
              </a:rPr>
              <a:t> να ταξινομείτε τα απορρίμματα σε ξεχωριστούς κάδους ανάλογα με τις κατηγορίες</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7566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Τίτλος 1">
            <a:extLst>
              <a:ext uri="{FF2B5EF4-FFF2-40B4-BE49-F238E27FC236}">
                <a16:creationId xmlns:a16="http://schemas.microsoft.com/office/drawing/2014/main" id="{CF455CDC-FB05-4CB5-B741-3B82133CE9B0}"/>
              </a:ext>
            </a:extLst>
          </p:cNvPr>
          <p:cNvSpPr txBox="1">
            <a:spLocks/>
          </p:cNvSpPr>
          <p:nvPr/>
        </p:nvSpPr>
        <p:spPr>
          <a:xfrm>
            <a:off x="860356" y="314574"/>
            <a:ext cx="83284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l-GR" sz="2800" b="1" dirty="0">
                <a:latin typeface="Open Sans" panose="020B0606030504020204" pitchFamily="34" charset="0"/>
                <a:ea typeface="Calibri" panose="020F0502020204030204" pitchFamily="34" charset="0"/>
                <a:cs typeface="Times New Roman" panose="02020603050405020304" pitchFamily="18" charset="0"/>
              </a:rPr>
              <a:t>Δραστηριότητες</a:t>
            </a:r>
            <a:endParaRPr lang="el-GR"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Θέση περιεχομένου 8">
            <a:extLst>
              <a:ext uri="{FF2B5EF4-FFF2-40B4-BE49-F238E27FC236}">
                <a16:creationId xmlns:a16="http://schemas.microsoft.com/office/drawing/2014/main" id="{988D86DD-585B-4074-832B-A897DE875096}"/>
              </a:ext>
            </a:extLst>
          </p:cNvPr>
          <p:cNvSpPr>
            <a:spLocks noGrp="1"/>
          </p:cNvSpPr>
          <p:nvPr>
            <p:ph idx="1"/>
          </p:nvPr>
        </p:nvSpPr>
        <p:spPr>
          <a:xfrm>
            <a:off x="4140031" y="110266"/>
            <a:ext cx="5909148" cy="2269917"/>
          </a:xfrm>
        </p:spPr>
        <p:txBody>
          <a:bodyPr>
            <a:normAutofit/>
          </a:bodyPr>
          <a:lstStyle/>
          <a:p>
            <a:pPr marL="0" indent="0">
              <a:lnSpc>
                <a:spcPct val="150000"/>
              </a:lnSpc>
              <a:buNone/>
            </a:pPr>
            <a:r>
              <a:rPr lang="el-GR" sz="1800" b="1" dirty="0">
                <a:latin typeface="Open Sans" panose="020B0606030504020204" pitchFamily="34" charset="0"/>
                <a:ea typeface="Open Sans" panose="020B0606030504020204" pitchFamily="34" charset="0"/>
                <a:cs typeface="Open Sans" panose="020B0606030504020204" pitchFamily="34" charset="0"/>
              </a:rPr>
              <a:t>Η απαλλαγή από τα πλαστικά είναι εφικτή, αν το θέλετε!</a:t>
            </a:r>
            <a:endParaRPr lang="pl-PL" sz="1800" b="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l-GR" sz="1800" b="1" dirty="0">
                <a:latin typeface="Open Sans" panose="020B0606030504020204" pitchFamily="34" charset="0"/>
                <a:ea typeface="Open Sans" panose="020B0606030504020204" pitchFamily="34" charset="0"/>
                <a:cs typeface="Open Sans" panose="020B0606030504020204" pitchFamily="34" charset="0"/>
              </a:rPr>
              <a:t>Χρειάζεστε ένα φύλλο χαρτί και ένα στυλό.</a:t>
            </a:r>
            <a:endParaRPr lang="pl-PL" sz="1800" b="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l-GR" sz="18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Εκτιμώμενος χρόνος: 20 λεπτά</a:t>
            </a:r>
            <a:endParaRPr lang="en-US" sz="18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20">
            <a:extLst>
              <a:ext uri="{FF2B5EF4-FFF2-40B4-BE49-F238E27FC236}">
                <a16:creationId xmlns:a16="http://schemas.microsoft.com/office/drawing/2014/main" id="{86D32784-3B56-48A5-AA3D-784D5D52A8E6}"/>
              </a:ext>
            </a:extLst>
          </p:cNvPr>
          <p:cNvSpPr txBox="1"/>
          <p:nvPr/>
        </p:nvSpPr>
        <p:spPr>
          <a:xfrm>
            <a:off x="199746" y="2280388"/>
            <a:ext cx="11792507" cy="4332533"/>
          </a:xfrm>
          <a:prstGeom prst="rect">
            <a:avLst/>
          </a:prstGeom>
          <a:noFill/>
        </p:spPr>
        <p:txBody>
          <a:bodyPr wrap="square">
            <a:spAutoFit/>
          </a:bodyPr>
          <a:lstStyle/>
          <a:p>
            <a:pPr marL="342900" indent="-342900">
              <a:lnSpc>
                <a:spcPct val="107000"/>
              </a:lnSpc>
              <a:spcAft>
                <a:spcPts val="800"/>
              </a:spcAft>
              <a:buFont typeface="+mj-lt"/>
              <a:buAutoNum type="arabicPeriod"/>
            </a:pPr>
            <a:r>
              <a:rPr lang="el-GR" sz="2400" dirty="0">
                <a:solidFill>
                  <a:srgbClr val="000000"/>
                </a:solidFill>
                <a:latin typeface="Open Sans" panose="020B0606030504020204" pitchFamily="34" charset="0"/>
                <a:ea typeface="Calibri" panose="020F0502020204030204" pitchFamily="34" charset="0"/>
                <a:cs typeface="Times New Roman" panose="02020603050405020304" pitchFamily="18" charset="0"/>
              </a:rPr>
              <a:t>Σκεφτείτε τις καταστάσεις στις οποίες χρησιμοποιείτε συχνότερα πλαστικά αντικείμενα (π.χ. μαχαιροπήρουνα, πλαστικές σακούλες κ.λπ.).</a:t>
            </a:r>
          </a:p>
          <a:p>
            <a:pPr marL="342900" indent="-342900">
              <a:lnSpc>
                <a:spcPct val="107000"/>
              </a:lnSpc>
              <a:spcAft>
                <a:spcPts val="800"/>
              </a:spcAft>
              <a:buFont typeface="+mj-lt"/>
              <a:buAutoNum type="arabicPeriod"/>
            </a:pPr>
            <a:r>
              <a:rPr lang="el-GR" sz="2400" dirty="0">
                <a:solidFill>
                  <a:srgbClr val="000000"/>
                </a:solidFill>
                <a:latin typeface="Open Sans" panose="020B0606030504020204" pitchFamily="34" charset="0"/>
                <a:ea typeface="Calibri" panose="020F0502020204030204" pitchFamily="34" charset="0"/>
                <a:cs typeface="Times New Roman" panose="02020603050405020304" pitchFamily="18" charset="0"/>
              </a:rPr>
              <a:t>Επιλέξτε 5 τέτοια παραδείγματα και γράψτε τα σε ένα χαρτί.</a:t>
            </a:r>
          </a:p>
          <a:p>
            <a:pPr marL="342900" indent="-342900">
              <a:lnSpc>
                <a:spcPct val="107000"/>
              </a:lnSpc>
              <a:spcAft>
                <a:spcPts val="800"/>
              </a:spcAft>
              <a:buFont typeface="+mj-lt"/>
              <a:buAutoNum type="arabicPeriod"/>
            </a:pPr>
            <a:r>
              <a:rPr lang="el-GR" sz="2400" dirty="0">
                <a:solidFill>
                  <a:srgbClr val="000000"/>
                </a:solidFill>
                <a:latin typeface="Open Sans" panose="020B0606030504020204" pitchFamily="34" charset="0"/>
                <a:ea typeface="Calibri" panose="020F0502020204030204" pitchFamily="34" charset="0"/>
                <a:cs typeface="Times New Roman" panose="02020603050405020304" pitchFamily="18" charset="0"/>
              </a:rPr>
              <a:t>Στη συνέχεια, στα επόμενα 5 σημεία από κάτω, γράψτε ιδέες για το με τι μπορείτε να αντικαταστήσετε τα πλαστικά αντικείμενα που χρησιμοποιούνται στις παραπάνω καταστάσεις. Να είστε δημιουργικοί. Σκεφτείτε τι υλικά ή αντικείμενα έχετε στο σπίτι σας, ώστε να μην χρειάζεται να κάνετε νέες αγορές.</a:t>
            </a:r>
          </a:p>
          <a:p>
            <a:pPr marL="342900" indent="-342900">
              <a:lnSpc>
                <a:spcPct val="107000"/>
              </a:lnSpc>
              <a:spcAft>
                <a:spcPts val="800"/>
              </a:spcAft>
              <a:buFont typeface="+mj-lt"/>
              <a:buAutoNum type="arabicPeriod"/>
            </a:pPr>
            <a:r>
              <a:rPr lang="el-GR" sz="2400" dirty="0">
                <a:solidFill>
                  <a:srgbClr val="000000"/>
                </a:solidFill>
                <a:latin typeface="Open Sans" panose="020B0606030504020204" pitchFamily="34" charset="0"/>
                <a:ea typeface="Calibri" panose="020F0502020204030204" pitchFamily="34" charset="0"/>
                <a:cs typeface="Times New Roman" panose="02020603050405020304" pitchFamily="18" charset="0"/>
              </a:rPr>
              <a:t>Προσπαθήστε να βρείτε όσο το δυνατόν περισσότερες πλαστικές εναλλακτικές λύσεις σε επιλεγμένες καταστάσεις από τη ζωή σας.</a:t>
            </a:r>
            <a:endParaRPr lang="en-US" sz="2400" dirty="0">
              <a:solidFill>
                <a:srgbClr val="000000"/>
              </a:solidFill>
              <a:latin typeface="Open Sans" panose="020B0606030504020204" pitchFamily="34" charset="0"/>
              <a:ea typeface="Calibri" panose="020F0502020204030204" pitchFamily="34" charset="0"/>
              <a:cs typeface="Times New Roman" panose="02020603050405020304" pitchFamily="18" charset="0"/>
            </a:endParaRPr>
          </a:p>
        </p:txBody>
      </p:sp>
      <p:pic>
        <p:nvPicPr>
          <p:cNvPr id="3074" name="Picture 2" descr="Free photo woman lying on a meadow pretends to run on a drawn 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0979" y="110266"/>
            <a:ext cx="2837321" cy="178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6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Τίτλος 1">
            <a:extLst>
              <a:ext uri="{FF2B5EF4-FFF2-40B4-BE49-F238E27FC236}">
                <a16:creationId xmlns:a16="http://schemas.microsoft.com/office/drawing/2014/main" id="{CF455CDC-FB05-4CB5-B741-3B82133CE9B0}"/>
              </a:ext>
            </a:extLst>
          </p:cNvPr>
          <p:cNvSpPr txBox="1">
            <a:spLocks/>
          </p:cNvSpPr>
          <p:nvPr/>
        </p:nvSpPr>
        <p:spPr>
          <a:xfrm>
            <a:off x="860356" y="314574"/>
            <a:ext cx="83284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l-GR" sz="2800" b="1" dirty="0">
                <a:latin typeface="Open Sans" panose="020B0606030504020204" pitchFamily="34" charset="0"/>
                <a:ea typeface="Calibri" panose="020F0502020204030204" pitchFamily="34" charset="0"/>
                <a:cs typeface="Times New Roman" panose="02020603050405020304" pitchFamily="18" charset="0"/>
              </a:rPr>
              <a:t>Δραστηριότητες</a:t>
            </a:r>
            <a:endParaRPr lang="el-GR"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Θέση περιεχομένου 8">
            <a:extLst>
              <a:ext uri="{FF2B5EF4-FFF2-40B4-BE49-F238E27FC236}">
                <a16:creationId xmlns:a16="http://schemas.microsoft.com/office/drawing/2014/main" id="{988D86DD-585B-4074-832B-A897DE875096}"/>
              </a:ext>
            </a:extLst>
          </p:cNvPr>
          <p:cNvSpPr>
            <a:spLocks noGrp="1"/>
          </p:cNvSpPr>
          <p:nvPr>
            <p:ph idx="1"/>
          </p:nvPr>
        </p:nvSpPr>
        <p:spPr>
          <a:xfrm>
            <a:off x="4140031" y="60633"/>
            <a:ext cx="5909148" cy="2269917"/>
          </a:xfrm>
        </p:spPr>
        <p:txBody>
          <a:bodyPr>
            <a:normAutofit/>
          </a:bodyPr>
          <a:lstStyle/>
          <a:p>
            <a:pPr marL="0" indent="0">
              <a:lnSpc>
                <a:spcPct val="150000"/>
              </a:lnSpc>
              <a:buNone/>
            </a:pPr>
            <a:r>
              <a:rPr lang="el-GR" sz="1800" b="1" dirty="0">
                <a:latin typeface="Open Sans" panose="020B0606030504020204" pitchFamily="34" charset="0"/>
                <a:ea typeface="Open Sans" panose="020B0606030504020204" pitchFamily="34" charset="0"/>
                <a:cs typeface="Open Sans" panose="020B0606030504020204" pitchFamily="34" charset="0"/>
              </a:rPr>
              <a:t>Να είστε η αρχή της αλλαγής </a:t>
            </a:r>
          </a:p>
          <a:p>
            <a:pPr marL="0" indent="0">
              <a:lnSpc>
                <a:spcPct val="150000"/>
              </a:lnSpc>
              <a:buNone/>
            </a:pPr>
            <a:r>
              <a:rPr lang="el-GR" sz="1800" b="1" dirty="0">
                <a:latin typeface="Open Sans" panose="020B0606030504020204" pitchFamily="34" charset="0"/>
                <a:ea typeface="Open Sans" panose="020B0606030504020204" pitchFamily="34" charset="0"/>
                <a:cs typeface="Open Sans" panose="020B0606030504020204" pitchFamily="34" charset="0"/>
              </a:rPr>
              <a:t>Χρειάζεστε ένα φύλλο χαρτί και ένα στυλό.</a:t>
            </a:r>
          </a:p>
          <a:p>
            <a:pPr marL="0" indent="0">
              <a:lnSpc>
                <a:spcPct val="150000"/>
              </a:lnSpc>
              <a:buNone/>
            </a:pPr>
            <a:r>
              <a:rPr lang="el-GR" sz="1800" b="1" dirty="0">
                <a:latin typeface="Open Sans" panose="020B0606030504020204" pitchFamily="34" charset="0"/>
                <a:ea typeface="Open Sans" panose="020B0606030504020204" pitchFamily="34" charset="0"/>
                <a:cs typeface="Open Sans" panose="020B0606030504020204" pitchFamily="34" charset="0"/>
              </a:rPr>
              <a:t>Εκτιμώμενος χρόνος: 20 λεπτά</a:t>
            </a:r>
            <a:endParaRPr lang="en-US" sz="18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20">
            <a:extLst>
              <a:ext uri="{FF2B5EF4-FFF2-40B4-BE49-F238E27FC236}">
                <a16:creationId xmlns:a16="http://schemas.microsoft.com/office/drawing/2014/main" id="{86D32784-3B56-48A5-AA3D-784D5D52A8E6}"/>
              </a:ext>
            </a:extLst>
          </p:cNvPr>
          <p:cNvSpPr txBox="1"/>
          <p:nvPr/>
        </p:nvSpPr>
        <p:spPr>
          <a:xfrm>
            <a:off x="128726" y="2230453"/>
            <a:ext cx="11934548" cy="4039952"/>
          </a:xfrm>
          <a:prstGeom prst="rect">
            <a:avLst/>
          </a:prstGeom>
          <a:noFill/>
        </p:spPr>
        <p:txBody>
          <a:bodyPr wrap="square">
            <a:spAutoFit/>
          </a:bodyPr>
          <a:lstStyle/>
          <a:p>
            <a:pPr marL="342900" indent="-342900">
              <a:lnSpc>
                <a:spcPct val="107000"/>
              </a:lnSpc>
              <a:spcAft>
                <a:spcPts val="800"/>
              </a:spcAft>
              <a:buFont typeface="+mj-lt"/>
              <a:buAutoNum type="arabicPeriod"/>
            </a:pPr>
            <a:r>
              <a:rPr lang="el-GR" sz="2400" dirty="0">
                <a:solidFill>
                  <a:srgbClr val="000000"/>
                </a:solidFill>
                <a:latin typeface="Open Sans" panose="020B0606030504020204" pitchFamily="34" charset="0"/>
                <a:ea typeface="Calibri" panose="020F0502020204030204" pitchFamily="34" charset="0"/>
                <a:cs typeface="Times New Roman" panose="02020603050405020304" pitchFamily="18" charset="0"/>
              </a:rPr>
              <a:t>Σκεφτείτε πώς χρησιμοποιείται το πλαστικό στο περιβάλλον στο οποίο κινείστε. </a:t>
            </a:r>
          </a:p>
          <a:p>
            <a:pPr marL="342900" indent="-342900">
              <a:lnSpc>
                <a:spcPct val="107000"/>
              </a:lnSpc>
              <a:spcAft>
                <a:spcPts val="800"/>
              </a:spcAft>
              <a:buFont typeface="+mj-lt"/>
              <a:buAutoNum type="arabicPeriod"/>
            </a:pPr>
            <a:r>
              <a:rPr lang="el-GR" sz="2400" dirty="0">
                <a:solidFill>
                  <a:srgbClr val="000000"/>
                </a:solidFill>
                <a:latin typeface="Open Sans" panose="020B0606030504020204" pitchFamily="34" charset="0"/>
                <a:ea typeface="Calibri" panose="020F0502020204030204" pitchFamily="34" charset="0"/>
                <a:cs typeface="Times New Roman" panose="02020603050405020304" pitchFamily="18" charset="0"/>
              </a:rPr>
              <a:t>Γράψτε 10 συμβουλές που θα δίνατε σε έναν φίλο που θα ήθελε να ξεκινήσει το ταξίδι του για να γίνει ένας άνθρωπος χωρίς πλαστικό. </a:t>
            </a:r>
          </a:p>
          <a:p>
            <a:pPr marL="342900" indent="-342900">
              <a:lnSpc>
                <a:spcPct val="107000"/>
              </a:lnSpc>
              <a:spcAft>
                <a:spcPts val="800"/>
              </a:spcAft>
              <a:buFont typeface="+mj-lt"/>
              <a:buAutoNum type="arabicPeriod"/>
            </a:pPr>
            <a:r>
              <a:rPr lang="el-GR" sz="2400" dirty="0">
                <a:solidFill>
                  <a:srgbClr val="000000"/>
                </a:solidFill>
                <a:latin typeface="Open Sans" panose="020B0606030504020204" pitchFamily="34" charset="0"/>
                <a:ea typeface="Calibri" panose="020F0502020204030204" pitchFamily="34" charset="0"/>
                <a:cs typeface="Times New Roman" panose="02020603050405020304" pitchFamily="18" charset="0"/>
              </a:rPr>
              <a:t>Στη συνέχεια, σκεφτείτε ποιες συμπεριφορές σας (με βάση τις συμβουλές που γράψατε) θα μπορούσαν να αποτελέσουν πρότυπο για τους φίλους σας.</a:t>
            </a:r>
          </a:p>
          <a:p>
            <a:pPr marL="342900" indent="-342900">
              <a:lnSpc>
                <a:spcPct val="107000"/>
              </a:lnSpc>
              <a:spcAft>
                <a:spcPts val="800"/>
              </a:spcAft>
              <a:buFont typeface="+mj-lt"/>
              <a:buAutoNum type="arabicPeriod"/>
            </a:pPr>
            <a:r>
              <a:rPr lang="el-GR" sz="2400" dirty="0">
                <a:solidFill>
                  <a:srgbClr val="000000"/>
                </a:solidFill>
                <a:latin typeface="Open Sans" panose="020B0606030504020204" pitchFamily="34" charset="0"/>
                <a:ea typeface="Calibri" panose="020F0502020204030204" pitchFamily="34" charset="0"/>
                <a:cs typeface="Times New Roman" panose="02020603050405020304" pitchFamily="18" charset="0"/>
              </a:rPr>
              <a:t>Γράψτε και αυτά τα παραδείγματα συμπεριφοράς από κάτω.</a:t>
            </a:r>
          </a:p>
          <a:p>
            <a:pPr marL="342900" indent="-342900">
              <a:lnSpc>
                <a:spcPct val="107000"/>
              </a:lnSpc>
              <a:spcAft>
                <a:spcPts val="800"/>
              </a:spcAft>
              <a:buFont typeface="+mj-lt"/>
              <a:buAutoNum type="arabicPeriod"/>
            </a:pPr>
            <a:r>
              <a:rPr lang="el-GR" sz="2400" dirty="0">
                <a:solidFill>
                  <a:srgbClr val="000000"/>
                </a:solidFill>
                <a:latin typeface="Open Sans" panose="020B0606030504020204" pitchFamily="34" charset="0"/>
                <a:ea typeface="Calibri" panose="020F0502020204030204" pitchFamily="34" charset="0"/>
                <a:cs typeface="Times New Roman" panose="02020603050405020304" pitchFamily="18" charset="0"/>
              </a:rPr>
              <a:t>Όταν ολοκληρώσετε την εργασία, κρατήστε ένα φύλλο χαρτί με τις γραπτές σας συμβουλές και ιδέες, ώστε να μπορείτε να τις εφαρμόσετε στην πράξη.</a:t>
            </a:r>
            <a:endParaRPr lang="en-US" sz="2400" dirty="0">
              <a:solidFill>
                <a:srgbClr val="000000"/>
              </a:solidFill>
              <a:latin typeface="Open Sans" panose="020B0606030504020204" pitchFamily="34" charset="0"/>
              <a:ea typeface="Calibri" panose="020F0502020204030204" pitchFamily="34" charset="0"/>
              <a:cs typeface="Times New Roman" panose="02020603050405020304" pitchFamily="18" charset="0"/>
            </a:endParaRPr>
          </a:p>
        </p:txBody>
      </p:sp>
      <p:pic>
        <p:nvPicPr>
          <p:cNvPr id="4100" name="Picture 4" descr="Free photo side view of women outdoors conversing through sign langu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9523" y="60633"/>
            <a:ext cx="2629144" cy="174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327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Τίτλος 1">
            <a:extLst>
              <a:ext uri="{FF2B5EF4-FFF2-40B4-BE49-F238E27FC236}">
                <a16:creationId xmlns:a16="http://schemas.microsoft.com/office/drawing/2014/main" id="{CF455CDC-FB05-4CB5-B741-3B82133CE9B0}"/>
              </a:ext>
            </a:extLst>
          </p:cNvPr>
          <p:cNvSpPr txBox="1">
            <a:spLocks/>
          </p:cNvSpPr>
          <p:nvPr/>
        </p:nvSpPr>
        <p:spPr>
          <a:xfrm>
            <a:off x="860356" y="314574"/>
            <a:ext cx="83284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l-GR" sz="2800" b="1" dirty="0">
                <a:latin typeface="Open Sans" panose="020B0606030504020204" pitchFamily="34" charset="0"/>
                <a:ea typeface="Calibri" panose="020F0502020204030204" pitchFamily="34" charset="0"/>
                <a:cs typeface="Times New Roman" panose="02020603050405020304" pitchFamily="18" charset="0"/>
              </a:rPr>
              <a:t>Πρόσθετοι μαθησιακοί πόροι</a:t>
            </a:r>
            <a:endParaRPr lang="el-GR"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Θέση περιεχομένου 8">
            <a:extLst>
              <a:ext uri="{FF2B5EF4-FFF2-40B4-BE49-F238E27FC236}">
                <a16:creationId xmlns:a16="http://schemas.microsoft.com/office/drawing/2014/main" id="{988D86DD-585B-4074-832B-A897DE875096}"/>
              </a:ext>
            </a:extLst>
          </p:cNvPr>
          <p:cNvSpPr>
            <a:spLocks noGrp="1"/>
          </p:cNvSpPr>
          <p:nvPr>
            <p:ph idx="1"/>
          </p:nvPr>
        </p:nvSpPr>
        <p:spPr>
          <a:xfrm>
            <a:off x="1612877" y="1411430"/>
            <a:ext cx="10078778" cy="1325564"/>
          </a:xfrm>
        </p:spPr>
        <p:txBody>
          <a:bodyPr>
            <a:normAutofit fontScale="85000" lnSpcReduction="20000"/>
          </a:bodyPr>
          <a:lstStyle/>
          <a:p>
            <a:pPr marL="0" indent="0">
              <a:lnSpc>
                <a:spcPct val="150000"/>
              </a:lnSpc>
              <a:buNone/>
            </a:pPr>
            <a:r>
              <a:rPr lang="el-GR" sz="1800" dirty="0">
                <a:latin typeface="Open Sans"/>
              </a:rPr>
              <a:t>I'M PLASTIC FREE - μια παγκοσμίως πρώτη πλατφόρμα γνωριμιών για τη μείωση των πλαστικών απορριμμάτων με διάφορους εκπαιδευτικούς και ενημερωτικούς πόρους, καθώς και ένα ιστολόγιο. Ο </a:t>
            </a:r>
            <a:r>
              <a:rPr lang="el-GR" sz="1800" dirty="0" err="1">
                <a:latin typeface="Open Sans"/>
              </a:rPr>
              <a:t>ιστότοπος</a:t>
            </a:r>
            <a:r>
              <a:rPr lang="el-GR" sz="1800" dirty="0">
                <a:latin typeface="Open Sans"/>
              </a:rPr>
              <a:t> επιτρέπει την εξεύρεση λύσεων για την αντικατάσταση του πλαστικού, συμβάλλοντας έτσι στη μείωση της ρύπανσης του περιβάλλοντος.</a:t>
            </a:r>
            <a:endParaRPr lang="en-US" sz="1800" i="1" dirty="0">
              <a:latin typeface="Open Sans"/>
              <a:ea typeface="Calibri" panose="020F0502020204030204" pitchFamily="34" charset="0"/>
              <a:cs typeface="Times New Roman" panose="02020603050405020304" pitchFamily="18" charset="0"/>
            </a:endParaRPr>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877" y="2802834"/>
            <a:ext cx="9795029" cy="3740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162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8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F5ABA98-EF72-F298-9137-C9C754F5037F}"/>
              </a:ext>
            </a:extLst>
          </p:cNvPr>
          <p:cNvSpPr txBox="1"/>
          <p:nvPr/>
        </p:nvSpPr>
        <p:spPr>
          <a:xfrm>
            <a:off x="150125" y="1428860"/>
            <a:ext cx="12041875" cy="4943705"/>
          </a:xfrm>
          <a:prstGeom prst="rect">
            <a:avLst/>
          </a:prstGeom>
        </p:spPr>
        <p:txBody>
          <a:bodyPr vert="horz" lIns="91440" tIns="45720" rIns="91440" bIns="45720" rtlCol="0" anchor="t">
            <a:noAutofit/>
          </a:bodyPr>
          <a:lstStyle/>
          <a:p>
            <a:pPr>
              <a:lnSpc>
                <a:spcPct val="107000"/>
              </a:lnSpc>
              <a:spcAft>
                <a:spcPts val="800"/>
              </a:spcAft>
            </a:pPr>
            <a:r>
              <a:rPr lang="en-GB" sz="1100" dirty="0">
                <a:latin typeface="Open Sans" panose="020B0606030504020204" pitchFamily="34" charset="0"/>
                <a:ea typeface="Open Sans" panose="020B0606030504020204" pitchFamily="34" charset="0"/>
                <a:cs typeface="Open Sans" panose="020B0606030504020204" pitchFamily="34" charset="0"/>
              </a:rPr>
              <a:t>Ames Cory (2021). How to Go Plastic-Free: </a:t>
            </a:r>
            <a:r>
              <a:rPr lang="en-GB" sz="1100" i="1" dirty="0">
                <a:latin typeface="Open Sans" panose="020B0606030504020204" pitchFamily="34" charset="0"/>
                <a:ea typeface="Open Sans" panose="020B0606030504020204" pitchFamily="34" charset="0"/>
                <a:cs typeface="Open Sans" panose="020B0606030504020204" pitchFamily="34" charset="0"/>
              </a:rPr>
              <a:t>11 Steps to Life Without Plastic</a:t>
            </a:r>
            <a:r>
              <a:rPr lang="en-GB" sz="1100" dirty="0">
                <a:latin typeface="Open Sans" panose="020B0606030504020204" pitchFamily="34" charset="0"/>
                <a:ea typeface="Open Sans" panose="020B0606030504020204" pitchFamily="34" charset="0"/>
                <a:cs typeface="Open Sans" panose="020B0606030504020204" pitchFamily="34" charset="0"/>
              </a:rPr>
              <a:t>. Available at: </a:t>
            </a:r>
            <a:r>
              <a:rPr lang="en-GB" sz="1100" u="sng"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2"/>
              </a:rPr>
              <a:t>https://growensemble.com/how-to-go-plastic-free/</a:t>
            </a:r>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pl-PL" sz="11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100" dirty="0" err="1">
                <a:latin typeface="Open Sans" panose="020B0606030504020204" pitchFamily="34" charset="0"/>
                <a:ea typeface="Open Sans" panose="020B0606030504020204" pitchFamily="34" charset="0"/>
                <a:cs typeface="Open Sans" panose="020B0606030504020204" pitchFamily="34" charset="0"/>
              </a:rPr>
              <a:t>Billi</a:t>
            </a:r>
            <a:r>
              <a:rPr lang="en-GB" sz="1100" dirty="0">
                <a:latin typeface="Open Sans" panose="020B0606030504020204" pitchFamily="34" charset="0"/>
                <a:ea typeface="Open Sans" panose="020B0606030504020204" pitchFamily="34" charset="0"/>
                <a:cs typeface="Open Sans" panose="020B0606030504020204" pitchFamily="34" charset="0"/>
              </a:rPr>
              <a:t> UK (2019). </a:t>
            </a:r>
            <a:r>
              <a:rPr lang="en-GB" sz="1100" i="1" dirty="0">
                <a:latin typeface="Open Sans" panose="020B0606030504020204" pitchFamily="34" charset="0"/>
                <a:ea typeface="Open Sans" panose="020B0606030504020204" pitchFamily="34" charset="0"/>
                <a:cs typeface="Open Sans" panose="020B0606030504020204" pitchFamily="34" charset="0"/>
              </a:rPr>
              <a:t>10 Tips on Going Plastic-Free. </a:t>
            </a:r>
            <a:r>
              <a:rPr lang="en-GB" sz="1100" dirty="0">
                <a:latin typeface="Open Sans" panose="020B0606030504020204" pitchFamily="34" charset="0"/>
                <a:ea typeface="Open Sans" panose="020B0606030504020204" pitchFamily="34" charset="0"/>
                <a:cs typeface="Open Sans" panose="020B0606030504020204" pitchFamily="34" charset="0"/>
              </a:rPr>
              <a:t>Available at: </a:t>
            </a:r>
            <a:r>
              <a:rPr lang="en-GB" sz="1100" u="sng"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3"/>
              </a:rPr>
              <a:t>https://www.billi-uk.com/news/10-tips-on-going-plastic-free/</a:t>
            </a:r>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pl-PL" sz="11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100" dirty="0" err="1">
                <a:latin typeface="Open Sans" panose="020B0606030504020204" pitchFamily="34" charset="0"/>
                <a:ea typeface="Open Sans" panose="020B0606030504020204" pitchFamily="34" charset="0"/>
                <a:cs typeface="Open Sans" panose="020B0606030504020204" pitchFamily="34" charset="0"/>
              </a:rPr>
              <a:t>Bonneau</a:t>
            </a:r>
            <a:r>
              <a:rPr lang="en-GB" sz="1100" dirty="0">
                <a:latin typeface="Open Sans" panose="020B0606030504020204" pitchFamily="34" charset="0"/>
                <a:ea typeface="Open Sans" panose="020B0606030504020204" pitchFamily="34" charset="0"/>
                <a:cs typeface="Open Sans" panose="020B0606030504020204" pitchFamily="34" charset="0"/>
              </a:rPr>
              <a:t> Anne-Marie (2018). </a:t>
            </a:r>
            <a:r>
              <a:rPr lang="en-GB" sz="1100" i="1" dirty="0">
                <a:latin typeface="Open Sans" panose="020B0606030504020204" pitchFamily="34" charset="0"/>
                <a:ea typeface="Open Sans" panose="020B0606030504020204" pitchFamily="34" charset="0"/>
                <a:cs typeface="Open Sans" panose="020B0606030504020204" pitchFamily="34" charset="0"/>
              </a:rPr>
              <a:t>5 Ways to Persuade People to Break Free from Plastic</a:t>
            </a:r>
            <a:r>
              <a:rPr lang="en-GB" sz="1100" dirty="0">
                <a:latin typeface="Open Sans" panose="020B0606030504020204" pitchFamily="34" charset="0"/>
                <a:ea typeface="Open Sans" panose="020B0606030504020204" pitchFamily="34" charset="0"/>
                <a:cs typeface="Open Sans" panose="020B0606030504020204" pitchFamily="34" charset="0"/>
              </a:rPr>
              <a:t>. Available at: </a:t>
            </a:r>
            <a:r>
              <a:rPr lang="en-GB" sz="1100" u="sng"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4"/>
              </a:rPr>
              <a:t>https://zerowastechef.com/2018/03/21/5-ways-persuade-people-break-free-plastic/</a:t>
            </a:r>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pl-PL" sz="11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100" dirty="0">
                <a:latin typeface="Open Sans" panose="020B0606030504020204" pitchFamily="34" charset="0"/>
                <a:ea typeface="Open Sans" panose="020B0606030504020204" pitchFamily="34" charset="0"/>
                <a:cs typeface="Open Sans" panose="020B0606030504020204" pitchFamily="34" charset="0"/>
              </a:rPr>
              <a:t>C. Fran (2020). </a:t>
            </a:r>
            <a:r>
              <a:rPr lang="en-GB" sz="1100" i="1" dirty="0">
                <a:latin typeface="Open Sans" panose="020B0606030504020204" pitchFamily="34" charset="0"/>
                <a:ea typeface="Open Sans" panose="020B0606030504020204" pitchFamily="34" charset="0"/>
                <a:cs typeface="Open Sans" panose="020B0606030504020204" pitchFamily="34" charset="0"/>
              </a:rPr>
              <a:t>How to go plastic free: 23 tips and products. </a:t>
            </a:r>
            <a:r>
              <a:rPr lang="en-GB" sz="1100" dirty="0">
                <a:latin typeface="Open Sans" panose="020B0606030504020204" pitchFamily="34" charset="0"/>
                <a:ea typeface="Open Sans" panose="020B0606030504020204" pitchFamily="34" charset="0"/>
                <a:cs typeface="Open Sans" panose="020B0606030504020204" pitchFamily="34" charset="0"/>
              </a:rPr>
              <a:t>Available at: </a:t>
            </a:r>
            <a:r>
              <a:rPr lang="en-GB" sz="1100" u="sng"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5"/>
              </a:rPr>
              <a:t>https://earthbits.com/blogs/earthbits/plastic-free</a:t>
            </a:r>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pl-PL" sz="11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100" dirty="0">
                <a:latin typeface="Open Sans" panose="020B0606030504020204" pitchFamily="34" charset="0"/>
                <a:ea typeface="Open Sans" panose="020B0606030504020204" pitchFamily="34" charset="0"/>
                <a:cs typeface="Open Sans" panose="020B0606030504020204" pitchFamily="34" charset="0"/>
              </a:rPr>
              <a:t>Chui Delphine (2017). </a:t>
            </a:r>
            <a:r>
              <a:rPr lang="en-GB" sz="1100" i="1" dirty="0">
                <a:latin typeface="Open Sans" panose="020B0606030504020204" pitchFamily="34" charset="0"/>
                <a:ea typeface="Open Sans" panose="020B0606030504020204" pitchFamily="34" charset="0"/>
                <a:cs typeface="Open Sans" panose="020B0606030504020204" pitchFamily="34" charset="0"/>
              </a:rPr>
              <a:t>How to go plastic free: 'Ditching plastic for a week, these are the 6 most important lessons I learned'. </a:t>
            </a:r>
            <a:r>
              <a:rPr lang="en-GB" sz="1100" dirty="0">
                <a:latin typeface="Open Sans" panose="020B0606030504020204" pitchFamily="34" charset="0"/>
                <a:ea typeface="Open Sans" panose="020B0606030504020204" pitchFamily="34" charset="0"/>
                <a:cs typeface="Open Sans" panose="020B0606030504020204" pitchFamily="34" charset="0"/>
              </a:rPr>
              <a:t>Available at: </a:t>
            </a:r>
            <a:r>
              <a:rPr lang="en-GB" sz="1100" u="sng"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6"/>
              </a:rPr>
              <a:t>https://www.marieclaire.co.uk/life/plastic-free-526408</a:t>
            </a:r>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pl-PL" sz="11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100" dirty="0">
                <a:latin typeface="Open Sans" panose="020B0606030504020204" pitchFamily="34" charset="0"/>
                <a:ea typeface="Open Sans" panose="020B0606030504020204" pitchFamily="34" charset="0"/>
                <a:cs typeface="Open Sans" panose="020B0606030504020204" pitchFamily="34" charset="0"/>
              </a:rPr>
              <a:t>Collins Lisa Roth (2018). </a:t>
            </a:r>
            <a:r>
              <a:rPr lang="en-GB" sz="1100" i="1" dirty="0">
                <a:latin typeface="Open Sans" panose="020B0606030504020204" pitchFamily="34" charset="0"/>
                <a:ea typeface="Open Sans" panose="020B0606030504020204" pitchFamily="34" charset="0"/>
                <a:cs typeface="Open Sans" panose="020B0606030504020204" pitchFamily="34" charset="0"/>
              </a:rPr>
              <a:t>Tips For Going Plastic-Free For a Month…And Longer</a:t>
            </a:r>
            <a:r>
              <a:rPr lang="en-GB" sz="1100" dirty="0">
                <a:latin typeface="Open Sans" panose="020B0606030504020204" pitchFamily="34" charset="0"/>
                <a:ea typeface="Open Sans" panose="020B0606030504020204" pitchFamily="34" charset="0"/>
                <a:cs typeface="Open Sans" panose="020B0606030504020204" pitchFamily="34" charset="0"/>
              </a:rPr>
              <a:t>. Available at: </a:t>
            </a:r>
            <a:r>
              <a:rPr lang="en-GB" sz="1100" u="sng"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7"/>
              </a:rPr>
              <a:t>https://naturallysavvy.com/live/tips-for-going-plastic-free-for-a-monthand-longer/</a:t>
            </a:r>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pl-PL" sz="11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100" dirty="0">
                <a:latin typeface="Open Sans" panose="020B0606030504020204" pitchFamily="34" charset="0"/>
                <a:ea typeface="Open Sans" panose="020B0606030504020204" pitchFamily="34" charset="0"/>
                <a:cs typeface="Open Sans" panose="020B0606030504020204" pitchFamily="34" charset="0"/>
              </a:rPr>
              <a:t>Eco Warrior Princess (2020). </a:t>
            </a:r>
            <a:r>
              <a:rPr lang="en-GB" sz="1100" i="1" dirty="0">
                <a:latin typeface="Open Sans" panose="020B0606030504020204" pitchFamily="34" charset="0"/>
                <a:ea typeface="Open Sans" panose="020B0606030504020204" pitchFamily="34" charset="0"/>
                <a:cs typeface="Open Sans" panose="020B0606030504020204" pitchFamily="34" charset="0"/>
              </a:rPr>
              <a:t>30 Facts and Statistics About Plastic to Inspire Your Plastic Free Journey</a:t>
            </a:r>
            <a:r>
              <a:rPr lang="en-GB" sz="1100" dirty="0">
                <a:latin typeface="Open Sans" panose="020B0606030504020204" pitchFamily="34" charset="0"/>
                <a:ea typeface="Open Sans" panose="020B0606030504020204" pitchFamily="34" charset="0"/>
                <a:cs typeface="Open Sans" panose="020B0606030504020204" pitchFamily="34" charset="0"/>
              </a:rPr>
              <a:t>. Available at: </a:t>
            </a:r>
            <a:r>
              <a:rPr lang="en-GB" sz="1100" u="sng"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8"/>
              </a:rPr>
              <a:t>https://ecowarriorprincess.net/2020/07/facts-statistics-about-plastic/</a:t>
            </a:r>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pl-PL" sz="11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100" dirty="0">
                <a:latin typeface="Open Sans" panose="020B0606030504020204" pitchFamily="34" charset="0"/>
                <a:ea typeface="Open Sans" panose="020B0606030504020204" pitchFamily="34" charset="0"/>
                <a:cs typeface="Open Sans" panose="020B0606030504020204" pitchFamily="34" charset="0"/>
              </a:rPr>
              <a:t>Hill </a:t>
            </a:r>
            <a:r>
              <a:rPr lang="en-GB" sz="1100" dirty="0" err="1">
                <a:latin typeface="Open Sans" panose="020B0606030504020204" pitchFamily="34" charset="0"/>
                <a:ea typeface="Open Sans" panose="020B0606030504020204" pitchFamily="34" charset="0"/>
                <a:cs typeface="Open Sans" panose="020B0606030504020204" pitchFamily="34" charset="0"/>
              </a:rPr>
              <a:t>Lani</a:t>
            </a:r>
            <a:r>
              <a:rPr lang="en-GB" sz="1100" dirty="0">
                <a:latin typeface="Open Sans" panose="020B0606030504020204" pitchFamily="34" charset="0"/>
                <a:ea typeface="Open Sans" panose="020B0606030504020204" pitchFamily="34" charset="0"/>
                <a:cs typeface="Open Sans" panose="020B0606030504020204" pitchFamily="34" charset="0"/>
              </a:rPr>
              <a:t> St. (2022). </a:t>
            </a:r>
            <a:r>
              <a:rPr lang="en-GB" sz="1100" i="1" dirty="0">
                <a:latin typeface="Open Sans" panose="020B0606030504020204" pitchFamily="34" charset="0"/>
                <a:ea typeface="Open Sans" panose="020B0606030504020204" pitchFamily="34" charset="0"/>
                <a:cs typeface="Open Sans" panose="020B0606030504020204" pitchFamily="34" charset="0"/>
              </a:rPr>
              <a:t>Go Plastic Free: Why and How. </a:t>
            </a:r>
            <a:r>
              <a:rPr lang="en-GB" sz="1100" dirty="0">
                <a:latin typeface="Open Sans" panose="020B0606030504020204" pitchFamily="34" charset="0"/>
                <a:ea typeface="Open Sans" panose="020B0606030504020204" pitchFamily="34" charset="0"/>
                <a:cs typeface="Open Sans" panose="020B0606030504020204" pitchFamily="34" charset="0"/>
              </a:rPr>
              <a:t>Available at: </a:t>
            </a:r>
            <a:r>
              <a:rPr lang="en-GB" sz="1100" u="sng"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9"/>
              </a:rPr>
              <a:t>https://sustainability.ncsu.edu/blog/2022/07/25/go-plastic-free-why-and-how/</a:t>
            </a:r>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pl-PL" sz="11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100" dirty="0">
                <a:latin typeface="Open Sans" panose="020B0606030504020204" pitchFamily="34" charset="0"/>
                <a:ea typeface="Open Sans" panose="020B0606030504020204" pitchFamily="34" charset="0"/>
                <a:cs typeface="Open Sans" panose="020B0606030504020204" pitchFamily="34" charset="0"/>
              </a:rPr>
              <a:t>I’m Plastic Free (2023). </a:t>
            </a:r>
            <a:r>
              <a:rPr lang="en-GB" sz="1100" i="1" dirty="0">
                <a:latin typeface="Open Sans" panose="020B0606030504020204" pitchFamily="34" charset="0"/>
                <a:ea typeface="Open Sans" panose="020B0606030504020204" pitchFamily="34" charset="0"/>
                <a:cs typeface="Open Sans" panose="020B0606030504020204" pitchFamily="34" charset="0"/>
              </a:rPr>
              <a:t>How to Go Plastic Free?</a:t>
            </a:r>
            <a:r>
              <a:rPr lang="en-GB" sz="1100" dirty="0">
                <a:latin typeface="Open Sans" panose="020B0606030504020204" pitchFamily="34" charset="0"/>
                <a:ea typeface="Open Sans" panose="020B0606030504020204" pitchFamily="34" charset="0"/>
                <a:cs typeface="Open Sans" panose="020B0606030504020204" pitchFamily="34" charset="0"/>
              </a:rPr>
              <a:t>  Available at: </a:t>
            </a:r>
            <a:r>
              <a:rPr lang="en-GB" sz="1100" u="sng"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10"/>
              </a:rPr>
              <a:t>https://www.implasticfree.com/how-to-go-plastic-free/</a:t>
            </a:r>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pl-PL" sz="11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100" dirty="0">
                <a:latin typeface="Open Sans" panose="020B0606030504020204" pitchFamily="34" charset="0"/>
                <a:ea typeface="Open Sans" panose="020B0606030504020204" pitchFamily="34" charset="0"/>
                <a:cs typeface="Open Sans" panose="020B0606030504020204" pitchFamily="34" charset="0"/>
              </a:rPr>
              <a:t>KSAT (2023). </a:t>
            </a:r>
            <a:r>
              <a:rPr lang="en-GB" sz="1100" i="1" dirty="0">
                <a:latin typeface="Open Sans" panose="020B0606030504020204" pitchFamily="34" charset="0"/>
                <a:ea typeface="Open Sans" panose="020B0606030504020204" pitchFamily="34" charset="0"/>
                <a:cs typeface="Open Sans" panose="020B0606030504020204" pitchFamily="34" charset="0"/>
              </a:rPr>
              <a:t>Some tips on how to limit your plastic exposure.</a:t>
            </a:r>
            <a:r>
              <a:rPr lang="en-GB" sz="1100" dirty="0">
                <a:latin typeface="Open Sans" panose="020B0606030504020204" pitchFamily="34" charset="0"/>
                <a:ea typeface="Open Sans" panose="020B0606030504020204" pitchFamily="34" charset="0"/>
                <a:cs typeface="Open Sans" panose="020B0606030504020204" pitchFamily="34" charset="0"/>
              </a:rPr>
              <a:t> Available at: </a:t>
            </a:r>
            <a:r>
              <a:rPr lang="en-GB" sz="1100" u="sng"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11"/>
              </a:rPr>
              <a:t>https://www.ksat.com/news/2023/04/18/some-tips-on-how-to-limit-your-plastic-exposure/</a:t>
            </a:r>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pl-PL" sz="11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100" dirty="0">
                <a:latin typeface="Open Sans" panose="020B0606030504020204" pitchFamily="34" charset="0"/>
                <a:ea typeface="Open Sans" panose="020B0606030504020204" pitchFamily="34" charset="0"/>
                <a:cs typeface="Open Sans" panose="020B0606030504020204" pitchFamily="34" charset="0"/>
              </a:rPr>
              <a:t>Lind Heather (2021). </a:t>
            </a:r>
            <a:r>
              <a:rPr lang="en-GB" sz="1100" i="1" dirty="0">
                <a:latin typeface="Open Sans" panose="020B0606030504020204" pitchFamily="34" charset="0"/>
                <a:ea typeface="Open Sans" panose="020B0606030504020204" pitchFamily="34" charset="0"/>
                <a:cs typeface="Open Sans" panose="020B0606030504020204" pitchFamily="34" charset="0"/>
              </a:rPr>
              <a:t>10 Tips for Going Plastic-Free For Beginners</a:t>
            </a:r>
            <a:r>
              <a:rPr lang="en-GB" sz="1100" dirty="0">
                <a:latin typeface="Open Sans" panose="020B0606030504020204" pitchFamily="34" charset="0"/>
                <a:ea typeface="Open Sans" panose="020B0606030504020204" pitchFamily="34" charset="0"/>
                <a:cs typeface="Open Sans" panose="020B0606030504020204" pitchFamily="34" charset="0"/>
              </a:rPr>
              <a:t>. Available at: </a:t>
            </a:r>
            <a:r>
              <a:rPr lang="en-GB" sz="1100" u="sng"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12"/>
              </a:rPr>
              <a:t>https://greenerideal.com/guides/10-tips-going-plastic-free/?utm_content=cmp-true</a:t>
            </a:r>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pl-PL" sz="11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100" dirty="0" err="1">
                <a:latin typeface="Open Sans" panose="020B0606030504020204" pitchFamily="34" charset="0"/>
                <a:ea typeface="Open Sans" panose="020B0606030504020204" pitchFamily="34" charset="0"/>
                <a:cs typeface="Open Sans" panose="020B0606030504020204" pitchFamily="34" charset="0"/>
              </a:rPr>
              <a:t>Nini</a:t>
            </a:r>
            <a:r>
              <a:rPr lang="en-GB" sz="1100" dirty="0">
                <a:latin typeface="Open Sans" panose="020B0606030504020204" pitchFamily="34" charset="0"/>
                <a:ea typeface="Open Sans" panose="020B0606030504020204" pitchFamily="34" charset="0"/>
                <a:cs typeface="Open Sans" panose="020B0606030504020204" pitchFamily="34" charset="0"/>
              </a:rPr>
              <a:t> Jennifer (2019). </a:t>
            </a:r>
            <a:r>
              <a:rPr lang="en-GB" sz="1100" i="1" dirty="0">
                <a:latin typeface="Open Sans" panose="020B0606030504020204" pitchFamily="34" charset="0"/>
                <a:ea typeface="Open Sans" panose="020B0606030504020204" pitchFamily="34" charset="0"/>
                <a:cs typeface="Open Sans" panose="020B0606030504020204" pitchFamily="34" charset="0"/>
              </a:rPr>
              <a:t>10 Ways to Avoid Single-Use Plastic When Out and About.</a:t>
            </a:r>
            <a:r>
              <a:rPr lang="en-GB" sz="1100" dirty="0">
                <a:latin typeface="Open Sans" panose="020B0606030504020204" pitchFamily="34" charset="0"/>
                <a:ea typeface="Open Sans" panose="020B0606030504020204" pitchFamily="34" charset="0"/>
                <a:cs typeface="Open Sans" panose="020B0606030504020204" pitchFamily="34" charset="0"/>
              </a:rPr>
              <a:t> Available at: </a:t>
            </a:r>
            <a:r>
              <a:rPr lang="en-GB" sz="1100" u="sng"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13"/>
              </a:rPr>
              <a:t>https://ecowarriorprincess.net/2019/07/10-ways-avoid-single-use-plastic/</a:t>
            </a:r>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pl-PL" sz="11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100" dirty="0">
                <a:latin typeface="Open Sans" panose="020B0606030504020204" pitchFamily="34" charset="0"/>
                <a:ea typeface="Open Sans" panose="020B0606030504020204" pitchFamily="34" charset="0"/>
                <a:cs typeface="Open Sans" panose="020B0606030504020204" pitchFamily="34" charset="0"/>
              </a:rPr>
              <a:t>Plastic Free July. Available at: </a:t>
            </a:r>
            <a:r>
              <a:rPr lang="en-GB" sz="1100" u="sng"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14"/>
              </a:rPr>
              <a:t>https://www.plasticfreejuly.org/</a:t>
            </a:r>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pl-PL" sz="11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100" dirty="0">
                <a:latin typeface="Open Sans" panose="020B0606030504020204" pitchFamily="34" charset="0"/>
                <a:ea typeface="Open Sans" panose="020B0606030504020204" pitchFamily="34" charset="0"/>
                <a:cs typeface="Open Sans" panose="020B0606030504020204" pitchFamily="34" charset="0"/>
              </a:rPr>
              <a:t>Plastic Free July. </a:t>
            </a:r>
            <a:r>
              <a:rPr lang="en-GB" sz="1100" i="1" dirty="0">
                <a:latin typeface="Open Sans" panose="020B0606030504020204" pitchFamily="34" charset="0"/>
                <a:ea typeface="Open Sans" panose="020B0606030504020204" pitchFamily="34" charset="0"/>
                <a:cs typeface="Open Sans" panose="020B0606030504020204" pitchFamily="34" charset="0"/>
              </a:rPr>
              <a:t>Take the challenge. </a:t>
            </a:r>
            <a:r>
              <a:rPr lang="en-GB" sz="1100" dirty="0">
                <a:latin typeface="Open Sans" panose="020B0606030504020204" pitchFamily="34" charset="0"/>
                <a:ea typeface="Open Sans" panose="020B0606030504020204" pitchFamily="34" charset="0"/>
                <a:cs typeface="Open Sans" panose="020B0606030504020204" pitchFamily="34" charset="0"/>
              </a:rPr>
              <a:t> Available at: </a:t>
            </a:r>
            <a:r>
              <a:rPr lang="en-GB" sz="1100" u="sng"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15"/>
              </a:rPr>
              <a:t>https://www.plasticfreejuly.org/take-the-challenge/</a:t>
            </a:r>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pl-PL" sz="11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100" dirty="0">
                <a:latin typeface="Open Sans" panose="020B0606030504020204" pitchFamily="34" charset="0"/>
                <a:ea typeface="Open Sans" panose="020B0606030504020204" pitchFamily="34" charset="0"/>
                <a:cs typeface="Open Sans" panose="020B0606030504020204" pitchFamily="34" charset="0"/>
              </a:rPr>
              <a:t>WWF Australia (2021). </a:t>
            </a:r>
            <a:r>
              <a:rPr lang="en-GB" sz="1100" i="1" dirty="0">
                <a:latin typeface="Open Sans" panose="020B0606030504020204" pitchFamily="34" charset="0"/>
                <a:ea typeface="Open Sans" panose="020B0606030504020204" pitchFamily="34" charset="0"/>
                <a:cs typeface="Open Sans" panose="020B0606030504020204" pitchFamily="34" charset="0"/>
              </a:rPr>
              <a:t>24+ Tips For Going Plastic Free From Zero Waste Bloggers</a:t>
            </a:r>
            <a:r>
              <a:rPr lang="en-GB" sz="1100" dirty="0">
                <a:latin typeface="Open Sans" panose="020B0606030504020204" pitchFamily="34" charset="0"/>
                <a:ea typeface="Open Sans" panose="020B0606030504020204" pitchFamily="34" charset="0"/>
                <a:cs typeface="Open Sans" panose="020B0606030504020204" pitchFamily="34" charset="0"/>
              </a:rPr>
              <a:t>. Available at: </a:t>
            </a:r>
            <a:r>
              <a:rPr lang="en-GB" sz="1100" u="sng"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16"/>
              </a:rPr>
              <a:t>https://wwf.org.au/blogs/24-tips-for-going-plastic-free-from-zero-waste-bloggers/?rd=1</a:t>
            </a:r>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pl-PL"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Τίτλος 1">
            <a:extLst>
              <a:ext uri="{FF2B5EF4-FFF2-40B4-BE49-F238E27FC236}">
                <a16:creationId xmlns:a16="http://schemas.microsoft.com/office/drawing/2014/main" id="{7038A484-5989-4BA5-9CB0-1231F620DCA5}"/>
              </a:ext>
            </a:extLst>
          </p:cNvPr>
          <p:cNvSpPr txBox="1">
            <a:spLocks/>
          </p:cNvSpPr>
          <p:nvPr/>
        </p:nvSpPr>
        <p:spPr>
          <a:xfrm>
            <a:off x="838200" y="2943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Aft>
                <a:spcPts val="600"/>
              </a:spcAft>
            </a:pPr>
            <a:r>
              <a:rPr lang="el-GR" sz="2800" b="1" dirty="0">
                <a:latin typeface="Calibri" panose="020F0502020204030204" pitchFamily="34" charset="0"/>
                <a:ea typeface="Calibri" panose="020F0502020204030204" pitchFamily="34" charset="0"/>
                <a:cs typeface="Times New Roman" panose="02020603050405020304" pitchFamily="18" charset="0"/>
              </a:rPr>
              <a:t>Βιβλιογραφικές Αναφορές</a:t>
            </a:r>
            <a:endParaRPr lang="el-GR"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308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81A794A3-04EE-70FC-3978-DD1CF37D8983}"/>
              </a:ext>
            </a:extLst>
          </p:cNvPr>
          <p:cNvSpPr>
            <a:spLocks noChangeArrowheads="1"/>
          </p:cNvSpPr>
          <p:nvPr/>
        </p:nvSpPr>
        <p:spPr bwMode="auto">
          <a:xfrm>
            <a:off x="6487189" y="3243372"/>
            <a:ext cx="501430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de-DE" sz="900" b="0" i="0" u="none" strike="noStrike" cap="none" normalizeH="0" baseline="0" dirty="0">
                <a:ln>
                  <a:noFill/>
                </a:ln>
                <a:solidFill>
                  <a:schemeClr val="tx1"/>
                </a:solidFill>
                <a:effectLst/>
                <a:latin typeface="Arial" panose="020B0604020202020204" pitchFamily="34" charset="0"/>
              </a:rPr>
              <a:t>Το έργο συγχρηματοδοτείται από την Ευρωπαϊκή Επιτροπή μέσω του προγράμματος Erasmus+.</a:t>
            </a:r>
            <a:endParaRPr lang="de-DE" altLang="de-DE" sz="9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de-DE" sz="900" b="0" i="0" u="none" strike="noStrike" cap="none" normalizeH="0" baseline="0" dirty="0">
                <a:ln>
                  <a:noFill/>
                </a:ln>
                <a:solidFill>
                  <a:schemeClr val="tx1"/>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kumimoji="0" lang="el-GR" altLang="de-DE" sz="900" b="0" i="0" u="none" strike="noStrike" cap="none" normalizeH="0" baseline="0" dirty="0" err="1">
                <a:ln>
                  <a:noFill/>
                </a:ln>
                <a:solidFill>
                  <a:schemeClr val="tx1"/>
                </a:solidFill>
                <a:effectLst/>
                <a:latin typeface="Arial" panose="020B0604020202020204" pitchFamily="34" charset="0"/>
              </a:rPr>
              <a:t>κατ'ανάγκη</a:t>
            </a:r>
            <a:r>
              <a:rPr kumimoji="0" lang="el-GR" altLang="de-DE" sz="900" b="0" i="0" u="none" strike="noStrike" cap="none" normalizeH="0" baseline="0" dirty="0">
                <a:ln>
                  <a:noFill/>
                </a:ln>
                <a:solidFill>
                  <a:schemeClr val="tx1"/>
                </a:solidFill>
                <a:effectLst/>
                <a:latin typeface="Arial" panose="020B0604020202020204" pitchFamily="34" charset="0"/>
              </a:rPr>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kumimoji="0" lang="de-DE" altLang="de-DE"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l-GR" sz="900" dirty="0">
                <a:latin typeface="Arial" panose="020B0604020202020204" pitchFamily="34" charset="0"/>
              </a:rPr>
              <a:t>Αριθμός Έργου</a:t>
            </a:r>
            <a:r>
              <a:rPr lang="de-DE" sz="900" dirty="0">
                <a:effectLst/>
                <a:latin typeface="Arial" panose="020B0604020202020204" pitchFamily="34" charset="0"/>
              </a:rPr>
              <a:t>: 2022-1-AT01-KA220-YOU-000086418</a:t>
            </a:r>
            <a:endParaRPr kumimoji="0" lang="de-DE" altLang="de-DE" sz="900" b="0" i="0" u="none" strike="noStrike" cap="none" normalizeH="0" baseline="0" dirty="0">
              <a:ln>
                <a:noFill/>
              </a:ln>
              <a:solidFill>
                <a:schemeClr val="tx1"/>
              </a:solidFill>
              <a:effectLst/>
              <a:latin typeface="Arial" panose="020B0604020202020204" pitchFamily="34" charset="0"/>
            </a:endParaRPr>
          </a:p>
        </p:txBody>
      </p:sp>
      <p:pic>
        <p:nvPicPr>
          <p:cNvPr id="3" name="Picture 2" descr="A hand holding a tree&#10;&#10;Description automatically generated with medium confidence">
            <a:extLst>
              <a:ext uri="{FF2B5EF4-FFF2-40B4-BE49-F238E27FC236}">
                <a16:creationId xmlns:a16="http://schemas.microsoft.com/office/drawing/2014/main" id="{DFC94BB9-EBD4-791C-2CAB-D3A54B491EC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3912" r="50761" b="9934"/>
          <a:stretch/>
        </p:blipFill>
        <p:spPr>
          <a:xfrm>
            <a:off x="-26822" y="-1"/>
            <a:ext cx="6088076" cy="5985519"/>
          </a:xfrm>
          <a:prstGeom prst="rect">
            <a:avLst/>
          </a:prstGeom>
        </p:spPr>
      </p:pic>
      <p:pic>
        <p:nvPicPr>
          <p:cNvPr id="5" name="Picture 4" descr="A hand holding a tree&#10;&#10;Description automatically generated with medium confidence">
            <a:extLst>
              <a:ext uri="{FF2B5EF4-FFF2-40B4-BE49-F238E27FC236}">
                <a16:creationId xmlns:a16="http://schemas.microsoft.com/office/drawing/2014/main" id="{F0F4A9DE-6904-3CBB-9799-7EAF1812E414}"/>
              </a:ext>
            </a:extLst>
          </p:cNvPr>
          <p:cNvPicPr>
            <a:picLocks noChangeAspect="1"/>
          </p:cNvPicPr>
          <p:nvPr/>
        </p:nvPicPr>
        <p:blipFill rotWithShape="1">
          <a:blip r:embed="rId3">
            <a:clrChange>
              <a:clrFrom>
                <a:srgbClr val="1C9A51"/>
              </a:clrFrom>
              <a:clrTo>
                <a:srgbClr val="1C9A51">
                  <a:alpha val="0"/>
                </a:srgbClr>
              </a:clrTo>
            </a:clrChange>
            <a:extLst>
              <a:ext uri="{28A0092B-C50C-407E-A947-70E740481C1C}">
                <a14:useLocalDpi xmlns:a14="http://schemas.microsoft.com/office/drawing/2010/main" val="0"/>
              </a:ext>
            </a:extLst>
          </a:blip>
          <a:srcRect l="54349" t="4667" r="5160" b="48456"/>
          <a:stretch/>
        </p:blipFill>
        <p:spPr>
          <a:xfrm>
            <a:off x="6437036" y="396264"/>
            <a:ext cx="1964174" cy="1277776"/>
          </a:xfrm>
          <a:prstGeom prst="rect">
            <a:avLst/>
          </a:prstGeom>
          <a:solidFill>
            <a:srgbClr val="1D9B52"/>
          </a:solidFill>
        </p:spPr>
      </p:pic>
      <p:sp>
        <p:nvSpPr>
          <p:cNvPr id="20" name="Rectangle 19">
            <a:extLst>
              <a:ext uri="{FF2B5EF4-FFF2-40B4-BE49-F238E27FC236}">
                <a16:creationId xmlns:a16="http://schemas.microsoft.com/office/drawing/2014/main" id="{D0CCBD21-C504-608E-9B73-89FEEF6EC874}"/>
              </a:ext>
            </a:extLst>
          </p:cNvPr>
          <p:cNvSpPr/>
          <p:nvPr/>
        </p:nvSpPr>
        <p:spPr>
          <a:xfrm>
            <a:off x="-46678" y="5985519"/>
            <a:ext cx="12243571" cy="194869"/>
          </a:xfrm>
          <a:prstGeom prst="rect">
            <a:avLst/>
          </a:prstGeom>
          <a:solidFill>
            <a:srgbClr val="1D9B5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6D777E0E-989A-872B-B168-56EBAA169088}"/>
              </a:ext>
            </a:extLst>
          </p:cNvPr>
          <p:cNvSpPr>
            <a:spLocks noGrp="1"/>
          </p:cNvSpPr>
          <p:nvPr>
            <p:ph type="ctrTitle"/>
          </p:nvPr>
        </p:nvSpPr>
        <p:spPr>
          <a:xfrm>
            <a:off x="6487189" y="1822926"/>
            <a:ext cx="5094348" cy="451834"/>
          </a:xfrm>
        </p:spPr>
        <p:txBody>
          <a:bodyPr>
            <a:normAutofit fontScale="90000"/>
          </a:bodyPr>
          <a:lstStyle/>
          <a:p>
            <a:pPr algn="l"/>
            <a:r>
              <a:rPr lang="en-GB" sz="2800" b="1" dirty="0">
                <a:solidFill>
                  <a:srgbClr val="1D9B52"/>
                </a:solidFill>
              </a:rPr>
              <a:t>www.rescue.erasmus.site</a:t>
            </a:r>
            <a:endParaRPr lang="de-DE" sz="2800" b="1" dirty="0">
              <a:solidFill>
                <a:srgbClr val="1D9B52"/>
              </a:solidFill>
              <a:highlight>
                <a:srgbClr val="FFFF00"/>
              </a:highlight>
            </a:endParaRPr>
          </a:p>
        </p:txBody>
      </p:sp>
      <p:sp>
        <p:nvSpPr>
          <p:cNvPr id="6" name="TextBox 5">
            <a:extLst>
              <a:ext uri="{FF2B5EF4-FFF2-40B4-BE49-F238E27FC236}">
                <a16:creationId xmlns:a16="http://schemas.microsoft.com/office/drawing/2014/main" id="{856262CD-B11E-260D-A765-A1F565840303}"/>
              </a:ext>
            </a:extLst>
          </p:cNvPr>
          <p:cNvSpPr txBox="1"/>
          <p:nvPr/>
        </p:nvSpPr>
        <p:spPr>
          <a:xfrm>
            <a:off x="6501691" y="2242412"/>
            <a:ext cx="5486400" cy="1661993"/>
          </a:xfrm>
          <a:prstGeom prst="rect">
            <a:avLst/>
          </a:prstGeom>
          <a:noFill/>
        </p:spPr>
        <p:txBody>
          <a:bodyPr wrap="square" rtlCol="0">
            <a:spAutoFit/>
          </a:bodyPr>
          <a:lstStyle/>
          <a:p>
            <a:r>
              <a:rPr lang="en-GB" sz="1600" dirty="0">
                <a:solidFill>
                  <a:schemeClr val="tx2">
                    <a:lumMod val="50000"/>
                  </a:schemeClr>
                </a:solidFill>
              </a:rPr>
              <a:t>Instagram: </a:t>
            </a:r>
            <a:r>
              <a:rPr lang="en-GB" sz="1600" b="1" dirty="0" err="1">
                <a:solidFill>
                  <a:schemeClr val="tx2">
                    <a:lumMod val="50000"/>
                  </a:schemeClr>
                </a:solidFill>
              </a:rPr>
              <a:t>rescue.Erasmus</a:t>
            </a:r>
            <a:endParaRPr lang="en-GB" sz="1600" b="1" dirty="0">
              <a:solidFill>
                <a:schemeClr val="tx2">
                  <a:lumMod val="50000"/>
                </a:schemeClr>
              </a:solidFill>
            </a:endParaRPr>
          </a:p>
          <a:p>
            <a:r>
              <a:rPr lang="en-GB" sz="1600" dirty="0">
                <a:solidFill>
                  <a:schemeClr val="tx2">
                    <a:lumMod val="50000"/>
                  </a:schemeClr>
                </a:solidFill>
              </a:rPr>
              <a:t>Facebook: </a:t>
            </a:r>
            <a:r>
              <a:rPr lang="en-US" sz="1600" b="1" dirty="0">
                <a:solidFill>
                  <a:schemeClr val="tx2">
                    <a:lumMod val="50000"/>
                  </a:schemeClr>
                </a:solidFill>
              </a:rPr>
              <a:t>Rescue - Raise your voice against plastic</a:t>
            </a:r>
          </a:p>
          <a:p>
            <a:r>
              <a:rPr lang="en-US" sz="1600" dirty="0">
                <a:solidFill>
                  <a:schemeClr val="tx2">
                    <a:lumMod val="50000"/>
                  </a:schemeClr>
                </a:solidFill>
              </a:rPr>
              <a:t>YouTube: </a:t>
            </a:r>
            <a:r>
              <a:rPr lang="en-US" sz="1600" b="1" dirty="0">
                <a:solidFill>
                  <a:schemeClr val="tx2">
                    <a:lumMod val="50000"/>
                  </a:schemeClr>
                </a:solidFill>
              </a:rPr>
              <a:t>@rescue-raiseyourvoice</a:t>
            </a:r>
          </a:p>
          <a:p>
            <a:pPr algn="ctr"/>
            <a:endParaRPr lang="en-GB" dirty="0">
              <a:solidFill>
                <a:srgbClr val="1D9B52"/>
              </a:solidFill>
            </a:endParaRPr>
          </a:p>
          <a:p>
            <a:pPr algn="ctr"/>
            <a:endParaRPr lang="en-GB" dirty="0">
              <a:solidFill>
                <a:srgbClr val="1D9B52"/>
              </a:solidFill>
            </a:endParaRPr>
          </a:p>
          <a:p>
            <a:pPr algn="ctr"/>
            <a:r>
              <a:rPr lang="en-GB" dirty="0">
                <a:solidFill>
                  <a:srgbClr val="1D9B52"/>
                </a:solidFill>
              </a:rPr>
              <a:t> </a:t>
            </a:r>
            <a:endParaRPr lang="de-DE" dirty="0">
              <a:solidFill>
                <a:srgbClr val="1D9B52"/>
              </a:solidFill>
              <a:highlight>
                <a:srgbClr val="FFFF00"/>
              </a:highlight>
            </a:endParaRPr>
          </a:p>
        </p:txBody>
      </p:sp>
      <p:sp>
        <p:nvSpPr>
          <p:cNvPr id="7" name="Rectangle 6">
            <a:extLst>
              <a:ext uri="{FF2B5EF4-FFF2-40B4-BE49-F238E27FC236}">
                <a16:creationId xmlns:a16="http://schemas.microsoft.com/office/drawing/2014/main" id="{5A4A7A1E-D9C0-D6D9-BD3B-C815FBFC0A6D}"/>
              </a:ext>
            </a:extLst>
          </p:cNvPr>
          <p:cNvSpPr/>
          <p:nvPr/>
        </p:nvSpPr>
        <p:spPr>
          <a:xfrm>
            <a:off x="-56756" y="6173777"/>
            <a:ext cx="12248756" cy="737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8" descr="A blue and white text on a black background&#10;&#10;Description automatically generated with medium confidence">
            <a:extLst>
              <a:ext uri="{FF2B5EF4-FFF2-40B4-BE49-F238E27FC236}">
                <a16:creationId xmlns:a16="http://schemas.microsoft.com/office/drawing/2014/main" id="{0BB800B3-4FC3-5DDE-B504-05652193B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701" y="6256940"/>
            <a:ext cx="2381250" cy="571500"/>
          </a:xfrm>
          <a:prstGeom prst="rect">
            <a:avLst/>
          </a:prstGeom>
        </p:spPr>
      </p:pic>
      <p:pic>
        <p:nvPicPr>
          <p:cNvPr id="11" name="Picture 10" descr="A picture containing font, graphics, logo, graphic design&#10;&#10;Description automatically generated">
            <a:extLst>
              <a:ext uri="{FF2B5EF4-FFF2-40B4-BE49-F238E27FC236}">
                <a16:creationId xmlns:a16="http://schemas.microsoft.com/office/drawing/2014/main" id="{E0EECFCE-37CF-AD30-50A2-C1BB8E130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814" y="6306147"/>
            <a:ext cx="1317317" cy="448983"/>
          </a:xfrm>
          <a:prstGeom prst="rect">
            <a:avLst/>
          </a:prstGeom>
        </p:spPr>
      </p:pic>
      <p:pic>
        <p:nvPicPr>
          <p:cNvPr id="13" name="Picture 12" descr="A picture containing colorfulness, circle, graphics&#10;&#10;Description automatically generated">
            <a:extLst>
              <a:ext uri="{FF2B5EF4-FFF2-40B4-BE49-F238E27FC236}">
                <a16:creationId xmlns:a16="http://schemas.microsoft.com/office/drawing/2014/main" id="{E6466C74-9FFC-D608-2C80-CCFDD9FCDA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4521" y="6257656"/>
            <a:ext cx="786174" cy="585060"/>
          </a:xfrm>
          <a:prstGeom prst="rect">
            <a:avLst/>
          </a:prstGeom>
        </p:spPr>
      </p:pic>
      <p:pic>
        <p:nvPicPr>
          <p:cNvPr id="15" name="Picture 14" descr="Blue text on a black background&#10;&#10;Description automatically generated with medium confidence">
            <a:extLst>
              <a:ext uri="{FF2B5EF4-FFF2-40B4-BE49-F238E27FC236}">
                <a16:creationId xmlns:a16="http://schemas.microsoft.com/office/drawing/2014/main" id="{DCE5AD07-83D0-B5CC-0E85-AE1AFB3ABB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3135" y="6238057"/>
            <a:ext cx="2051810" cy="654663"/>
          </a:xfrm>
          <a:prstGeom prst="rect">
            <a:avLst/>
          </a:prstGeom>
        </p:spPr>
      </p:pic>
      <p:pic>
        <p:nvPicPr>
          <p:cNvPr id="17" name="Picture 16" descr="A black text on a white background&#10;&#10;Description automatically generated with medium confidence">
            <a:extLst>
              <a:ext uri="{FF2B5EF4-FFF2-40B4-BE49-F238E27FC236}">
                <a16:creationId xmlns:a16="http://schemas.microsoft.com/office/drawing/2014/main" id="{87743965-2E03-B64E-4538-A546AF7CFF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9134" y="6277320"/>
            <a:ext cx="2828603" cy="613192"/>
          </a:xfrm>
          <a:prstGeom prst="rect">
            <a:avLst/>
          </a:prstGeom>
        </p:spPr>
      </p:pic>
      <p:pic>
        <p:nvPicPr>
          <p:cNvPr id="19" name="Picture 18" descr="Blue text on a white background&#10;&#10;Description automatically generated with medium confidence">
            <a:extLst>
              <a:ext uri="{FF2B5EF4-FFF2-40B4-BE49-F238E27FC236}">
                <a16:creationId xmlns:a16="http://schemas.microsoft.com/office/drawing/2014/main" id="{A1444DF8-BC40-7C21-465C-A6E6C9FA68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4231" y="3576463"/>
            <a:ext cx="2480714" cy="520442"/>
          </a:xfrm>
          <a:prstGeom prst="rect">
            <a:avLst/>
          </a:prstGeom>
        </p:spPr>
      </p:pic>
      <p:sp>
        <p:nvSpPr>
          <p:cNvPr id="21" name="Rectangle 1">
            <a:extLst>
              <a:ext uri="{FF2B5EF4-FFF2-40B4-BE49-F238E27FC236}">
                <a16:creationId xmlns:a16="http://schemas.microsoft.com/office/drawing/2014/main" id="{A74F6447-197F-6CB0-4646-E88BCCAA8B55}"/>
              </a:ext>
            </a:extLst>
          </p:cNvPr>
          <p:cNvSpPr>
            <a:spLocks noChangeArrowheads="1"/>
          </p:cNvSpPr>
          <p:nvPr/>
        </p:nvSpPr>
        <p:spPr bwMode="auto">
          <a:xfrm>
            <a:off x="6487189" y="5562857"/>
            <a:ext cx="50143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latin typeface="Ariel"/>
              </a:rPr>
              <a:t>This work is licensed under a </a:t>
            </a:r>
            <a:r>
              <a:rPr lang="en-US" sz="900" dirty="0">
                <a:latin typeface="Ariel"/>
                <a:hlinkClick r:id="rId10"/>
              </a:rPr>
              <a:t>Creative Commons Attribution 4.0 International License</a:t>
            </a:r>
            <a:r>
              <a:rPr lang="en-US" sz="900" dirty="0">
                <a:latin typeface="Ariel"/>
              </a:rPr>
              <a:t>.</a:t>
            </a:r>
            <a:endParaRPr lang="de-DE" altLang="de-DE" sz="900" dirty="0">
              <a:latin typeface="Ariel"/>
            </a:endParaRPr>
          </a:p>
        </p:txBody>
      </p:sp>
      <p:pic>
        <p:nvPicPr>
          <p:cNvPr id="23" name="Picture 22" descr="A grey and black sign with a person in a circle&#10;&#10;Description automatically generated with low confidence">
            <a:extLst>
              <a:ext uri="{FF2B5EF4-FFF2-40B4-BE49-F238E27FC236}">
                <a16:creationId xmlns:a16="http://schemas.microsoft.com/office/drawing/2014/main" id="{D97C0CCD-5AF4-B025-2788-078306C783C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74231" y="5088600"/>
            <a:ext cx="1227411" cy="429442"/>
          </a:xfrm>
          <a:prstGeom prst="rect">
            <a:avLst/>
          </a:prstGeom>
        </p:spPr>
      </p:pic>
      <p:pic>
        <p:nvPicPr>
          <p:cNvPr id="8" name="Imagen 7">
            <a:extLst>
              <a:ext uri="{FF2B5EF4-FFF2-40B4-BE49-F238E27FC236}">
                <a16:creationId xmlns:a16="http://schemas.microsoft.com/office/drawing/2014/main" id="{64368C6C-C887-0976-4A45-956DACD1180B}"/>
              </a:ext>
            </a:extLst>
          </p:cNvPr>
          <p:cNvPicPr>
            <a:picLocks noChangeAspect="1"/>
          </p:cNvPicPr>
          <p:nvPr/>
        </p:nvPicPr>
        <p:blipFill rotWithShape="1">
          <a:blip r:embed="rId12">
            <a:extLst>
              <a:ext uri="{28A0092B-C50C-407E-A947-70E740481C1C}">
                <a14:useLocalDpi xmlns:a14="http://schemas.microsoft.com/office/drawing/2010/main" val="0"/>
              </a:ext>
            </a:extLst>
          </a:blip>
          <a:srcRect l="17287" t="4814" r="20624" b="6062"/>
          <a:stretch/>
        </p:blipFill>
        <p:spPr>
          <a:xfrm>
            <a:off x="5918517" y="6209860"/>
            <a:ext cx="908766" cy="680652"/>
          </a:xfrm>
          <a:prstGeom prst="rect">
            <a:avLst/>
          </a:prstGeom>
        </p:spPr>
      </p:pic>
    </p:spTree>
    <p:extLst>
      <p:ext uri="{BB962C8B-B14F-4D97-AF65-F5344CB8AC3E}">
        <p14:creationId xmlns:p14="http://schemas.microsoft.com/office/powerpoint/2010/main" val="346492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Colourful plastic bottle caps">
            <a:extLst>
              <a:ext uri="{FF2B5EF4-FFF2-40B4-BE49-F238E27FC236}">
                <a16:creationId xmlns:a16="http://schemas.microsoft.com/office/drawing/2014/main" id="{435AF461-5527-BD46-23BF-FE33563401D9}"/>
              </a:ext>
            </a:extLst>
          </p:cNvPr>
          <p:cNvPicPr>
            <a:picLocks noChangeAspect="1"/>
          </p:cNvPicPr>
          <p:nvPr/>
        </p:nvPicPr>
        <p:blipFill rotWithShape="1">
          <a:blip r:embed="rId3">
            <a:alphaModFix amt="20000"/>
          </a:blip>
          <a:srcRect t="2103" r="23298" b="6988"/>
          <a:stretch/>
        </p:blipFill>
        <p:spPr>
          <a:xfrm>
            <a:off x="3523488" y="10"/>
            <a:ext cx="8668512" cy="6857990"/>
          </a:xfrm>
          <a:prstGeom prst="rect">
            <a:avLst/>
          </a:prstGeom>
        </p:spPr>
      </p:pic>
      <p:sp>
        <p:nvSpPr>
          <p:cNvPr id="40" name="Rectangle 39">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58797" y="731520"/>
            <a:ext cx="3438144" cy="418338"/>
          </a:xfrm>
        </p:spPr>
        <p:txBody>
          <a:bodyPr anchor="b">
            <a:normAutofit fontScale="90000"/>
          </a:bodyPr>
          <a:lstStyle/>
          <a:p>
            <a:r>
              <a:rPr lang="el-GR" sz="2800" b="1" dirty="0">
                <a:latin typeface="Open Sans" panose="020B0606030504020204" pitchFamily="34" charset="0"/>
                <a:ea typeface="Open Sans" panose="020B0606030504020204" pitchFamily="34" charset="0"/>
                <a:cs typeface="Open Sans" panose="020B0606030504020204" pitchFamily="34" charset="0"/>
              </a:rPr>
              <a:t>Εισαγωγή</a:t>
            </a:r>
          </a:p>
        </p:txBody>
      </p:sp>
      <p:sp>
        <p:nvSpPr>
          <p:cNvPr id="42" name="Rectangle 4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424815" y="646356"/>
            <a:ext cx="548640"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D4E9C2CD-5AEC-089B-2B98-F04724905FB7}"/>
              </a:ext>
            </a:extLst>
          </p:cNvPr>
          <p:cNvSpPr txBox="1"/>
          <p:nvPr/>
        </p:nvSpPr>
        <p:spPr>
          <a:xfrm>
            <a:off x="973455" y="1347036"/>
            <a:ext cx="9917458" cy="4893647"/>
          </a:xfrm>
          <a:prstGeom prst="rect">
            <a:avLst/>
          </a:prstGeom>
          <a:noFill/>
        </p:spPr>
        <p:txBody>
          <a:bodyPr wrap="square">
            <a:spAutoFit/>
          </a:bodyPr>
          <a:lstStyle/>
          <a:p>
            <a:r>
              <a:rPr lang="el-GR" sz="2400" dirty="0">
                <a:latin typeface="Open Sans" panose="020B0606030504020204" pitchFamily="34" charset="0"/>
                <a:ea typeface="Open Sans" panose="020B0606030504020204" pitchFamily="34" charset="0"/>
                <a:cs typeface="Open Sans" panose="020B0606030504020204" pitchFamily="34" charset="0"/>
              </a:rPr>
              <a:t>Η μη χρήση πλαστικού είναι μια προσωπική επιλογή που μπορεί να έχει σημαντικό αντίκτυπο στη μείωση της πλαστικής ρύπανσης. </a:t>
            </a:r>
          </a:p>
          <a:p>
            <a:endParaRPr lang="el-GR" sz="2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l-GR" sz="2400" dirty="0">
                <a:solidFill>
                  <a:schemeClr val="accent6">
                    <a:lumMod val="50000"/>
                  </a:schemeClr>
                </a:solidFill>
              </a:rPr>
              <a:t>Στην ενότητα 7, θα μάθετε για την έννοια της απαλλαγής από πλαστικά - τι είναι, γιατί είναι σημαντική, τα οφέλη της για το περιβάλλον και πώς να την εφαρμόσετε στην πράξη.</a:t>
            </a:r>
          </a:p>
          <a:p>
            <a:r>
              <a:rPr lang="el-GR" sz="2400" dirty="0">
                <a:solidFill>
                  <a:srgbClr val="002060"/>
                </a:solidFill>
              </a:rPr>
              <a:t>Στη συνέχεια θα μάθετε μια σειρά από συμβουλές και κόλπα για να μειώσετε αποτελεσματικά την κατανάλωση πλαστικού στην καθημερινότητά σας. Οι συμβουλές είναι εύκολες στην εφαρμογή - ο καθένας μπορεί να τις χρησιμοποιήσει και να τις εφαρμόσει άμεσα.</a:t>
            </a:r>
          </a:p>
          <a:p>
            <a:r>
              <a:rPr lang="el-GR" sz="2400" dirty="0"/>
              <a:t>Η ενότητα έχει σχεδιαστεί για να σας βοηθήσει να αρχίσετε να εφαρμόζετε λύσεις για να μειώσετε τη συνολική σας κατανάλωση πλαστικών και να βελτιώσετε έτσι το περιβάλλον.</a:t>
            </a: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6" name="Textfeld 15">
            <a:extLst>
              <a:ext uri="{FF2B5EF4-FFF2-40B4-BE49-F238E27FC236}">
                <a16:creationId xmlns:a16="http://schemas.microsoft.com/office/drawing/2014/main" id="{B3ED97ED-18F4-4BE3-807A-7706FBF87312}"/>
              </a:ext>
            </a:extLst>
          </p:cNvPr>
          <p:cNvSpPr txBox="1"/>
          <p:nvPr/>
        </p:nvSpPr>
        <p:spPr>
          <a:xfrm>
            <a:off x="9036279" y="6221352"/>
            <a:ext cx="389850" cy="215444"/>
          </a:xfrm>
          <a:prstGeom prst="rect">
            <a:avLst/>
          </a:prstGeom>
          <a:noFill/>
        </p:spPr>
        <p:txBody>
          <a:bodyPr wrap="none" rtlCol="0">
            <a:spAutoFit/>
          </a:bodyPr>
          <a:lstStyle/>
          <a:p>
            <a:r>
              <a:rPr lang="en-US" sz="800" dirty="0">
                <a:effectLst/>
                <a:latin typeface="Open Sans" panose="020B0606030504020204" pitchFamily="34" charset="0"/>
                <a:ea typeface="Calibri" panose="020F0502020204030204" pitchFamily="34" charset="0"/>
              </a:rPr>
              <a:t>NGF</a:t>
            </a:r>
            <a:endParaRPr lang="de-AT" sz="800" dirty="0"/>
          </a:p>
        </p:txBody>
      </p:sp>
    </p:spTree>
    <p:extLst>
      <p:ext uri="{BB962C8B-B14F-4D97-AF65-F5344CB8AC3E}">
        <p14:creationId xmlns:p14="http://schemas.microsoft.com/office/powerpoint/2010/main" val="395327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131683" y="707518"/>
            <a:ext cx="6029911" cy="418338"/>
          </a:xfrm>
        </p:spPr>
        <p:txBody>
          <a:bodyPr anchor="b">
            <a:noAutofit/>
          </a:bodyPr>
          <a:lstStyle/>
          <a:p>
            <a:r>
              <a:rPr lang="el-GR" sz="2500" b="1" dirty="0">
                <a:latin typeface="Open Sans" panose="020B0606030504020204" pitchFamily="34" charset="0"/>
                <a:ea typeface="Open Sans" panose="020B0606030504020204" pitchFamily="34" charset="0"/>
                <a:cs typeface="Open Sans" panose="020B0606030504020204" pitchFamily="34" charset="0"/>
              </a:rPr>
              <a:t>Μαθησιακοί στόχοι της ενότητας 7</a:t>
            </a:r>
          </a:p>
        </p:txBody>
      </p:sp>
      <p:sp>
        <p:nvSpPr>
          <p:cNvPr id="42" name="Rectangle 4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625642" y="2452624"/>
            <a:ext cx="10420536" cy="4205769"/>
          </a:xfrm>
        </p:spPr>
        <p:txBody>
          <a:bodyPr anchor="t">
            <a:normAutofit/>
          </a:bodyPr>
          <a:lstStyle/>
          <a:p>
            <a:pPr marL="0" indent="0">
              <a:buNone/>
            </a:pPr>
            <a:endParaRPr lang="en-US" sz="400" dirty="0">
              <a:effectLst/>
              <a:latin typeface="Open Sans" panose="020B0606030504020204" pitchFamily="34" charset="0"/>
              <a:ea typeface="Open Sans" panose="020B0606030504020204" pitchFamily="34" charset="0"/>
              <a:cs typeface="Open Sans" panose="020B0606030504020204" pitchFamily="34" charset="0"/>
            </a:endParaRPr>
          </a:p>
          <a:p>
            <a:pPr marL="457200" lvl="1" indent="0">
              <a:spcAft>
                <a:spcPts val="600"/>
              </a:spcAft>
              <a:buNone/>
            </a:pPr>
            <a:r>
              <a:rPr lang="el-GR" dirty="0">
                <a:latin typeface="Open Sans" panose="020B0606030504020204" pitchFamily="34" charset="0"/>
                <a:ea typeface="Open Sans" panose="020B0606030504020204" pitchFamily="34" charset="0"/>
                <a:cs typeface="Open Sans" panose="020B0606030504020204" pitchFamily="34" charset="0"/>
              </a:rPr>
              <a:t>•	Η προώθηση της περιβαλλοντικής ευαισθητοποίησης,</a:t>
            </a:r>
          </a:p>
          <a:p>
            <a:pPr marL="457200" lvl="1" indent="0">
              <a:spcAft>
                <a:spcPts val="600"/>
              </a:spcAft>
              <a:buNone/>
            </a:pPr>
            <a:r>
              <a:rPr lang="el-GR" dirty="0">
                <a:latin typeface="Open Sans" panose="020B0606030504020204" pitchFamily="34" charset="0"/>
                <a:ea typeface="Open Sans" panose="020B0606030504020204" pitchFamily="34" charset="0"/>
                <a:cs typeface="Open Sans" panose="020B0606030504020204" pitchFamily="34" charset="0"/>
              </a:rPr>
              <a:t>•	Να αποκτήσετε θεωρητικές γνώσεις σχετικά με τον τρόπο μείωσης του πλαστικού,</a:t>
            </a:r>
          </a:p>
          <a:p>
            <a:pPr marL="457200" lvl="1" indent="0">
              <a:spcAft>
                <a:spcPts val="600"/>
              </a:spcAft>
              <a:buNone/>
            </a:pPr>
            <a:r>
              <a:rPr lang="el-GR" dirty="0">
                <a:latin typeface="Open Sans" panose="020B0606030504020204" pitchFamily="34" charset="0"/>
                <a:ea typeface="Open Sans" panose="020B0606030504020204" pitchFamily="34" charset="0"/>
                <a:cs typeface="Open Sans" panose="020B0606030504020204" pitchFamily="34" charset="0"/>
              </a:rPr>
              <a:t>•	Να εξοικειωθείτε με τους σημαντικότερους τρόπους για να απαλλαγείτε από το πλαστικό,</a:t>
            </a:r>
          </a:p>
          <a:p>
            <a:pPr marL="457200" lvl="1" indent="0">
              <a:spcAft>
                <a:spcPts val="600"/>
              </a:spcAft>
              <a:buNone/>
            </a:pPr>
            <a:r>
              <a:rPr lang="el-GR" dirty="0">
                <a:latin typeface="Open Sans" panose="020B0606030504020204" pitchFamily="34" charset="0"/>
                <a:ea typeface="Open Sans" panose="020B0606030504020204" pitchFamily="34" charset="0"/>
                <a:cs typeface="Open Sans" panose="020B0606030504020204" pitchFamily="34" charset="0"/>
              </a:rPr>
              <a:t>•	Να αποκτήσετε συνήθειες που μπορούν στη συνέχεια να εφαρμοστούν στην πράξη,</a:t>
            </a:r>
          </a:p>
          <a:p>
            <a:pPr marL="457200" lvl="1" indent="0">
              <a:spcAft>
                <a:spcPts val="600"/>
              </a:spcAft>
              <a:buNone/>
            </a:pPr>
            <a:r>
              <a:rPr lang="el-GR" dirty="0">
                <a:latin typeface="Open Sans" panose="020B0606030504020204" pitchFamily="34" charset="0"/>
                <a:ea typeface="Open Sans" panose="020B0606030504020204" pitchFamily="34" charset="0"/>
                <a:cs typeface="Open Sans" panose="020B0606030504020204" pitchFamily="34" charset="0"/>
              </a:rPr>
              <a:t>•	Να χρησιμοποιείτε χρήσιμων συμβουλών για μία καθημερινότητα χωρίς πλαστικό και τρόποι για να τις μοιραστεί κανείς με άλλους.</a:t>
            </a:r>
          </a:p>
          <a:p>
            <a:pPr marL="0" lvl="0" indent="0">
              <a:spcAft>
                <a:spcPts val="600"/>
              </a:spcAft>
              <a:buNone/>
            </a:pPr>
            <a:endParaRPr lang="el-GR" sz="43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l-GR" sz="400" dirty="0"/>
          </a:p>
        </p:txBody>
      </p:sp>
      <p:sp>
        <p:nvSpPr>
          <p:cNvPr id="5" name="Ορθογώνιο 4">
            <a:extLst>
              <a:ext uri="{FF2B5EF4-FFF2-40B4-BE49-F238E27FC236}">
                <a16:creationId xmlns:a16="http://schemas.microsoft.com/office/drawing/2014/main" id="{47A2BC28-5780-5CC1-39C9-4C74A3B17288}"/>
              </a:ext>
            </a:extLst>
          </p:cNvPr>
          <p:cNvSpPr/>
          <p:nvPr/>
        </p:nvSpPr>
        <p:spPr>
          <a:xfrm>
            <a:off x="424815" y="646356"/>
            <a:ext cx="548640"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28" descr="Colourful plastic bottle caps">
            <a:extLst>
              <a:ext uri="{FF2B5EF4-FFF2-40B4-BE49-F238E27FC236}">
                <a16:creationId xmlns:a16="http://schemas.microsoft.com/office/drawing/2014/main" id="{9E36FD6E-BEE5-54C5-A314-126F3C4C71F5}"/>
              </a:ext>
            </a:extLst>
          </p:cNvPr>
          <p:cNvPicPr>
            <a:picLocks noChangeAspect="1"/>
          </p:cNvPicPr>
          <p:nvPr/>
        </p:nvPicPr>
        <p:blipFill rotWithShape="1">
          <a:blip r:embed="rId3">
            <a:alphaModFix amt="20000"/>
          </a:blip>
          <a:srcRect t="2103" r="23298" b="6988"/>
          <a:stretch/>
        </p:blipFill>
        <p:spPr>
          <a:xfrm>
            <a:off x="3523488" y="10"/>
            <a:ext cx="8668512" cy="6857990"/>
          </a:xfrm>
          <a:prstGeom prst="rect">
            <a:avLst/>
          </a:prstGeom>
        </p:spPr>
      </p:pic>
    </p:spTree>
    <p:extLst>
      <p:ext uri="{BB962C8B-B14F-4D97-AF65-F5344CB8AC3E}">
        <p14:creationId xmlns:p14="http://schemas.microsoft.com/office/powerpoint/2010/main" val="160701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Colourful plastic bottle caps">
            <a:extLst>
              <a:ext uri="{FF2B5EF4-FFF2-40B4-BE49-F238E27FC236}">
                <a16:creationId xmlns:a16="http://schemas.microsoft.com/office/drawing/2014/main" id="{435AF461-5527-BD46-23BF-FE33563401D9}"/>
              </a:ext>
            </a:extLst>
          </p:cNvPr>
          <p:cNvPicPr>
            <a:picLocks noChangeAspect="1"/>
          </p:cNvPicPr>
          <p:nvPr/>
        </p:nvPicPr>
        <p:blipFill rotWithShape="1">
          <a:blip r:embed="rId3">
            <a:alphaModFix amt="20000"/>
          </a:blip>
          <a:srcRect t="2103" r="23298" b="6988"/>
          <a:stretch/>
        </p:blipFill>
        <p:spPr>
          <a:xfrm>
            <a:off x="3523488" y="10"/>
            <a:ext cx="8668512" cy="6857990"/>
          </a:xfrm>
          <a:prstGeom prst="rect">
            <a:avLst/>
          </a:prstGeom>
        </p:spPr>
      </p:pic>
      <p:sp>
        <p:nvSpPr>
          <p:cNvPr id="40" name="Rectangle 39">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1058796" y="731520"/>
            <a:ext cx="7704958" cy="418338"/>
          </a:xfrm>
        </p:spPr>
        <p:txBody>
          <a:bodyPr anchor="b">
            <a:normAutofit fontScale="90000"/>
          </a:bodyPr>
          <a:lstStyle/>
          <a:p>
            <a:r>
              <a:rPr lang="el-GR" sz="2800" b="1" dirty="0">
                <a:latin typeface="Open Sans" panose="020B0606030504020204" pitchFamily="34" charset="0"/>
                <a:ea typeface="Open Sans" panose="020B0606030504020204" pitchFamily="34" charset="0"/>
                <a:cs typeface="Open Sans" panose="020B0606030504020204" pitchFamily="34" charset="0"/>
              </a:rPr>
              <a:t>Μαθησιακά αποτελέσματα της ενότητας 7</a:t>
            </a:r>
          </a:p>
        </p:txBody>
      </p:sp>
      <p:sp>
        <p:nvSpPr>
          <p:cNvPr id="42" name="Rectangle 4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BEE1AC86-2B24-B513-17A1-C38070E8221D}"/>
              </a:ext>
            </a:extLst>
          </p:cNvPr>
          <p:cNvSpPr>
            <a:spLocks noGrp="1"/>
          </p:cNvSpPr>
          <p:nvPr>
            <p:ph idx="1"/>
          </p:nvPr>
        </p:nvSpPr>
        <p:spPr>
          <a:xfrm>
            <a:off x="739636" y="2308252"/>
            <a:ext cx="11452364" cy="4396222"/>
          </a:xfrm>
        </p:spPr>
        <p:txBody>
          <a:bodyPr anchor="t">
            <a:normAutofit fontScale="25000" lnSpcReduction="20000"/>
          </a:bodyPr>
          <a:lstStyle/>
          <a:p>
            <a:pPr marL="0" indent="0">
              <a:buNone/>
            </a:pPr>
            <a:endParaRPr lang="en-US" sz="400" dirty="0">
              <a:effectLst/>
              <a:latin typeface="Open Sans" panose="020B0606030504020204" pitchFamily="34" charset="0"/>
              <a:ea typeface="Open Sans" panose="020B0606030504020204" pitchFamily="34" charset="0"/>
              <a:cs typeface="Open Sans" panose="020B0606030504020204" pitchFamily="34" charset="0"/>
            </a:endParaRPr>
          </a:p>
          <a:p>
            <a:pPr lvl="0">
              <a:lnSpc>
                <a:spcPct val="120000"/>
              </a:lnSpc>
              <a:spcAft>
                <a:spcPts val="600"/>
              </a:spcAft>
            </a:pPr>
            <a:r>
              <a:rPr lang="el-GR" sz="8000" dirty="0">
                <a:latin typeface="Open Sans" panose="020B0606030504020204" pitchFamily="34" charset="0"/>
                <a:ea typeface="Open Sans" panose="020B0606030504020204" pitchFamily="34" charset="0"/>
                <a:cs typeface="Open Sans" panose="020B0606030504020204" pitchFamily="34" charset="0"/>
              </a:rPr>
              <a:t>Να κατανοήσετε την έννοια «χωρίς πλαστικό»</a:t>
            </a:r>
          </a:p>
          <a:p>
            <a:pPr lvl="0">
              <a:lnSpc>
                <a:spcPct val="120000"/>
              </a:lnSpc>
              <a:spcAft>
                <a:spcPts val="600"/>
              </a:spcAft>
            </a:pPr>
            <a:r>
              <a:rPr lang="el-GR" sz="8000" dirty="0">
                <a:latin typeface="Open Sans" panose="020B0606030504020204" pitchFamily="34" charset="0"/>
                <a:ea typeface="Open Sans" panose="020B0606030504020204" pitchFamily="34" charset="0"/>
                <a:cs typeface="Open Sans" panose="020B0606030504020204" pitchFamily="34" charset="0"/>
              </a:rPr>
              <a:t>Να κατανοήσετε τα περιβαλλοντικά οφέλη από τη μείωση της χρήσης πλαστικών</a:t>
            </a:r>
          </a:p>
          <a:p>
            <a:pPr lvl="0">
              <a:lnSpc>
                <a:spcPct val="120000"/>
              </a:lnSpc>
              <a:spcAft>
                <a:spcPts val="600"/>
              </a:spcAft>
            </a:pPr>
            <a:r>
              <a:rPr lang="el-GR" sz="8000" dirty="0">
                <a:latin typeface="Open Sans" panose="020B0606030504020204" pitchFamily="34" charset="0"/>
                <a:ea typeface="Open Sans" panose="020B0606030504020204" pitchFamily="34" charset="0"/>
                <a:cs typeface="Open Sans" panose="020B0606030504020204" pitchFamily="34" charset="0"/>
              </a:rPr>
              <a:t>Να βρίσκετε τρόπους </a:t>
            </a:r>
            <a:r>
              <a:rPr lang="el-GR" sz="8000">
                <a:latin typeface="Open Sans" panose="020B0606030504020204" pitchFamily="34" charset="0"/>
                <a:ea typeface="Open Sans" panose="020B0606030504020204" pitchFamily="34" charset="0"/>
                <a:cs typeface="Open Sans" panose="020B0606030504020204" pitchFamily="34" charset="0"/>
              </a:rPr>
              <a:t>μείωσης χρήσης </a:t>
            </a:r>
            <a:r>
              <a:rPr lang="el-GR" sz="8000" dirty="0">
                <a:latin typeface="Open Sans" panose="020B0606030504020204" pitchFamily="34" charset="0"/>
                <a:ea typeface="Open Sans" panose="020B0606030504020204" pitchFamily="34" charset="0"/>
                <a:cs typeface="Open Sans" panose="020B0606030504020204" pitchFamily="34" charset="0"/>
              </a:rPr>
              <a:t>πλαστικού στην καθημερινή ζωή</a:t>
            </a:r>
          </a:p>
          <a:p>
            <a:pPr lvl="0">
              <a:lnSpc>
                <a:spcPct val="120000"/>
              </a:lnSpc>
              <a:spcAft>
                <a:spcPts val="600"/>
              </a:spcAft>
            </a:pPr>
            <a:r>
              <a:rPr lang="el-GR" sz="8000" dirty="0">
                <a:latin typeface="Open Sans" panose="020B0606030504020204" pitchFamily="34" charset="0"/>
                <a:ea typeface="Open Sans" panose="020B0606030504020204" pitchFamily="34" charset="0"/>
                <a:cs typeface="Open Sans" panose="020B0606030504020204" pitchFamily="34" charset="0"/>
              </a:rPr>
              <a:t>Να παρουσιάζετε παραδείγματα συμπεριφορών που συμβάλλουν στη μείωση της χρήσης πλαστικού</a:t>
            </a:r>
          </a:p>
          <a:p>
            <a:pPr lvl="0">
              <a:lnSpc>
                <a:spcPct val="120000"/>
              </a:lnSpc>
              <a:spcAft>
                <a:spcPts val="600"/>
              </a:spcAft>
            </a:pPr>
            <a:r>
              <a:rPr lang="el-GR" sz="8000" dirty="0">
                <a:latin typeface="Open Sans" panose="020B0606030504020204" pitchFamily="34" charset="0"/>
                <a:ea typeface="Open Sans" panose="020B0606030504020204" pitchFamily="34" charset="0"/>
                <a:cs typeface="Open Sans" panose="020B0606030504020204" pitchFamily="34" charset="0"/>
              </a:rPr>
              <a:t>Να αλλάζετε καθημερινές συνήθειες με σκοπό τη χρήση λιγότερου πλαστικού,</a:t>
            </a:r>
          </a:p>
          <a:p>
            <a:pPr lvl="0">
              <a:lnSpc>
                <a:spcPct val="120000"/>
              </a:lnSpc>
              <a:spcAft>
                <a:spcPts val="600"/>
              </a:spcAft>
            </a:pPr>
            <a:r>
              <a:rPr lang="el-GR" sz="8000" dirty="0">
                <a:latin typeface="Open Sans" panose="020B0606030504020204" pitchFamily="34" charset="0"/>
                <a:ea typeface="Open Sans" panose="020B0606030504020204" pitchFamily="34" charset="0"/>
                <a:cs typeface="Open Sans" panose="020B0606030504020204" pitchFamily="34" charset="0"/>
              </a:rPr>
              <a:t>Να αξιολογείτε την προσωπική συμπεριφορά σας απέναντι στα πλαστικά</a:t>
            </a:r>
          </a:p>
          <a:p>
            <a:pPr lvl="0">
              <a:lnSpc>
                <a:spcPct val="120000"/>
              </a:lnSpc>
              <a:spcAft>
                <a:spcPts val="600"/>
              </a:spcAft>
            </a:pPr>
            <a:r>
              <a:rPr lang="el-GR" sz="8000" dirty="0">
                <a:latin typeface="Open Sans" panose="020B0606030504020204" pitchFamily="34" charset="0"/>
                <a:ea typeface="Open Sans" panose="020B0606030504020204" pitchFamily="34" charset="0"/>
                <a:cs typeface="Open Sans" panose="020B0606030504020204" pitchFamily="34" charset="0"/>
              </a:rPr>
              <a:t>Να εφαρμόζετε πρακτικές που δεν απαιτούν πλαστικό.</a:t>
            </a:r>
          </a:p>
          <a:p>
            <a:pPr marL="0" lvl="0" indent="0">
              <a:lnSpc>
                <a:spcPct val="120000"/>
              </a:lnSpc>
              <a:spcAft>
                <a:spcPts val="600"/>
              </a:spcAft>
              <a:buNone/>
            </a:pPr>
            <a:endParaRPr lang="en-US" sz="9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l-GR" sz="400" dirty="0"/>
          </a:p>
        </p:txBody>
      </p:sp>
      <p:sp>
        <p:nvSpPr>
          <p:cNvPr id="5" name="Ορθογώνιο 4">
            <a:extLst>
              <a:ext uri="{FF2B5EF4-FFF2-40B4-BE49-F238E27FC236}">
                <a16:creationId xmlns:a16="http://schemas.microsoft.com/office/drawing/2014/main" id="{47A2BC28-5780-5CC1-39C9-4C74A3B17288}"/>
              </a:ext>
            </a:extLst>
          </p:cNvPr>
          <p:cNvSpPr/>
          <p:nvPr/>
        </p:nvSpPr>
        <p:spPr>
          <a:xfrm>
            <a:off x="424815" y="646356"/>
            <a:ext cx="548640"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94859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74851" y="707025"/>
            <a:ext cx="5251316" cy="694612"/>
          </a:xfrm>
        </p:spPr>
        <p:txBody>
          <a:bodyPr>
            <a:normAutofit/>
          </a:bodyPr>
          <a:lstStyle/>
          <a:p>
            <a:r>
              <a:rPr lang="el-GR" sz="2800" b="1" dirty="0">
                <a:latin typeface="Open Sans" panose="020B0606030504020204" pitchFamily="34" charset="0"/>
                <a:ea typeface="Open Sans" panose="020B0606030504020204" pitchFamily="34" charset="0"/>
                <a:cs typeface="Open Sans" panose="020B0606030504020204" pitchFamily="34" charset="0"/>
              </a:rPr>
              <a:t>Θεωρητικό Μέρος</a:t>
            </a: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feld 9">
            <a:extLst>
              <a:ext uri="{FF2B5EF4-FFF2-40B4-BE49-F238E27FC236}">
                <a16:creationId xmlns:a16="http://schemas.microsoft.com/office/drawing/2014/main" id="{E216D399-4919-4253-911D-A90B0D22B73C}"/>
              </a:ext>
            </a:extLst>
          </p:cNvPr>
          <p:cNvSpPr txBox="1"/>
          <p:nvPr/>
        </p:nvSpPr>
        <p:spPr>
          <a:xfrm>
            <a:off x="1362928" y="2086103"/>
            <a:ext cx="9925050" cy="3489994"/>
          </a:xfrm>
          <a:prstGeom prst="rect">
            <a:avLst/>
          </a:prstGeom>
          <a:noFill/>
        </p:spPr>
        <p:txBody>
          <a:bodyPr wrap="square" rtlCol="0">
            <a:spAutoFit/>
          </a:bodyPr>
          <a:lstStyle/>
          <a:p>
            <a:pPr marL="457200" indent="-457200" algn="just">
              <a:lnSpc>
                <a:spcPct val="107000"/>
              </a:lnSpc>
              <a:spcAft>
                <a:spcPts val="800"/>
              </a:spcAft>
              <a:buFont typeface="Wingdings" panose="05000000000000000000" pitchFamily="2" charset="2"/>
              <a:buChar char="Ø"/>
            </a:pPr>
            <a:r>
              <a:rPr lang="el-GR" sz="2800" dirty="0">
                <a:latin typeface="Open Sans" panose="020B0606030504020204" pitchFamily="34" charset="0"/>
                <a:ea typeface="Calibri" panose="020F0502020204030204" pitchFamily="34" charset="0"/>
              </a:rPr>
              <a:t>Κυρίως Θέμα</a:t>
            </a:r>
            <a:endParaRPr lang="pl-PL" sz="2800" dirty="0">
              <a:latin typeface="Open Sans" panose="020B0606030504020204" pitchFamily="34" charset="0"/>
              <a:ea typeface="Calibri" panose="020F0502020204030204" pitchFamily="34" charset="0"/>
            </a:endParaRPr>
          </a:p>
          <a:p>
            <a:pPr marL="457200" indent="-457200" algn="just">
              <a:lnSpc>
                <a:spcPct val="107000"/>
              </a:lnSpc>
              <a:spcAft>
                <a:spcPts val="800"/>
              </a:spcAft>
              <a:buFont typeface="Wingdings" panose="05000000000000000000" pitchFamily="2" charset="2"/>
              <a:buChar char="Ø"/>
            </a:pPr>
            <a:r>
              <a:rPr lang="el-GR" sz="2800" dirty="0">
                <a:latin typeface="Open Sans" panose="020B0606030504020204" pitchFamily="34" charset="0"/>
                <a:ea typeface="Calibri" panose="020F0502020204030204" pitchFamily="34" charset="0"/>
              </a:rPr>
              <a:t>Υποθέμα 1: Βέλτιστες πρακτικές για την απαλλαγή από τα πλαστικά</a:t>
            </a:r>
          </a:p>
          <a:p>
            <a:pPr marL="457200" indent="-457200" algn="just">
              <a:lnSpc>
                <a:spcPct val="107000"/>
              </a:lnSpc>
              <a:spcAft>
                <a:spcPts val="800"/>
              </a:spcAft>
              <a:buFont typeface="Wingdings" panose="05000000000000000000" pitchFamily="2" charset="2"/>
              <a:buChar char="Ø"/>
            </a:pPr>
            <a:r>
              <a:rPr lang="el-GR" sz="2800" dirty="0">
                <a:latin typeface="Open Sans" panose="020B0606030504020204" pitchFamily="34" charset="0"/>
                <a:ea typeface="Calibri" panose="020F0502020204030204" pitchFamily="34" charset="0"/>
              </a:rPr>
              <a:t>Υποθέμα 2: Μειώστε το πλαστικό - παντού!</a:t>
            </a:r>
          </a:p>
          <a:p>
            <a:pPr marL="457200" indent="-457200" algn="just">
              <a:lnSpc>
                <a:spcPct val="107000"/>
              </a:lnSpc>
              <a:spcAft>
                <a:spcPts val="800"/>
              </a:spcAft>
              <a:buFont typeface="Wingdings" panose="05000000000000000000" pitchFamily="2" charset="2"/>
              <a:buChar char="Ø"/>
            </a:pPr>
            <a:r>
              <a:rPr lang="el-GR" sz="2800" dirty="0">
                <a:latin typeface="Open Sans" panose="020B0606030504020204" pitchFamily="34" charset="0"/>
                <a:ea typeface="Calibri" panose="020F0502020204030204" pitchFamily="34" charset="0"/>
              </a:rPr>
              <a:t>Υποθέμα 3: Ιούλιος χωρίς πλαστικά</a:t>
            </a:r>
            <a:endParaRPr lang="pl-PL" dirty="0">
              <a:latin typeface="Open Sans" panose="020B0606030504020204" pitchFamily="34" charset="0"/>
              <a:ea typeface="Calibri" panose="020F0502020204030204" pitchFamily="34" charset="0"/>
            </a:endParaRPr>
          </a:p>
          <a:p>
            <a:pPr algn="just">
              <a:lnSpc>
                <a:spcPct val="107000"/>
              </a:lnSpc>
              <a:spcAft>
                <a:spcPts val="800"/>
              </a:spcAft>
            </a:pPr>
            <a:endParaRPr lang="pl-PL" dirty="0">
              <a:latin typeface="Open Sans" panose="020B0606030504020204" pitchFamily="34" charset="0"/>
              <a:ea typeface="Calibri" panose="020F0502020204030204" pitchFamily="34" charset="0"/>
            </a:endParaRPr>
          </a:p>
          <a:p>
            <a:pPr algn="just">
              <a:lnSpc>
                <a:spcPct val="107000"/>
              </a:lnSpc>
              <a:spcAft>
                <a:spcPts val="800"/>
              </a:spcAft>
            </a:pPr>
            <a:endParaRPr lang="de-AT" dirty="0"/>
          </a:p>
        </p:txBody>
      </p:sp>
      <p:pic>
        <p:nvPicPr>
          <p:cNvPr id="1026" name="Picture 2" descr="Free photo green pencil with a positive list">
            <a:extLst>
              <a:ext uri="{FF2B5EF4-FFF2-40B4-BE49-F238E27FC236}">
                <a16:creationId xmlns:a16="http://schemas.microsoft.com/office/drawing/2014/main" id="{EF6F63D2-82D7-0129-8A7E-33A302AC7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275" y="24416"/>
            <a:ext cx="3441677" cy="275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61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74851" y="707025"/>
            <a:ext cx="5251316" cy="694612"/>
          </a:xfrm>
        </p:spPr>
        <p:txBody>
          <a:bodyPr>
            <a:normAutofit/>
          </a:bodyPr>
          <a:lstStyle/>
          <a:p>
            <a:r>
              <a:rPr lang="el-GR" sz="2800" b="1" dirty="0">
                <a:latin typeface="Open Sans" panose="020B0606030504020204" pitchFamily="34" charset="0"/>
                <a:ea typeface="Open Sans" panose="020B0606030504020204" pitchFamily="34" charset="0"/>
                <a:cs typeface="Open Sans" panose="020B0606030504020204" pitchFamily="34" charset="0"/>
              </a:rPr>
              <a:t>Κυρίως Θέμα</a:t>
            </a: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feld 9">
            <a:extLst>
              <a:ext uri="{FF2B5EF4-FFF2-40B4-BE49-F238E27FC236}">
                <a16:creationId xmlns:a16="http://schemas.microsoft.com/office/drawing/2014/main" id="{E216D399-4919-4253-911D-A90B0D22B73C}"/>
              </a:ext>
            </a:extLst>
          </p:cNvPr>
          <p:cNvSpPr txBox="1"/>
          <p:nvPr/>
        </p:nvSpPr>
        <p:spPr>
          <a:xfrm>
            <a:off x="296439" y="1613046"/>
            <a:ext cx="11218627" cy="5148012"/>
          </a:xfrm>
          <a:prstGeom prst="rect">
            <a:avLst/>
          </a:prstGeom>
          <a:noFill/>
        </p:spPr>
        <p:txBody>
          <a:bodyPr wrap="square" rtlCol="0">
            <a:spAutoFit/>
          </a:bodyPr>
          <a:lstStyle/>
          <a:p>
            <a:pPr algn="just">
              <a:lnSpc>
                <a:spcPct val="107000"/>
              </a:lnSpc>
              <a:spcAft>
                <a:spcPts val="800"/>
              </a:spcAft>
            </a:pPr>
            <a:r>
              <a:rPr lang="el-GR" sz="2400" dirty="0">
                <a:latin typeface="Open Sans"/>
                <a:ea typeface="Calibri" panose="020F0502020204030204" pitchFamily="34" charset="0"/>
                <a:cs typeface="Times New Roman" panose="02020603050405020304" pitchFamily="18" charset="0"/>
              </a:rPr>
              <a:t>Η μείωση της χρήσης πλαστικών </a:t>
            </a:r>
          </a:p>
          <a:p>
            <a:pPr algn="just">
              <a:lnSpc>
                <a:spcPct val="107000"/>
              </a:lnSpc>
              <a:spcAft>
                <a:spcPts val="800"/>
              </a:spcAft>
            </a:pPr>
            <a:r>
              <a:rPr lang="el-GR" sz="2400" dirty="0">
                <a:latin typeface="Open Sans"/>
                <a:ea typeface="Calibri" panose="020F0502020204030204" pitchFamily="34" charset="0"/>
                <a:cs typeface="Times New Roman" panose="02020603050405020304" pitchFamily="18" charset="0"/>
              </a:rPr>
              <a:t>έχει πολλές περιβαλλοντικά οφέλη:</a:t>
            </a:r>
            <a:endParaRPr lang="pl-PL" sz="2400" dirty="0">
              <a:latin typeface="Open Sans"/>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ü"/>
            </a:pPr>
            <a:r>
              <a:rPr lang="el-GR" sz="2400" dirty="0">
                <a:latin typeface="Open Sans"/>
                <a:ea typeface="Calibri" panose="020F0502020204030204" pitchFamily="34" charset="0"/>
                <a:cs typeface="Times New Roman" panose="02020603050405020304" pitchFamily="18" charset="0"/>
              </a:rPr>
              <a:t>Μείωση της ρύπανσης από πλαστικό</a:t>
            </a:r>
            <a:endParaRPr lang="pl-PL" sz="2400" dirty="0">
              <a:latin typeface="Open Sans" panose="020B0606030504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ü"/>
            </a:pPr>
            <a:r>
              <a:rPr lang="el-GR" sz="2400" dirty="0">
                <a:latin typeface="Open Sans"/>
                <a:ea typeface="Calibri" panose="020F0502020204030204" pitchFamily="34" charset="0"/>
                <a:cs typeface="Times New Roman" panose="02020603050405020304" pitchFamily="18" charset="0"/>
              </a:rPr>
              <a:t>Διατήρηση των φυσικών πόρων</a:t>
            </a:r>
          </a:p>
          <a:p>
            <a:pPr marL="285750" indent="-285750" algn="just">
              <a:lnSpc>
                <a:spcPct val="107000"/>
              </a:lnSpc>
              <a:spcAft>
                <a:spcPts val="800"/>
              </a:spcAft>
              <a:buFont typeface="Wingdings" panose="05000000000000000000" pitchFamily="2" charset="2"/>
              <a:buChar char="ü"/>
            </a:pPr>
            <a:r>
              <a:rPr lang="el-GR" sz="2400" dirty="0">
                <a:latin typeface="Open Sans"/>
                <a:ea typeface="Calibri" panose="020F0502020204030204" pitchFamily="34" charset="0"/>
                <a:cs typeface="Times New Roman" panose="02020603050405020304" pitchFamily="18" charset="0"/>
              </a:rPr>
              <a:t>Μείωση των εκπομπών αερίων του θερμοκηπίου</a:t>
            </a:r>
          </a:p>
          <a:p>
            <a:pPr marL="285750" indent="-285750" algn="just">
              <a:lnSpc>
                <a:spcPct val="107000"/>
              </a:lnSpc>
              <a:spcAft>
                <a:spcPts val="800"/>
              </a:spcAft>
              <a:buFont typeface="Wingdings" panose="05000000000000000000" pitchFamily="2" charset="2"/>
              <a:buChar char="ü"/>
            </a:pPr>
            <a:r>
              <a:rPr lang="el-GR" sz="2400" dirty="0">
                <a:latin typeface="Open Sans"/>
                <a:ea typeface="Calibri" panose="020F0502020204030204" pitchFamily="34" charset="0"/>
                <a:cs typeface="Times New Roman" panose="02020603050405020304" pitchFamily="18" charset="0"/>
              </a:rPr>
              <a:t>Προώθηση της βιωσιμότητας</a:t>
            </a:r>
          </a:p>
          <a:p>
            <a:pPr marL="285750" indent="-285750" algn="just">
              <a:lnSpc>
                <a:spcPct val="107000"/>
              </a:lnSpc>
              <a:spcAft>
                <a:spcPts val="800"/>
              </a:spcAft>
              <a:buFont typeface="Wingdings" panose="05000000000000000000" pitchFamily="2" charset="2"/>
              <a:buChar char="ü"/>
            </a:pPr>
            <a:endParaRPr lang="pl-PL" sz="2400" dirty="0">
              <a:solidFill>
                <a:schemeClr val="accent6">
                  <a:lumMod val="50000"/>
                </a:schemeClr>
              </a:solidFill>
              <a:cs typeface="Times New Roman" panose="02020603050405020304" pitchFamily="18" charset="0"/>
            </a:endParaRPr>
          </a:p>
          <a:p>
            <a:pPr algn="just">
              <a:lnSpc>
                <a:spcPct val="107000"/>
              </a:lnSpc>
              <a:spcAft>
                <a:spcPts val="800"/>
              </a:spcAft>
            </a:pPr>
            <a:r>
              <a:rPr lang="el-GR" sz="2400" dirty="0">
                <a:solidFill>
                  <a:schemeClr val="accent6">
                    <a:lumMod val="50000"/>
                  </a:schemeClr>
                </a:solidFill>
                <a:latin typeface="Open Sans"/>
              </a:rPr>
              <a:t>Γενικά, η μείωση της χρήσης πλαστικών μπορεί να έχει θετικό αντίκτυπο στο περιβάλλον με τη μείωση της ρύπανσης, τη διατήρηση των φυσικών πόρων, τον μετριασμό της κλιματικής αλλαγής και την προώθηση της βιωσιμότητάς του.</a:t>
            </a:r>
            <a:endParaRPr lang="de-AT" dirty="0"/>
          </a:p>
        </p:txBody>
      </p:sp>
      <p:pic>
        <p:nvPicPr>
          <p:cNvPr id="7" name="Obraz 6" descr="Top view collection of plastic and carton waste"/>
          <p:cNvPicPr/>
          <p:nvPr/>
        </p:nvPicPr>
        <p:blipFill>
          <a:blip r:embed="rId2">
            <a:extLst>
              <a:ext uri="{28A0092B-C50C-407E-A947-70E740481C1C}">
                <a14:useLocalDpi xmlns:a14="http://schemas.microsoft.com/office/drawing/2010/main" val="0"/>
              </a:ext>
            </a:extLst>
          </a:blip>
          <a:srcRect/>
          <a:stretch>
            <a:fillRect/>
          </a:stretch>
        </p:blipFill>
        <p:spPr bwMode="auto">
          <a:xfrm>
            <a:off x="6802545" y="96942"/>
            <a:ext cx="5274310" cy="3513455"/>
          </a:xfrm>
          <a:prstGeom prst="rect">
            <a:avLst/>
          </a:prstGeom>
          <a:noFill/>
          <a:ln>
            <a:noFill/>
          </a:ln>
        </p:spPr>
      </p:pic>
    </p:spTree>
    <p:extLst>
      <p:ext uri="{BB962C8B-B14F-4D97-AF65-F5344CB8AC3E}">
        <p14:creationId xmlns:p14="http://schemas.microsoft.com/office/powerpoint/2010/main" val="288654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D44DE-1F6F-6B8C-A174-28585F1BB894}"/>
              </a:ext>
            </a:extLst>
          </p:cNvPr>
          <p:cNvSpPr>
            <a:spLocks noGrp="1"/>
          </p:cNvSpPr>
          <p:nvPr>
            <p:ph type="title"/>
          </p:nvPr>
        </p:nvSpPr>
        <p:spPr>
          <a:xfrm>
            <a:off x="974851" y="707025"/>
            <a:ext cx="5251316" cy="694612"/>
          </a:xfrm>
        </p:spPr>
        <p:txBody>
          <a:bodyPr>
            <a:normAutofit/>
          </a:bodyPr>
          <a:lstStyle/>
          <a:p>
            <a:r>
              <a:rPr lang="el-GR" sz="2800" b="1" dirty="0">
                <a:latin typeface="Open Sans" panose="020B0606030504020204" pitchFamily="34" charset="0"/>
                <a:ea typeface="Open Sans" panose="020B0606030504020204" pitchFamily="34" charset="0"/>
                <a:cs typeface="Open Sans" panose="020B0606030504020204" pitchFamily="34" charset="0"/>
              </a:rPr>
              <a:t>Κυρίως Θέμα</a:t>
            </a: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feld 2">
            <a:extLst>
              <a:ext uri="{FF2B5EF4-FFF2-40B4-BE49-F238E27FC236}">
                <a16:creationId xmlns:a16="http://schemas.microsoft.com/office/drawing/2014/main" id="{E814DBC5-C05B-49B4-B5C5-0B3C1B5EFE6C}"/>
              </a:ext>
            </a:extLst>
          </p:cNvPr>
          <p:cNvSpPr txBox="1"/>
          <p:nvPr/>
        </p:nvSpPr>
        <p:spPr>
          <a:xfrm>
            <a:off x="333286" y="1719233"/>
            <a:ext cx="6656237" cy="5109091"/>
          </a:xfrm>
          <a:prstGeom prst="rect">
            <a:avLst/>
          </a:prstGeom>
          <a:noFill/>
        </p:spPr>
        <p:txBody>
          <a:bodyPr wrap="square" rtlCol="0">
            <a:spAutoFit/>
          </a:bodyPr>
          <a:lstStyle/>
          <a:p>
            <a:r>
              <a:rPr lang="el-GR" sz="2800" dirty="0">
                <a:latin typeface="Open Sans" panose="020B0606030504020204" pitchFamily="34" charset="0"/>
                <a:ea typeface="Calibri" panose="020F0502020204030204" pitchFamily="34" charset="0"/>
                <a:cs typeface="Times New Roman" panose="02020603050405020304" pitchFamily="18" charset="0"/>
              </a:rPr>
              <a:t>Συμβουλές και τεχνικές για να κάνετε μερικές απλές αλλαγές στις καθημερινές σας συνήθειες και </a:t>
            </a:r>
            <a:r>
              <a:rPr lang="el-GR" sz="2800" dirty="0" err="1">
                <a:latin typeface="Open Sans" panose="020B0606030504020204" pitchFamily="34" charset="0"/>
                <a:ea typeface="Calibri" panose="020F0502020204030204" pitchFamily="34" charset="0"/>
                <a:cs typeface="Times New Roman" panose="02020603050405020304" pitchFamily="18" charset="0"/>
              </a:rPr>
              <a:t>ρουτίνες</a:t>
            </a:r>
            <a:r>
              <a:rPr lang="el-GR" sz="2800" dirty="0">
                <a:latin typeface="Open Sans" panose="020B0606030504020204" pitchFamily="34" charset="0"/>
                <a:ea typeface="Calibri" panose="020F0502020204030204" pitchFamily="34" charset="0"/>
                <a:cs typeface="Times New Roman" panose="02020603050405020304" pitchFamily="18" charset="0"/>
              </a:rPr>
              <a:t>:</a:t>
            </a:r>
            <a:endParaRPr lang="pl-PL" sz="2800" dirty="0">
              <a:latin typeface="Open Sans" panose="020B060603050402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l-GR" sz="2800" dirty="0">
                <a:latin typeface="Open Sans" panose="020B0606030504020204" pitchFamily="34" charset="0"/>
                <a:ea typeface="Calibri" panose="020F0502020204030204" pitchFamily="34" charset="0"/>
                <a:cs typeface="Times New Roman" panose="02020603050405020304" pitchFamily="18" charset="0"/>
              </a:rPr>
              <a:t>Ξεκινήστε από μικρά πράγματα</a:t>
            </a:r>
          </a:p>
          <a:p>
            <a:pPr marL="285750" indent="-285750">
              <a:buFont typeface="Wingdings" panose="05000000000000000000" pitchFamily="2" charset="2"/>
              <a:buChar char="ü"/>
            </a:pPr>
            <a:r>
              <a:rPr lang="el-GR" sz="2800" dirty="0">
                <a:latin typeface="Open Sans" panose="020B0606030504020204" pitchFamily="34" charset="0"/>
                <a:ea typeface="Calibri" panose="020F0502020204030204" pitchFamily="34" charset="0"/>
                <a:cs typeface="Times New Roman" panose="02020603050405020304" pitchFamily="18" charset="0"/>
              </a:rPr>
              <a:t>Κάντε μια λίστα</a:t>
            </a:r>
          </a:p>
          <a:p>
            <a:pPr marL="285750" indent="-285750">
              <a:buFont typeface="Wingdings" panose="05000000000000000000" pitchFamily="2" charset="2"/>
              <a:buChar char="ü"/>
            </a:pPr>
            <a:r>
              <a:rPr lang="el-GR" sz="2800" dirty="0">
                <a:latin typeface="Open Sans" panose="020B0606030504020204" pitchFamily="34" charset="0"/>
                <a:ea typeface="Calibri" panose="020F0502020204030204" pitchFamily="34" charset="0"/>
                <a:cs typeface="Times New Roman" panose="02020603050405020304" pitchFamily="18" charset="0"/>
              </a:rPr>
              <a:t>Φέρτε τα δικά σας</a:t>
            </a:r>
          </a:p>
          <a:p>
            <a:pPr marL="285750" indent="-285750">
              <a:buFont typeface="Wingdings" panose="05000000000000000000" pitchFamily="2" charset="2"/>
              <a:buChar char="ü"/>
            </a:pPr>
            <a:r>
              <a:rPr lang="el-GR" sz="2800" dirty="0">
                <a:latin typeface="Open Sans" panose="020B0606030504020204" pitchFamily="34" charset="0"/>
                <a:ea typeface="Calibri" panose="020F0502020204030204" pitchFamily="34" charset="0"/>
                <a:cs typeface="Times New Roman" panose="02020603050405020304" pitchFamily="18" charset="0"/>
              </a:rPr>
              <a:t>Επιλέξτε φυσικά προϊόντα</a:t>
            </a:r>
          </a:p>
          <a:p>
            <a:pPr marL="285750" indent="-285750">
              <a:buFont typeface="Wingdings" panose="05000000000000000000" pitchFamily="2" charset="2"/>
              <a:buChar char="ü"/>
            </a:pPr>
            <a:r>
              <a:rPr lang="el-GR" sz="2800" dirty="0">
                <a:latin typeface="Open Sans" panose="020B0606030504020204" pitchFamily="34" charset="0"/>
                <a:ea typeface="Calibri" panose="020F0502020204030204" pitchFamily="34" charset="0"/>
                <a:cs typeface="Times New Roman" panose="02020603050405020304" pitchFamily="18" charset="0"/>
              </a:rPr>
              <a:t>Ψωνίστε χύμα</a:t>
            </a:r>
          </a:p>
          <a:p>
            <a:pPr marL="285750" indent="-285750">
              <a:buFont typeface="Wingdings" panose="05000000000000000000" pitchFamily="2" charset="2"/>
              <a:buChar char="ü"/>
            </a:pPr>
            <a:r>
              <a:rPr lang="el-GR" sz="2800" dirty="0">
                <a:latin typeface="Open Sans" panose="020B0606030504020204" pitchFamily="34" charset="0"/>
                <a:ea typeface="Calibri" panose="020F0502020204030204" pitchFamily="34" charset="0"/>
                <a:cs typeface="Times New Roman" panose="02020603050405020304" pitchFamily="18" charset="0"/>
              </a:rPr>
              <a:t>Πείτε όχι στη χρήση μιας χρήσης</a:t>
            </a:r>
          </a:p>
          <a:p>
            <a:pPr marL="285750" indent="-285750">
              <a:buFont typeface="Wingdings" panose="05000000000000000000" pitchFamily="2" charset="2"/>
              <a:buChar char="ü"/>
            </a:pPr>
            <a:r>
              <a:rPr lang="el-GR" sz="2800" dirty="0">
                <a:latin typeface="Open Sans" panose="020B0606030504020204" pitchFamily="34" charset="0"/>
                <a:ea typeface="Calibri" panose="020F0502020204030204" pitchFamily="34" charset="0"/>
                <a:cs typeface="Times New Roman" panose="02020603050405020304" pitchFamily="18" charset="0"/>
              </a:rPr>
              <a:t>Επιλέξτε βιώσιμες μάρκες</a:t>
            </a:r>
            <a:endParaRPr lang="pl-PL" sz="2800" dirty="0">
              <a:latin typeface="Open Sans" panose="020B0606030504020204" pitchFamily="34" charset="0"/>
              <a:ea typeface="Calibri" panose="020F0502020204030204" pitchFamily="34" charset="0"/>
              <a:cs typeface="Times New Roman" panose="02020603050405020304" pitchFamily="18" charset="0"/>
            </a:endParaRPr>
          </a:p>
          <a:p>
            <a:endParaRPr lang="de-AT" dirty="0"/>
          </a:p>
        </p:txBody>
      </p:sp>
      <p:pic>
        <p:nvPicPr>
          <p:cNvPr id="7" name="Obraz 6"/>
          <p:cNvPicPr/>
          <p:nvPr/>
        </p:nvPicPr>
        <p:blipFill>
          <a:blip r:embed="rId2">
            <a:extLst>
              <a:ext uri="{28A0092B-C50C-407E-A947-70E740481C1C}">
                <a14:useLocalDpi xmlns:a14="http://schemas.microsoft.com/office/drawing/2010/main" val="0"/>
              </a:ext>
            </a:extLst>
          </a:blip>
          <a:srcRect/>
          <a:stretch>
            <a:fillRect/>
          </a:stretch>
        </p:blipFill>
        <p:spPr bwMode="auto">
          <a:xfrm>
            <a:off x="7104415" y="159579"/>
            <a:ext cx="4939430" cy="4870015"/>
          </a:xfrm>
          <a:prstGeom prst="rect">
            <a:avLst/>
          </a:prstGeom>
          <a:noFill/>
        </p:spPr>
      </p:pic>
    </p:spTree>
    <p:extLst>
      <p:ext uri="{BB962C8B-B14F-4D97-AF65-F5344CB8AC3E}">
        <p14:creationId xmlns:p14="http://schemas.microsoft.com/office/powerpoint/2010/main" val="263825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8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F5ABA98-EF72-F298-9137-C9C754F5037F}"/>
              </a:ext>
            </a:extLst>
          </p:cNvPr>
          <p:cNvSpPr txBox="1"/>
          <p:nvPr/>
        </p:nvSpPr>
        <p:spPr>
          <a:xfrm>
            <a:off x="333286" y="2309881"/>
            <a:ext cx="6486839" cy="3841093"/>
          </a:xfrm>
          <a:prstGeom prst="rect">
            <a:avLst/>
          </a:prstGeom>
        </p:spPr>
        <p:txBody>
          <a:bodyPr vert="horz" lIns="91440" tIns="45720" rIns="91440" bIns="45720" rtlCol="0" anchor="t">
            <a:normAutofit lnSpcReduction="10000"/>
          </a:bodyPr>
          <a:lstStyle/>
          <a:p>
            <a:pPr lvl="0">
              <a:lnSpc>
                <a:spcPct val="107000"/>
              </a:lnSpc>
            </a:pPr>
            <a:r>
              <a:rPr lang="el-GR" sz="2800" dirty="0">
                <a:latin typeface="Open Sans" panose="020B0606030504020204" pitchFamily="34" charset="0"/>
                <a:ea typeface="Calibri" panose="020F0502020204030204" pitchFamily="34" charset="0"/>
                <a:cs typeface="Times New Roman" panose="02020603050405020304" pitchFamily="18" charset="0"/>
              </a:rPr>
              <a:t>Μερικές συμβουλές για το πώς να ενθαρρύνετε τους άλλους να σταματήσουν τη χρήση πλαστικού:</a:t>
            </a:r>
            <a:endParaRPr lang="el-GR" sz="2800" dirty="0">
              <a:latin typeface="Open Sans"/>
              <a:ea typeface="Calibri" panose="020F0502020204030204" pitchFamily="34" charset="0"/>
              <a:cs typeface="Times New Roman" panose="02020603050405020304" pitchFamily="18" charset="0"/>
            </a:endParaRPr>
          </a:p>
          <a:p>
            <a:pPr marL="285750" lvl="0" indent="-285750">
              <a:lnSpc>
                <a:spcPct val="107000"/>
              </a:lnSpc>
              <a:buFont typeface="Wingdings" panose="05000000000000000000" pitchFamily="2" charset="2"/>
              <a:buChar char="ü"/>
            </a:pPr>
            <a:r>
              <a:rPr lang="el-GR" sz="2800" dirty="0">
                <a:latin typeface="Open Sans"/>
                <a:ea typeface="Calibri" panose="020F0502020204030204" pitchFamily="34" charset="0"/>
                <a:cs typeface="Times New Roman" panose="02020603050405020304" pitchFamily="18" charset="0"/>
              </a:rPr>
              <a:t>Ηγηθείτε με το παράδειγμά σας</a:t>
            </a:r>
          </a:p>
          <a:p>
            <a:pPr marL="285750" lvl="0" indent="-285750">
              <a:lnSpc>
                <a:spcPct val="107000"/>
              </a:lnSpc>
              <a:buFont typeface="Wingdings" panose="05000000000000000000" pitchFamily="2" charset="2"/>
              <a:buChar char="ü"/>
            </a:pPr>
            <a:r>
              <a:rPr lang="el-GR" sz="2800" dirty="0">
                <a:latin typeface="Open Sans"/>
                <a:ea typeface="Calibri" panose="020F0502020204030204" pitchFamily="34" charset="0"/>
                <a:cs typeface="Times New Roman" panose="02020603050405020304" pitchFamily="18" charset="0"/>
              </a:rPr>
              <a:t>Εκπαιδευτείτε</a:t>
            </a:r>
            <a:endParaRPr lang="pl-PL" sz="2800" dirty="0">
              <a:latin typeface="Open Sans"/>
              <a:ea typeface="Calibri" panose="020F0502020204030204" pitchFamily="34" charset="0"/>
              <a:cs typeface="Times New Roman" panose="02020603050405020304" pitchFamily="18" charset="0"/>
            </a:endParaRPr>
          </a:p>
          <a:p>
            <a:pPr marL="285750" lvl="0" indent="-285750">
              <a:lnSpc>
                <a:spcPct val="107000"/>
              </a:lnSpc>
              <a:buFont typeface="Wingdings" panose="05000000000000000000" pitchFamily="2" charset="2"/>
              <a:buChar char="ü"/>
            </a:pPr>
            <a:r>
              <a:rPr lang="el-GR" sz="2800" dirty="0">
                <a:latin typeface="Open Sans"/>
                <a:ea typeface="Calibri" panose="020F0502020204030204" pitchFamily="34" charset="0"/>
                <a:cs typeface="Times New Roman" panose="02020603050405020304" pitchFamily="18" charset="0"/>
              </a:rPr>
              <a:t>Προσφέρετε εναλλακτικές λύσεις</a:t>
            </a:r>
          </a:p>
          <a:p>
            <a:pPr marL="285750" lvl="0" indent="-285750">
              <a:lnSpc>
                <a:spcPct val="107000"/>
              </a:lnSpc>
              <a:buFont typeface="Wingdings" panose="05000000000000000000" pitchFamily="2" charset="2"/>
              <a:buChar char="ü"/>
            </a:pPr>
            <a:r>
              <a:rPr lang="el-GR" sz="2800" dirty="0">
                <a:latin typeface="Open Sans"/>
                <a:ea typeface="Calibri" panose="020F0502020204030204" pitchFamily="34" charset="0"/>
                <a:cs typeface="Times New Roman" panose="02020603050405020304" pitchFamily="18" charset="0"/>
              </a:rPr>
              <a:t>Κάντε το εύκολο</a:t>
            </a:r>
          </a:p>
          <a:p>
            <a:pPr marL="285750" lvl="0" indent="-285750">
              <a:lnSpc>
                <a:spcPct val="107000"/>
              </a:lnSpc>
              <a:buFont typeface="Wingdings" panose="05000000000000000000" pitchFamily="2" charset="2"/>
              <a:buChar char="ü"/>
            </a:pPr>
            <a:r>
              <a:rPr lang="el-GR" sz="2800" dirty="0">
                <a:latin typeface="Open Sans"/>
                <a:ea typeface="Calibri" panose="020F0502020204030204" pitchFamily="34" charset="0"/>
                <a:cs typeface="Times New Roman" panose="02020603050405020304" pitchFamily="18" charset="0"/>
              </a:rPr>
              <a:t>Υποστήριξη και ενθάρρυνση της προόδου</a:t>
            </a:r>
            <a:endParaRPr lang="de-AT"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Τίτλος 1">
            <a:extLst>
              <a:ext uri="{FF2B5EF4-FFF2-40B4-BE49-F238E27FC236}">
                <a16:creationId xmlns:a16="http://schemas.microsoft.com/office/drawing/2014/main" id="{7038A484-5989-4BA5-9CB0-1231F620DCA5}"/>
              </a:ext>
            </a:extLst>
          </p:cNvPr>
          <p:cNvSpPr txBox="1">
            <a:spLocks/>
          </p:cNvSpPr>
          <p:nvPr/>
        </p:nvSpPr>
        <p:spPr>
          <a:xfrm>
            <a:off x="838200" y="2943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Aft>
                <a:spcPts val="600"/>
              </a:spcAft>
            </a:pPr>
            <a:r>
              <a:rPr lang="el-GR" sz="2800" b="1" dirty="0">
                <a:latin typeface="Open Sans" panose="020B0606030504020204" pitchFamily="34" charset="0"/>
                <a:ea typeface="Open Sans" panose="020B0606030504020204" pitchFamily="34" charset="0"/>
                <a:cs typeface="Open Sans" panose="020B0606030504020204" pitchFamily="34" charset="0"/>
              </a:rPr>
              <a:t>Κυρίως Θέμα</a:t>
            </a:r>
            <a:endParaRPr lang="el-GR"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Obraz 8" descr="Keyboard with small plant"/>
          <p:cNvPicPr/>
          <p:nvPr/>
        </p:nvPicPr>
        <p:blipFill>
          <a:blip r:embed="rId2">
            <a:extLst>
              <a:ext uri="{28A0092B-C50C-407E-A947-70E740481C1C}">
                <a14:useLocalDpi xmlns:a14="http://schemas.microsoft.com/office/drawing/2010/main" val="0"/>
              </a:ext>
            </a:extLst>
          </a:blip>
          <a:srcRect/>
          <a:stretch>
            <a:fillRect/>
          </a:stretch>
        </p:blipFill>
        <p:spPr bwMode="auto">
          <a:xfrm>
            <a:off x="6820125" y="102780"/>
            <a:ext cx="5274310" cy="3513455"/>
          </a:xfrm>
          <a:prstGeom prst="rect">
            <a:avLst/>
          </a:prstGeom>
          <a:noFill/>
          <a:ln>
            <a:noFill/>
          </a:ln>
        </p:spPr>
      </p:pic>
    </p:spTree>
    <p:extLst>
      <p:ext uri="{BB962C8B-B14F-4D97-AF65-F5344CB8AC3E}">
        <p14:creationId xmlns:p14="http://schemas.microsoft.com/office/powerpoint/2010/main" val="327088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8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F5ABA98-EF72-F298-9137-C9C754F5037F}"/>
              </a:ext>
            </a:extLst>
          </p:cNvPr>
          <p:cNvSpPr txBox="1"/>
          <p:nvPr/>
        </p:nvSpPr>
        <p:spPr>
          <a:xfrm>
            <a:off x="333287" y="1525451"/>
            <a:ext cx="5954780" cy="5332549"/>
          </a:xfrm>
          <a:prstGeom prst="rect">
            <a:avLst/>
          </a:prstGeom>
        </p:spPr>
        <p:txBody>
          <a:bodyPr vert="horz" lIns="91440" tIns="45720" rIns="91440" bIns="45720" rtlCol="0" anchor="t">
            <a:normAutofit fontScale="85000" lnSpcReduction="20000"/>
          </a:bodyPr>
          <a:lstStyle/>
          <a:p>
            <a:pPr marL="285750" indent="-285750">
              <a:lnSpc>
                <a:spcPct val="107000"/>
              </a:lnSpc>
              <a:spcAft>
                <a:spcPts val="800"/>
              </a:spcAft>
              <a:buFont typeface="Wingdings" panose="05000000000000000000" pitchFamily="2" charset="2"/>
              <a:buChar char="ü"/>
            </a:pPr>
            <a:r>
              <a:rPr lang="el-GR" sz="2800" dirty="0">
                <a:latin typeface="Open Sans" panose="020B0606030504020204" pitchFamily="34" charset="0"/>
                <a:ea typeface="Calibri" panose="020F0502020204030204" pitchFamily="34" charset="0"/>
                <a:cs typeface="Times New Roman" panose="02020603050405020304" pitchFamily="18" charset="0"/>
              </a:rPr>
              <a:t>Μη χρησιμοποιείτε τα πλαστικά μιας χρήσης</a:t>
            </a:r>
            <a:endParaRPr lang="pl-PL" sz="2800" dirty="0">
              <a:latin typeface="Open Sans" panose="020B0606030504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el-GR" sz="2800" dirty="0">
                <a:latin typeface="Open Sans" panose="020B0606030504020204" pitchFamily="34" charset="0"/>
                <a:ea typeface="Calibri" panose="020F0502020204030204" pitchFamily="34" charset="0"/>
                <a:cs typeface="Times New Roman" panose="02020603050405020304" pitchFamily="18" charset="0"/>
              </a:rPr>
              <a:t>Επιλέξτε βιώσιμες εναλλακτικές λύσεις</a:t>
            </a:r>
          </a:p>
          <a:p>
            <a:pPr marL="285750" indent="-285750">
              <a:lnSpc>
                <a:spcPct val="107000"/>
              </a:lnSpc>
              <a:spcAft>
                <a:spcPts val="800"/>
              </a:spcAft>
              <a:buFont typeface="Wingdings" panose="05000000000000000000" pitchFamily="2" charset="2"/>
              <a:buChar char="ü"/>
            </a:pPr>
            <a:r>
              <a:rPr lang="el-GR" sz="2800" dirty="0">
                <a:latin typeface="Open Sans" panose="020B0606030504020204" pitchFamily="34" charset="0"/>
                <a:ea typeface="Calibri" panose="020F0502020204030204" pitchFamily="34" charset="0"/>
                <a:cs typeface="Times New Roman" panose="02020603050405020304" pitchFamily="18" charset="0"/>
              </a:rPr>
              <a:t>Χρησιμοποιήστε φυσικά προϊόντα προσωπικής φροντίδας</a:t>
            </a:r>
          </a:p>
          <a:p>
            <a:pPr marL="285750" indent="-285750">
              <a:lnSpc>
                <a:spcPct val="107000"/>
              </a:lnSpc>
              <a:spcAft>
                <a:spcPts val="800"/>
              </a:spcAft>
              <a:buFont typeface="Wingdings" panose="05000000000000000000" pitchFamily="2" charset="2"/>
              <a:buChar char="ü"/>
            </a:pPr>
            <a:r>
              <a:rPr lang="el-GR" sz="2800" dirty="0">
                <a:latin typeface="Open Sans" panose="020B0606030504020204" pitchFamily="34" charset="0"/>
                <a:ea typeface="Calibri" panose="020F0502020204030204" pitchFamily="34" charset="0"/>
                <a:cs typeface="Times New Roman" panose="02020603050405020304" pitchFamily="18" charset="0"/>
              </a:rPr>
              <a:t>Αποφύγετε τα συσκευασμένα τρόφιμα</a:t>
            </a:r>
            <a:endParaRPr lang="pl-PL" sz="2800" dirty="0">
              <a:latin typeface="Open Sans" panose="020B0606030504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el-GR" sz="2800" dirty="0" err="1">
                <a:latin typeface="Open Sans" panose="020B0606030504020204" pitchFamily="34" charset="0"/>
                <a:ea typeface="Calibri" panose="020F0502020204030204" pitchFamily="34" charset="0"/>
                <a:cs typeface="Times New Roman" panose="02020603050405020304" pitchFamily="18" charset="0"/>
              </a:rPr>
              <a:t>Κομποστοποιήστε</a:t>
            </a:r>
            <a:r>
              <a:rPr lang="el-GR" sz="2800" dirty="0">
                <a:latin typeface="Open Sans" panose="020B0606030504020204" pitchFamily="34" charset="0"/>
                <a:ea typeface="Calibri" panose="020F0502020204030204" pitchFamily="34" charset="0"/>
                <a:cs typeface="Times New Roman" panose="02020603050405020304" pitchFamily="18" charset="0"/>
              </a:rPr>
              <a:t> τα απορρίμματα τροφίμων</a:t>
            </a:r>
            <a:endParaRPr lang="pl-PL" sz="2800" dirty="0">
              <a:latin typeface="Open Sans" panose="020B0606030504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el-GR" sz="2800" dirty="0">
                <a:latin typeface="Open Sans" panose="020B0606030504020204" pitchFamily="34" charset="0"/>
                <a:ea typeface="Calibri" panose="020F0502020204030204" pitchFamily="34" charset="0"/>
                <a:cs typeface="Times New Roman" panose="02020603050405020304" pitchFamily="18" charset="0"/>
              </a:rPr>
              <a:t>Υποστηρίξτε επιχειρήσεις με βιώσιμες πρακτικές (και τις τοπικές)</a:t>
            </a:r>
          </a:p>
          <a:p>
            <a:pPr marL="285750" indent="-285750">
              <a:lnSpc>
                <a:spcPct val="107000"/>
              </a:lnSpc>
              <a:spcAft>
                <a:spcPts val="800"/>
              </a:spcAft>
              <a:buFont typeface="Wingdings" panose="05000000000000000000" pitchFamily="2" charset="2"/>
              <a:buChar char="ü"/>
            </a:pPr>
            <a:r>
              <a:rPr lang="el-GR" sz="2800" dirty="0">
                <a:latin typeface="Open Sans" panose="020B0606030504020204" pitchFamily="34" charset="0"/>
                <a:ea typeface="Calibri" panose="020F0502020204030204" pitchFamily="34" charset="0"/>
                <a:cs typeface="Times New Roman" panose="02020603050405020304" pitchFamily="18" charset="0"/>
              </a:rPr>
              <a:t>Να θυμάστε, το να απαλλαγείτε από πλαστικά είναι ένα ταξίδι, όχι ένας προορισμός!</a:t>
            </a:r>
            <a:endParaRPr lang="en-US" sz="2800" dirty="0">
              <a:latin typeface="Open Sans" panose="020B060603050402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47A2BC28-5780-5CC1-39C9-4C74A3B17288}"/>
              </a:ext>
            </a:extLst>
          </p:cNvPr>
          <p:cNvSpPr/>
          <p:nvPr/>
        </p:nvSpPr>
        <p:spPr>
          <a:xfrm>
            <a:off x="333286" y="707025"/>
            <a:ext cx="504914" cy="540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6C0A5C1F-3DB9-369C-C295-B0385B8349E0}"/>
              </a:ext>
            </a:extLst>
          </p:cNvPr>
          <p:cNvSpPr txBox="1"/>
          <p:nvPr/>
        </p:nvSpPr>
        <p:spPr>
          <a:xfrm>
            <a:off x="5997011" y="4909544"/>
            <a:ext cx="6097424" cy="258725"/>
          </a:xfrm>
          <a:prstGeom prst="rect">
            <a:avLst/>
          </a:prstGeom>
          <a:noFill/>
        </p:spPr>
        <p:txBody>
          <a:bodyPr wrap="square">
            <a:spAutoFit/>
          </a:bodyPr>
          <a:lstStyle/>
          <a:p>
            <a:pPr algn="ctr">
              <a:lnSpc>
                <a:spcPct val="115000"/>
              </a:lnSpc>
              <a:spcAft>
                <a:spcPts val="600"/>
              </a:spcAft>
            </a:pPr>
            <a:r>
              <a:rPr lang="en-US" sz="1000" dirty="0">
                <a:effectLst/>
                <a:latin typeface="Open Sans" panose="020B0606030504020204" pitchFamily="34" charset="0"/>
                <a:ea typeface="Calibri" panose="020F050202020403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Τίτλος 1">
            <a:extLst>
              <a:ext uri="{FF2B5EF4-FFF2-40B4-BE49-F238E27FC236}">
                <a16:creationId xmlns:a16="http://schemas.microsoft.com/office/drawing/2014/main" id="{7038A484-5989-4BA5-9CB0-1231F620DCA5}"/>
              </a:ext>
            </a:extLst>
          </p:cNvPr>
          <p:cNvSpPr txBox="1">
            <a:spLocks/>
          </p:cNvSpPr>
          <p:nvPr/>
        </p:nvSpPr>
        <p:spPr>
          <a:xfrm>
            <a:off x="838200" y="2943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Aft>
                <a:spcPts val="600"/>
              </a:spcAft>
            </a:pPr>
            <a:r>
              <a:rPr lang="el-GR" sz="2800" b="1" dirty="0" err="1">
                <a:latin typeface="Open Sans" panose="020B0606030504020204" pitchFamily="34" charset="0"/>
                <a:ea typeface="Calibri" panose="020F0502020204030204" pitchFamily="34" charset="0"/>
                <a:cs typeface="Times New Roman" panose="02020603050405020304" pitchFamily="18" charset="0"/>
              </a:rPr>
              <a:t>Υποθέμα</a:t>
            </a:r>
            <a:r>
              <a:rPr lang="el-GR" sz="2800" b="1" dirty="0">
                <a:latin typeface="Open Sans" panose="020B0606030504020204" pitchFamily="34" charset="0"/>
                <a:ea typeface="Calibri" panose="020F0502020204030204" pitchFamily="34" charset="0"/>
                <a:cs typeface="Times New Roman" panose="02020603050405020304" pitchFamily="18" charset="0"/>
              </a:rPr>
              <a:t> 1: Βέλτιστες πρακτικές για την απαλλαγή από τα πλαστικά</a:t>
            </a:r>
            <a:endParaRPr lang="el-GR"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Obraz 13" descr="Close up people collecting food"/>
          <p:cNvPicPr/>
          <p:nvPr/>
        </p:nvPicPr>
        <p:blipFill>
          <a:blip r:embed="rId2">
            <a:extLst>
              <a:ext uri="{28A0092B-C50C-407E-A947-70E740481C1C}">
                <a14:useLocalDpi xmlns:a14="http://schemas.microsoft.com/office/drawing/2010/main" val="0"/>
              </a:ext>
            </a:extLst>
          </a:blip>
          <a:srcRect/>
          <a:stretch>
            <a:fillRect/>
          </a:stretch>
        </p:blipFill>
        <p:spPr bwMode="auto">
          <a:xfrm>
            <a:off x="6813402" y="3249771"/>
            <a:ext cx="5274310" cy="3513455"/>
          </a:xfrm>
          <a:prstGeom prst="rect">
            <a:avLst/>
          </a:prstGeom>
          <a:noFill/>
          <a:ln>
            <a:noFill/>
          </a:ln>
        </p:spPr>
      </p:pic>
    </p:spTree>
    <p:extLst>
      <p:ext uri="{BB962C8B-B14F-4D97-AF65-F5344CB8AC3E}">
        <p14:creationId xmlns:p14="http://schemas.microsoft.com/office/powerpoint/2010/main" val="116756800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340</TotalTime>
  <Words>1812</Words>
  <Application>Microsoft Office PowerPoint</Application>
  <PresentationFormat>Ευρεία οθόνη</PresentationFormat>
  <Paragraphs>157</Paragraphs>
  <Slides>18</Slides>
  <Notes>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18</vt:i4>
      </vt:variant>
    </vt:vector>
  </HeadingPairs>
  <TitlesOfParts>
    <vt:vector size="25" baseType="lpstr">
      <vt:lpstr>Arial</vt:lpstr>
      <vt:lpstr>Ariel</vt:lpstr>
      <vt:lpstr>Calibri</vt:lpstr>
      <vt:lpstr>Calibri Light</vt:lpstr>
      <vt:lpstr>Open Sans</vt:lpstr>
      <vt:lpstr>Wingdings</vt:lpstr>
      <vt:lpstr>Θέμα του Office</vt:lpstr>
      <vt:lpstr>Ενότητα 7. Συμβουλές και κόλπα για το "Go Plastic-free"</vt:lpstr>
      <vt:lpstr>Εισαγωγή</vt:lpstr>
      <vt:lpstr>Μαθησιακοί στόχοι της ενότητας 7</vt:lpstr>
      <vt:lpstr>Μαθησιακά αποτελέσματα της ενότητας 7</vt:lpstr>
      <vt:lpstr>Θεωρητικό Μέρος</vt:lpstr>
      <vt:lpstr>Κυρίως Θέμα</vt:lpstr>
      <vt:lpstr>Κυρίως Θέμα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www.rescue.erasmus.site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Alexandra Karanasiou</dc:creator>
  <cp:lastModifiedBy>ΚΑΙΝΟΤΟΜΙΑ ΚΔΒΜ</cp:lastModifiedBy>
  <cp:revision>81</cp:revision>
  <dcterms:created xsi:type="dcterms:W3CDTF">2023-02-20T12:16:37Z</dcterms:created>
  <dcterms:modified xsi:type="dcterms:W3CDTF">2023-09-01T07:24:16Z</dcterms:modified>
</cp:coreProperties>
</file>