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29.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1" r:id="rId2"/>
    <p:sldId id="259" r:id="rId3"/>
    <p:sldId id="260" r:id="rId4"/>
    <p:sldId id="261" r:id="rId5"/>
    <p:sldId id="264" r:id="rId6"/>
    <p:sldId id="263" r:id="rId7"/>
    <p:sldId id="262" r:id="rId8"/>
    <p:sldId id="265" r:id="rId9"/>
    <p:sldId id="266" r:id="rId10"/>
    <p:sldId id="267" r:id="rId11"/>
    <p:sldId id="268" r:id="rId12"/>
    <p:sldId id="269" r:id="rId13"/>
    <p:sldId id="270" r:id="rId14"/>
    <p:sldId id="271" r:id="rId15"/>
    <p:sldId id="272" r:id="rId16"/>
    <p:sldId id="273" r:id="rId17"/>
    <p:sldId id="274" r:id="rId18"/>
    <p:sldId id="289" r:id="rId19"/>
    <p:sldId id="275" r:id="rId20"/>
    <p:sldId id="276" r:id="rId21"/>
    <p:sldId id="277" r:id="rId22"/>
    <p:sldId id="278" r:id="rId23"/>
    <p:sldId id="279" r:id="rId24"/>
    <p:sldId id="280" r:id="rId25"/>
    <p:sldId id="281" r:id="rId26"/>
    <p:sldId id="290" r:id="rId27"/>
    <p:sldId id="283" r:id="rId28"/>
    <p:sldId id="284" r:id="rId29"/>
    <p:sldId id="285" r:id="rId30"/>
    <p:sldId id="286" r:id="rId31"/>
    <p:sldId id="287" r:id="rId32"/>
    <p:sldId id="257" r:id="rId33"/>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8C1C"/>
    <a:srgbClr val="4AA31D"/>
    <a:srgbClr val="50B11F"/>
    <a:srgbClr val="2F6812"/>
    <a:srgbClr val="096A2E"/>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660"/>
  </p:normalViewPr>
  <p:slideViewPr>
    <p:cSldViewPr snapToGrid="0">
      <p:cViewPr varScale="1">
        <p:scale>
          <a:sx n="112" d="100"/>
          <a:sy n="112" d="100"/>
        </p:scale>
        <p:origin x="43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145B9BC-7C47-559A-5B4B-3F2393A3FD6D}"/>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B7F0ABC0-09F0-D611-400F-00850809D7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B33007F7-A202-2C7B-0AD3-B185D8521474}"/>
              </a:ext>
            </a:extLst>
          </p:cNvPr>
          <p:cNvSpPr>
            <a:spLocks noGrp="1"/>
          </p:cNvSpPr>
          <p:nvPr>
            <p:ph type="dt" sz="half" idx="10"/>
          </p:nvPr>
        </p:nvSpPr>
        <p:spPr/>
        <p:txBody>
          <a:bodyPr/>
          <a:lstStyle/>
          <a:p>
            <a:fld id="{3D5B2F6B-EE64-415F-8119-268144447923}" type="datetimeFigureOut">
              <a:rPr lang="el-GR" smtClean="0"/>
              <a:t>1/9/2023</a:t>
            </a:fld>
            <a:endParaRPr lang="el-GR"/>
          </a:p>
        </p:txBody>
      </p:sp>
      <p:sp>
        <p:nvSpPr>
          <p:cNvPr id="5" name="Θέση υποσέλιδου 4">
            <a:extLst>
              <a:ext uri="{FF2B5EF4-FFF2-40B4-BE49-F238E27FC236}">
                <a16:creationId xmlns:a16="http://schemas.microsoft.com/office/drawing/2014/main" id="{C63957AD-7058-9092-8B5E-857AF347B8F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FF4ECF0A-C4B5-3BB8-92EA-AC1AF64CE9EE}"/>
              </a:ext>
            </a:extLst>
          </p:cNvPr>
          <p:cNvSpPr>
            <a:spLocks noGrp="1"/>
          </p:cNvSpPr>
          <p:nvPr>
            <p:ph type="sldNum" sz="quarter" idx="12"/>
          </p:nvPr>
        </p:nvSpPr>
        <p:spPr/>
        <p:txBody>
          <a:bodyPr/>
          <a:lstStyle/>
          <a:p>
            <a:fld id="{59F7AFD1-AA76-4ED5-B57B-11B9AAE593B9}" type="slidenum">
              <a:rPr lang="el-GR" smtClean="0"/>
              <a:t>‹#›</a:t>
            </a:fld>
            <a:endParaRPr lang="el-GR"/>
          </a:p>
        </p:txBody>
      </p:sp>
    </p:spTree>
    <p:extLst>
      <p:ext uri="{BB962C8B-B14F-4D97-AF65-F5344CB8AC3E}">
        <p14:creationId xmlns:p14="http://schemas.microsoft.com/office/powerpoint/2010/main" val="3859317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4433EFD-9637-70DF-70EB-0A0C930A44D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73D46BD-43EA-2624-1ECF-F645B9E2C70B}"/>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D605741D-DC77-23D6-66BA-265BB2F1CAA2}"/>
              </a:ext>
            </a:extLst>
          </p:cNvPr>
          <p:cNvSpPr>
            <a:spLocks noGrp="1"/>
          </p:cNvSpPr>
          <p:nvPr>
            <p:ph type="dt" sz="half" idx="10"/>
          </p:nvPr>
        </p:nvSpPr>
        <p:spPr/>
        <p:txBody>
          <a:bodyPr/>
          <a:lstStyle/>
          <a:p>
            <a:fld id="{3D5B2F6B-EE64-415F-8119-268144447923}" type="datetimeFigureOut">
              <a:rPr lang="el-GR" smtClean="0"/>
              <a:t>1/9/2023</a:t>
            </a:fld>
            <a:endParaRPr lang="el-GR"/>
          </a:p>
        </p:txBody>
      </p:sp>
      <p:sp>
        <p:nvSpPr>
          <p:cNvPr id="5" name="Θέση υποσέλιδου 4">
            <a:extLst>
              <a:ext uri="{FF2B5EF4-FFF2-40B4-BE49-F238E27FC236}">
                <a16:creationId xmlns:a16="http://schemas.microsoft.com/office/drawing/2014/main" id="{8D4E241A-EA8C-B4FD-9668-F4196BA0722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E09E703-2267-F8E8-E615-7A729C592D9F}"/>
              </a:ext>
            </a:extLst>
          </p:cNvPr>
          <p:cNvSpPr>
            <a:spLocks noGrp="1"/>
          </p:cNvSpPr>
          <p:nvPr>
            <p:ph type="sldNum" sz="quarter" idx="12"/>
          </p:nvPr>
        </p:nvSpPr>
        <p:spPr/>
        <p:txBody>
          <a:bodyPr/>
          <a:lstStyle/>
          <a:p>
            <a:fld id="{59F7AFD1-AA76-4ED5-B57B-11B9AAE593B9}" type="slidenum">
              <a:rPr lang="el-GR" smtClean="0"/>
              <a:t>‹#›</a:t>
            </a:fld>
            <a:endParaRPr lang="el-GR"/>
          </a:p>
        </p:txBody>
      </p:sp>
    </p:spTree>
    <p:extLst>
      <p:ext uri="{BB962C8B-B14F-4D97-AF65-F5344CB8AC3E}">
        <p14:creationId xmlns:p14="http://schemas.microsoft.com/office/powerpoint/2010/main" val="4113836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C684FDE6-42D5-6E5F-ED6D-B18C1A5F2296}"/>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EBA16F3-4BF5-70F0-1E02-C8A52D9F3513}"/>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69146BD4-49E5-831E-CB95-52C700C5B342}"/>
              </a:ext>
            </a:extLst>
          </p:cNvPr>
          <p:cNvSpPr>
            <a:spLocks noGrp="1"/>
          </p:cNvSpPr>
          <p:nvPr>
            <p:ph type="dt" sz="half" idx="10"/>
          </p:nvPr>
        </p:nvSpPr>
        <p:spPr/>
        <p:txBody>
          <a:bodyPr/>
          <a:lstStyle/>
          <a:p>
            <a:fld id="{3D5B2F6B-EE64-415F-8119-268144447923}" type="datetimeFigureOut">
              <a:rPr lang="el-GR" smtClean="0"/>
              <a:t>1/9/2023</a:t>
            </a:fld>
            <a:endParaRPr lang="el-GR"/>
          </a:p>
        </p:txBody>
      </p:sp>
      <p:sp>
        <p:nvSpPr>
          <p:cNvPr id="5" name="Θέση υποσέλιδου 4">
            <a:extLst>
              <a:ext uri="{FF2B5EF4-FFF2-40B4-BE49-F238E27FC236}">
                <a16:creationId xmlns:a16="http://schemas.microsoft.com/office/drawing/2014/main" id="{ED20BAE4-38A6-0394-D652-43812CEDF18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2AA34C6C-8E22-7311-5AF8-7D4C0F993A40}"/>
              </a:ext>
            </a:extLst>
          </p:cNvPr>
          <p:cNvSpPr>
            <a:spLocks noGrp="1"/>
          </p:cNvSpPr>
          <p:nvPr>
            <p:ph type="sldNum" sz="quarter" idx="12"/>
          </p:nvPr>
        </p:nvSpPr>
        <p:spPr/>
        <p:txBody>
          <a:bodyPr/>
          <a:lstStyle/>
          <a:p>
            <a:fld id="{59F7AFD1-AA76-4ED5-B57B-11B9AAE593B9}" type="slidenum">
              <a:rPr lang="el-GR" smtClean="0"/>
              <a:t>‹#›</a:t>
            </a:fld>
            <a:endParaRPr lang="el-GR"/>
          </a:p>
        </p:txBody>
      </p:sp>
    </p:spTree>
    <p:extLst>
      <p:ext uri="{BB962C8B-B14F-4D97-AF65-F5344CB8AC3E}">
        <p14:creationId xmlns:p14="http://schemas.microsoft.com/office/powerpoint/2010/main" val="1076440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0CEE8D7-C585-C104-F083-53A20917C05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54DE15F7-6BC5-DC80-86F4-A92712358EBF}"/>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B5573CD-7739-E402-2D77-83851AED496C}"/>
              </a:ext>
            </a:extLst>
          </p:cNvPr>
          <p:cNvSpPr>
            <a:spLocks noGrp="1"/>
          </p:cNvSpPr>
          <p:nvPr>
            <p:ph type="dt" sz="half" idx="10"/>
          </p:nvPr>
        </p:nvSpPr>
        <p:spPr/>
        <p:txBody>
          <a:bodyPr/>
          <a:lstStyle/>
          <a:p>
            <a:fld id="{3D5B2F6B-EE64-415F-8119-268144447923}" type="datetimeFigureOut">
              <a:rPr lang="el-GR" smtClean="0"/>
              <a:t>1/9/2023</a:t>
            </a:fld>
            <a:endParaRPr lang="el-GR"/>
          </a:p>
        </p:txBody>
      </p:sp>
      <p:sp>
        <p:nvSpPr>
          <p:cNvPr id="5" name="Θέση υποσέλιδου 4">
            <a:extLst>
              <a:ext uri="{FF2B5EF4-FFF2-40B4-BE49-F238E27FC236}">
                <a16:creationId xmlns:a16="http://schemas.microsoft.com/office/drawing/2014/main" id="{1B0CF5B1-0277-8C36-8539-F09A1FC03E7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71E0A28-A6CE-88D6-0201-9D3B35B1E6D7}"/>
              </a:ext>
            </a:extLst>
          </p:cNvPr>
          <p:cNvSpPr>
            <a:spLocks noGrp="1"/>
          </p:cNvSpPr>
          <p:nvPr>
            <p:ph type="sldNum" sz="quarter" idx="12"/>
          </p:nvPr>
        </p:nvSpPr>
        <p:spPr/>
        <p:txBody>
          <a:bodyPr/>
          <a:lstStyle/>
          <a:p>
            <a:fld id="{59F7AFD1-AA76-4ED5-B57B-11B9AAE593B9}" type="slidenum">
              <a:rPr lang="el-GR" smtClean="0"/>
              <a:t>‹#›</a:t>
            </a:fld>
            <a:endParaRPr lang="el-GR"/>
          </a:p>
        </p:txBody>
      </p:sp>
    </p:spTree>
    <p:extLst>
      <p:ext uri="{BB962C8B-B14F-4D97-AF65-F5344CB8AC3E}">
        <p14:creationId xmlns:p14="http://schemas.microsoft.com/office/powerpoint/2010/main" val="3097308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2D2248F-C4B5-6F96-A788-FD4A6870F094}"/>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280A061-7902-162E-B0B0-AE9F8B5E6A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AFBFC3CD-6F66-7E19-E134-85FC044771E6}"/>
              </a:ext>
            </a:extLst>
          </p:cNvPr>
          <p:cNvSpPr>
            <a:spLocks noGrp="1"/>
          </p:cNvSpPr>
          <p:nvPr>
            <p:ph type="dt" sz="half" idx="10"/>
          </p:nvPr>
        </p:nvSpPr>
        <p:spPr/>
        <p:txBody>
          <a:bodyPr/>
          <a:lstStyle/>
          <a:p>
            <a:fld id="{3D5B2F6B-EE64-415F-8119-268144447923}" type="datetimeFigureOut">
              <a:rPr lang="el-GR" smtClean="0"/>
              <a:t>1/9/2023</a:t>
            </a:fld>
            <a:endParaRPr lang="el-GR"/>
          </a:p>
        </p:txBody>
      </p:sp>
      <p:sp>
        <p:nvSpPr>
          <p:cNvPr id="5" name="Θέση υποσέλιδου 4">
            <a:extLst>
              <a:ext uri="{FF2B5EF4-FFF2-40B4-BE49-F238E27FC236}">
                <a16:creationId xmlns:a16="http://schemas.microsoft.com/office/drawing/2014/main" id="{6DC75CC1-730C-F91F-1946-6E0EF01CE12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5B96947-D965-AFA4-4790-225EB084791E}"/>
              </a:ext>
            </a:extLst>
          </p:cNvPr>
          <p:cNvSpPr>
            <a:spLocks noGrp="1"/>
          </p:cNvSpPr>
          <p:nvPr>
            <p:ph type="sldNum" sz="quarter" idx="12"/>
          </p:nvPr>
        </p:nvSpPr>
        <p:spPr/>
        <p:txBody>
          <a:bodyPr/>
          <a:lstStyle/>
          <a:p>
            <a:fld id="{59F7AFD1-AA76-4ED5-B57B-11B9AAE593B9}" type="slidenum">
              <a:rPr lang="el-GR" smtClean="0"/>
              <a:t>‹#›</a:t>
            </a:fld>
            <a:endParaRPr lang="el-GR"/>
          </a:p>
        </p:txBody>
      </p:sp>
    </p:spTree>
    <p:extLst>
      <p:ext uri="{BB962C8B-B14F-4D97-AF65-F5344CB8AC3E}">
        <p14:creationId xmlns:p14="http://schemas.microsoft.com/office/powerpoint/2010/main" val="2081252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1A955E8-C43F-17EA-BA5B-F16FC31C4A3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B0BA37F2-0016-F572-BFE4-4B52644B15C2}"/>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CBF8EA11-29D9-BEA4-60A1-68FD33E6C02D}"/>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755CC4B1-1219-117E-2087-A9B9CF868A4B}"/>
              </a:ext>
            </a:extLst>
          </p:cNvPr>
          <p:cNvSpPr>
            <a:spLocks noGrp="1"/>
          </p:cNvSpPr>
          <p:nvPr>
            <p:ph type="dt" sz="half" idx="10"/>
          </p:nvPr>
        </p:nvSpPr>
        <p:spPr/>
        <p:txBody>
          <a:bodyPr/>
          <a:lstStyle/>
          <a:p>
            <a:fld id="{3D5B2F6B-EE64-415F-8119-268144447923}" type="datetimeFigureOut">
              <a:rPr lang="el-GR" smtClean="0"/>
              <a:t>1/9/2023</a:t>
            </a:fld>
            <a:endParaRPr lang="el-GR"/>
          </a:p>
        </p:txBody>
      </p:sp>
      <p:sp>
        <p:nvSpPr>
          <p:cNvPr id="6" name="Θέση υποσέλιδου 5">
            <a:extLst>
              <a:ext uri="{FF2B5EF4-FFF2-40B4-BE49-F238E27FC236}">
                <a16:creationId xmlns:a16="http://schemas.microsoft.com/office/drawing/2014/main" id="{2FEF4C4F-7FAA-EEDD-2528-E6B9C44CCF28}"/>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089DEA7F-FF12-02E5-3C42-FBAD4D9DB2A8}"/>
              </a:ext>
            </a:extLst>
          </p:cNvPr>
          <p:cNvSpPr>
            <a:spLocks noGrp="1"/>
          </p:cNvSpPr>
          <p:nvPr>
            <p:ph type="sldNum" sz="quarter" idx="12"/>
          </p:nvPr>
        </p:nvSpPr>
        <p:spPr/>
        <p:txBody>
          <a:bodyPr/>
          <a:lstStyle/>
          <a:p>
            <a:fld id="{59F7AFD1-AA76-4ED5-B57B-11B9AAE593B9}" type="slidenum">
              <a:rPr lang="el-GR" smtClean="0"/>
              <a:t>‹#›</a:t>
            </a:fld>
            <a:endParaRPr lang="el-GR"/>
          </a:p>
        </p:txBody>
      </p:sp>
    </p:spTree>
    <p:extLst>
      <p:ext uri="{BB962C8B-B14F-4D97-AF65-F5344CB8AC3E}">
        <p14:creationId xmlns:p14="http://schemas.microsoft.com/office/powerpoint/2010/main" val="3414380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1F87BF-24F8-F456-F395-BD17135A5AFD}"/>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EFC2137-BDFF-A0D5-AD2A-1D3327D794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31B14C03-F220-5864-700B-31D15F9EDEE4}"/>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23FBF229-2DA2-9439-9BF6-E23AD322A8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7FBC4361-522C-B19B-B4A0-58A7ED2CB078}"/>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610D149A-C4E8-E7DD-3860-CFDABB2E3F5E}"/>
              </a:ext>
            </a:extLst>
          </p:cNvPr>
          <p:cNvSpPr>
            <a:spLocks noGrp="1"/>
          </p:cNvSpPr>
          <p:nvPr>
            <p:ph type="dt" sz="half" idx="10"/>
          </p:nvPr>
        </p:nvSpPr>
        <p:spPr/>
        <p:txBody>
          <a:bodyPr/>
          <a:lstStyle/>
          <a:p>
            <a:fld id="{3D5B2F6B-EE64-415F-8119-268144447923}" type="datetimeFigureOut">
              <a:rPr lang="el-GR" smtClean="0"/>
              <a:t>1/9/2023</a:t>
            </a:fld>
            <a:endParaRPr lang="el-GR"/>
          </a:p>
        </p:txBody>
      </p:sp>
      <p:sp>
        <p:nvSpPr>
          <p:cNvPr id="8" name="Θέση υποσέλιδου 7">
            <a:extLst>
              <a:ext uri="{FF2B5EF4-FFF2-40B4-BE49-F238E27FC236}">
                <a16:creationId xmlns:a16="http://schemas.microsoft.com/office/drawing/2014/main" id="{1B0A42AC-74B1-417B-75F4-B8A58CF67595}"/>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CCB5CD1B-EDBC-DEE5-0290-BFB71403796E}"/>
              </a:ext>
            </a:extLst>
          </p:cNvPr>
          <p:cNvSpPr>
            <a:spLocks noGrp="1"/>
          </p:cNvSpPr>
          <p:nvPr>
            <p:ph type="sldNum" sz="quarter" idx="12"/>
          </p:nvPr>
        </p:nvSpPr>
        <p:spPr/>
        <p:txBody>
          <a:bodyPr/>
          <a:lstStyle/>
          <a:p>
            <a:fld id="{59F7AFD1-AA76-4ED5-B57B-11B9AAE593B9}" type="slidenum">
              <a:rPr lang="el-GR" smtClean="0"/>
              <a:t>‹#›</a:t>
            </a:fld>
            <a:endParaRPr lang="el-GR"/>
          </a:p>
        </p:txBody>
      </p:sp>
    </p:spTree>
    <p:extLst>
      <p:ext uri="{BB962C8B-B14F-4D97-AF65-F5344CB8AC3E}">
        <p14:creationId xmlns:p14="http://schemas.microsoft.com/office/powerpoint/2010/main" val="1468628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8C3D5A-ACBF-7759-152F-DD4D64C3DA9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C491807F-CE78-241B-C1AA-BDBE44E8AE51}"/>
              </a:ext>
            </a:extLst>
          </p:cNvPr>
          <p:cNvSpPr>
            <a:spLocks noGrp="1"/>
          </p:cNvSpPr>
          <p:nvPr>
            <p:ph type="dt" sz="half" idx="10"/>
          </p:nvPr>
        </p:nvSpPr>
        <p:spPr/>
        <p:txBody>
          <a:bodyPr/>
          <a:lstStyle/>
          <a:p>
            <a:fld id="{3D5B2F6B-EE64-415F-8119-268144447923}" type="datetimeFigureOut">
              <a:rPr lang="el-GR" smtClean="0"/>
              <a:t>1/9/2023</a:t>
            </a:fld>
            <a:endParaRPr lang="el-GR"/>
          </a:p>
        </p:txBody>
      </p:sp>
      <p:sp>
        <p:nvSpPr>
          <p:cNvPr id="4" name="Θέση υποσέλιδου 3">
            <a:extLst>
              <a:ext uri="{FF2B5EF4-FFF2-40B4-BE49-F238E27FC236}">
                <a16:creationId xmlns:a16="http://schemas.microsoft.com/office/drawing/2014/main" id="{1C12930F-FC2F-6280-15CB-435FC0EBDAB0}"/>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CC14AA2C-A853-F2B7-A4D9-45AA37D1C422}"/>
              </a:ext>
            </a:extLst>
          </p:cNvPr>
          <p:cNvSpPr>
            <a:spLocks noGrp="1"/>
          </p:cNvSpPr>
          <p:nvPr>
            <p:ph type="sldNum" sz="quarter" idx="12"/>
          </p:nvPr>
        </p:nvSpPr>
        <p:spPr/>
        <p:txBody>
          <a:bodyPr/>
          <a:lstStyle/>
          <a:p>
            <a:fld id="{59F7AFD1-AA76-4ED5-B57B-11B9AAE593B9}" type="slidenum">
              <a:rPr lang="el-GR" smtClean="0"/>
              <a:t>‹#›</a:t>
            </a:fld>
            <a:endParaRPr lang="el-GR"/>
          </a:p>
        </p:txBody>
      </p:sp>
    </p:spTree>
    <p:extLst>
      <p:ext uri="{BB962C8B-B14F-4D97-AF65-F5344CB8AC3E}">
        <p14:creationId xmlns:p14="http://schemas.microsoft.com/office/powerpoint/2010/main" val="3447004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CD7F7EA2-7BAC-6F84-E35D-3D9415D9D8FB}"/>
              </a:ext>
            </a:extLst>
          </p:cNvPr>
          <p:cNvSpPr>
            <a:spLocks noGrp="1"/>
          </p:cNvSpPr>
          <p:nvPr>
            <p:ph type="dt" sz="half" idx="10"/>
          </p:nvPr>
        </p:nvSpPr>
        <p:spPr/>
        <p:txBody>
          <a:bodyPr/>
          <a:lstStyle/>
          <a:p>
            <a:fld id="{3D5B2F6B-EE64-415F-8119-268144447923}" type="datetimeFigureOut">
              <a:rPr lang="el-GR" smtClean="0"/>
              <a:t>1/9/2023</a:t>
            </a:fld>
            <a:endParaRPr lang="el-GR"/>
          </a:p>
        </p:txBody>
      </p:sp>
      <p:sp>
        <p:nvSpPr>
          <p:cNvPr id="3" name="Θέση υποσέλιδου 2">
            <a:extLst>
              <a:ext uri="{FF2B5EF4-FFF2-40B4-BE49-F238E27FC236}">
                <a16:creationId xmlns:a16="http://schemas.microsoft.com/office/drawing/2014/main" id="{704CC08C-C980-B00A-0415-64FB5BF9D557}"/>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F47BD29D-336F-8827-849D-042E74283F3A}"/>
              </a:ext>
            </a:extLst>
          </p:cNvPr>
          <p:cNvSpPr>
            <a:spLocks noGrp="1"/>
          </p:cNvSpPr>
          <p:nvPr>
            <p:ph type="sldNum" sz="quarter" idx="12"/>
          </p:nvPr>
        </p:nvSpPr>
        <p:spPr/>
        <p:txBody>
          <a:bodyPr/>
          <a:lstStyle/>
          <a:p>
            <a:fld id="{59F7AFD1-AA76-4ED5-B57B-11B9AAE593B9}" type="slidenum">
              <a:rPr lang="el-GR" smtClean="0"/>
              <a:t>‹#›</a:t>
            </a:fld>
            <a:endParaRPr lang="el-GR"/>
          </a:p>
        </p:txBody>
      </p:sp>
    </p:spTree>
    <p:extLst>
      <p:ext uri="{BB962C8B-B14F-4D97-AF65-F5344CB8AC3E}">
        <p14:creationId xmlns:p14="http://schemas.microsoft.com/office/powerpoint/2010/main" val="3741901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3A03A70-654B-8D3C-721D-EFD8F08CE636}"/>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DC01125-88E9-14EE-F659-132CEA02F3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8D14047D-A51D-4D80-531B-658F2F6A76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5EBA9E6D-E6CC-2A34-995D-7EAA5FA312C3}"/>
              </a:ext>
            </a:extLst>
          </p:cNvPr>
          <p:cNvSpPr>
            <a:spLocks noGrp="1"/>
          </p:cNvSpPr>
          <p:nvPr>
            <p:ph type="dt" sz="half" idx="10"/>
          </p:nvPr>
        </p:nvSpPr>
        <p:spPr/>
        <p:txBody>
          <a:bodyPr/>
          <a:lstStyle/>
          <a:p>
            <a:fld id="{3D5B2F6B-EE64-415F-8119-268144447923}" type="datetimeFigureOut">
              <a:rPr lang="el-GR" smtClean="0"/>
              <a:t>1/9/2023</a:t>
            </a:fld>
            <a:endParaRPr lang="el-GR"/>
          </a:p>
        </p:txBody>
      </p:sp>
      <p:sp>
        <p:nvSpPr>
          <p:cNvPr id="6" name="Θέση υποσέλιδου 5">
            <a:extLst>
              <a:ext uri="{FF2B5EF4-FFF2-40B4-BE49-F238E27FC236}">
                <a16:creationId xmlns:a16="http://schemas.microsoft.com/office/drawing/2014/main" id="{FAB1975A-2E36-27C4-87DB-C32F3F25B34F}"/>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66679E67-CD05-5A30-1ED1-8F92935FBBD8}"/>
              </a:ext>
            </a:extLst>
          </p:cNvPr>
          <p:cNvSpPr>
            <a:spLocks noGrp="1"/>
          </p:cNvSpPr>
          <p:nvPr>
            <p:ph type="sldNum" sz="quarter" idx="12"/>
          </p:nvPr>
        </p:nvSpPr>
        <p:spPr/>
        <p:txBody>
          <a:bodyPr/>
          <a:lstStyle/>
          <a:p>
            <a:fld id="{59F7AFD1-AA76-4ED5-B57B-11B9AAE593B9}" type="slidenum">
              <a:rPr lang="el-GR" smtClean="0"/>
              <a:t>‹#›</a:t>
            </a:fld>
            <a:endParaRPr lang="el-GR"/>
          </a:p>
        </p:txBody>
      </p:sp>
    </p:spTree>
    <p:extLst>
      <p:ext uri="{BB962C8B-B14F-4D97-AF65-F5344CB8AC3E}">
        <p14:creationId xmlns:p14="http://schemas.microsoft.com/office/powerpoint/2010/main" val="2301036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D809C10-5AA3-A6EA-B969-61401D146CE9}"/>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D88C443C-0709-69F1-D8DC-DD1DB4D0B6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48B3C4E5-5234-9F9F-72AD-E707F7DE7C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BC427460-4A26-524A-1DDE-734B0C36B71E}"/>
              </a:ext>
            </a:extLst>
          </p:cNvPr>
          <p:cNvSpPr>
            <a:spLocks noGrp="1"/>
          </p:cNvSpPr>
          <p:nvPr>
            <p:ph type="dt" sz="half" idx="10"/>
          </p:nvPr>
        </p:nvSpPr>
        <p:spPr/>
        <p:txBody>
          <a:bodyPr/>
          <a:lstStyle/>
          <a:p>
            <a:fld id="{3D5B2F6B-EE64-415F-8119-268144447923}" type="datetimeFigureOut">
              <a:rPr lang="el-GR" smtClean="0"/>
              <a:t>1/9/2023</a:t>
            </a:fld>
            <a:endParaRPr lang="el-GR"/>
          </a:p>
        </p:txBody>
      </p:sp>
      <p:sp>
        <p:nvSpPr>
          <p:cNvPr id="6" name="Θέση υποσέλιδου 5">
            <a:extLst>
              <a:ext uri="{FF2B5EF4-FFF2-40B4-BE49-F238E27FC236}">
                <a16:creationId xmlns:a16="http://schemas.microsoft.com/office/drawing/2014/main" id="{F3C10AD3-03D4-BF83-7BC6-2E84FCF668C0}"/>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F962AD0D-939D-2030-3ABA-10B3005F7188}"/>
              </a:ext>
            </a:extLst>
          </p:cNvPr>
          <p:cNvSpPr>
            <a:spLocks noGrp="1"/>
          </p:cNvSpPr>
          <p:nvPr>
            <p:ph type="sldNum" sz="quarter" idx="12"/>
          </p:nvPr>
        </p:nvSpPr>
        <p:spPr/>
        <p:txBody>
          <a:bodyPr/>
          <a:lstStyle/>
          <a:p>
            <a:fld id="{59F7AFD1-AA76-4ED5-B57B-11B9AAE593B9}" type="slidenum">
              <a:rPr lang="el-GR" smtClean="0"/>
              <a:t>‹#›</a:t>
            </a:fld>
            <a:endParaRPr lang="el-GR"/>
          </a:p>
        </p:txBody>
      </p:sp>
    </p:spTree>
    <p:extLst>
      <p:ext uri="{BB962C8B-B14F-4D97-AF65-F5344CB8AC3E}">
        <p14:creationId xmlns:p14="http://schemas.microsoft.com/office/powerpoint/2010/main" val="964136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638A656E-1A84-6537-6FDE-7C0A608E89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2C854D1-8535-17FE-7EAB-9B8BC83893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3FBE181-3688-C1D2-4576-71FF12B24D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5B2F6B-EE64-415F-8119-268144447923}" type="datetimeFigureOut">
              <a:rPr lang="el-GR" smtClean="0"/>
              <a:t>1/9/2023</a:t>
            </a:fld>
            <a:endParaRPr lang="el-GR"/>
          </a:p>
        </p:txBody>
      </p:sp>
      <p:sp>
        <p:nvSpPr>
          <p:cNvPr id="5" name="Θέση υποσέλιδου 4">
            <a:extLst>
              <a:ext uri="{FF2B5EF4-FFF2-40B4-BE49-F238E27FC236}">
                <a16:creationId xmlns:a16="http://schemas.microsoft.com/office/drawing/2014/main" id="{CFB7890C-7EF7-3A31-56AF-317F9124D2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33A53C2A-2642-5E8D-5299-B8ADA2507B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F7AFD1-AA76-4ED5-B57B-11B9AAE593B9}" type="slidenum">
              <a:rPr lang="el-GR" smtClean="0"/>
              <a:t>‹#›</a:t>
            </a:fld>
            <a:endParaRPr lang="el-GR"/>
          </a:p>
        </p:txBody>
      </p:sp>
    </p:spTree>
    <p:extLst>
      <p:ext uri="{BB962C8B-B14F-4D97-AF65-F5344CB8AC3E}">
        <p14:creationId xmlns:p14="http://schemas.microsoft.com/office/powerpoint/2010/main" val="3999138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legacy.plasticseurope.org/en/newsroom/press-releases/archive-press-releases-2017/identiplast-2017-plastic-waste-opportunities-and-challenges-circular-economy"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thoughtco.com/what-is-a-polymer-820536" TargetMode="Externa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espas.secure.europarl.europa.eu/orbis/sites/default/files/generated/document/en/plastic.pdf" TargetMode="External"/><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books.google.pl/books?id=9LyGHqqIKT4C&amp;printsec=copyright&amp;redir_esc=y#v=onepage&amp;q&amp;f=false"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thecorrespondent.com/809/plastic-is-a-brilliant-material-but-our-relationship-with-it-is-trash" TargetMode="External"/><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endocrine.org/topics/edc/plastics-edcs-and-health" TargetMode="External"/><Relationship Id="rId2" Type="http://schemas.openxmlformats.org/officeDocument/2006/relationships/hyperlink" Target="https://www.nytimes.com/article/plastics-to-avoid.html" TargetMode="Externa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aste4change.com/blog/7-types-plastic-need-know/"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aste4change.com/blog/7-types-plastic-need-know/" TargetMode="External"/><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aste4change.com/blog/7-types-plastic-need-know/" TargetMode="External"/><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sciencehistory.org/stories/magazine/celluloid-the-eternal-substitute/" TargetMode="External"/><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saatchiart.com/collage/culture/plastic" TargetMode="External"/><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hyperlink" Target="https://www.thecuriouslycreative.com/collage-art-ideas/"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_6xlNyWPpB8&amp;t=8s" TargetMode="External"/><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www.scientificamerican.com/article/a-brief-history-of-plastic-world-conquest/" TargetMode="External"/><Relationship Id="rId3" Type="http://schemas.openxmlformats.org/officeDocument/2006/relationships/hyperlink" Target="https://plastic.boell.org/glossary/" TargetMode="External"/><Relationship Id="rId7" Type="http://schemas.openxmlformats.org/officeDocument/2006/relationships/hyperlink" Target="https://www.eea.europa.eu/publications/plastics-the-circular-economy-and" TargetMode="External"/><Relationship Id="rId2" Type="http://schemas.openxmlformats.org/officeDocument/2006/relationships/hyperlink" Target="https://www.thoughtco.com/history-of-plastics-1992322" TargetMode="External"/><Relationship Id="rId1" Type="http://schemas.openxmlformats.org/officeDocument/2006/relationships/slideLayout" Target="../slideLayouts/slideLayout2.xml"/><Relationship Id="rId6" Type="http://schemas.openxmlformats.org/officeDocument/2006/relationships/hyperlink" Target="https://www.eunomia.co.uk/wp-content/uploads/2020/01/What-is-Plastic-Summary_Final.pdf" TargetMode="External"/><Relationship Id="rId5" Type="http://schemas.openxmlformats.org/officeDocument/2006/relationships/hyperlink" Target="https://sciencehistory.org/stories/magazine/celluloid-the-eternal-substitute/" TargetMode="External"/><Relationship Id="rId4" Type="http://schemas.openxmlformats.org/officeDocument/2006/relationships/hyperlink" Target="https://www.britannica.com/science/plastic" TargetMode="External"/><Relationship Id="rId9" Type="http://schemas.openxmlformats.org/officeDocument/2006/relationships/hyperlink" Target="https://www.kqed.org/lowdown/29456/how-plastics-took-over-the-world-and-created-an-environmental-mess-a-brief-disposable-history"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en.wikipedia.org/wiki/Timeline_of_plastic_development" TargetMode="External"/><Relationship Id="rId3" Type="http://schemas.openxmlformats.org/officeDocument/2006/relationships/hyperlink" Target="https://materialeconomics.com/publications/europes-missing-plastics" TargetMode="External"/><Relationship Id="rId7" Type="http://schemas.openxmlformats.org/officeDocument/2006/relationships/hyperlink" Target="https://www.youtube.com/watch?v=9GMbRG9CZJw" TargetMode="External"/><Relationship Id="rId2" Type="http://schemas.openxmlformats.org/officeDocument/2006/relationships/hyperlink" Target="https://coastalcare.org/2009/11/plastic-pollution/" TargetMode="External"/><Relationship Id="rId1" Type="http://schemas.openxmlformats.org/officeDocument/2006/relationships/slideLayout" Target="../slideLayouts/slideLayout2.xml"/><Relationship Id="rId6" Type="http://schemas.openxmlformats.org/officeDocument/2006/relationships/hyperlink" Target="https://www.rapiddirect.com/blog/plastic-fabrication/" TargetMode="External"/><Relationship Id="rId5" Type="http://schemas.openxmlformats.org/officeDocument/2006/relationships/hyperlink" Target="https://plasticshof.org/members/leo-h-baekeland/" TargetMode="External"/><Relationship Id="rId4" Type="http://schemas.openxmlformats.org/officeDocument/2006/relationships/hyperlink" Target="https://plasticseurope.org/wp-content/uploads/2021/12/Plastics-the-Facts-2021-web-final.pdf" TargetMode="External"/><Relationship Id="rId9" Type="http://schemas.openxmlformats.org/officeDocument/2006/relationships/hyperlink" Target="https://en.wikipedia.org/wiki/Plastic#Types_of_plastics"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jpg"/><Relationship Id="rId7" Type="http://schemas.openxmlformats.org/officeDocument/2006/relationships/image" Target="../media/image3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jpg"/><Relationship Id="rId10" Type="http://schemas.openxmlformats.org/officeDocument/2006/relationships/image" Target="../media/image35.png"/><Relationship Id="rId4" Type="http://schemas.openxmlformats.org/officeDocument/2006/relationships/image" Target="../media/image30.jpg"/><Relationship Id="rId9" Type="http://schemas.openxmlformats.org/officeDocument/2006/relationships/hyperlink" Target="http://creativecommons.org/licenses/by/4.0/"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www.polyplastics.com/en/pavilion/beginners/01-03.htm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materialeconomics.com/publications/europes-missing-plastic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environment.ec.europa.eu/topics/plastics/single-use-plastics_en"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journeytozerostories.neste.com/plastics/bio-based-recyclable-biodegradable-your-guide-sustainable-plastics?gclid=CjwKCAjwhJukBhBPEiwAniIcNcUZi_YmiD1UsVtCCMV6IESSCn-YBWOiWbiX3bdFihDtnMflcXgI6hoCpvsQAvD_BwE#92d24433" TargetMode="External"/><Relationship Id="rId2" Type="http://schemas.openxmlformats.org/officeDocument/2006/relationships/hyperlink" Target="https://www.european-bioplastics.org/bioplastics/materials/biodegradable/"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hyperlink" Target="https://www.marinelittersolutions.com/projects/identiplast/" TargetMode="External"/><Relationship Id="rId2" Type="http://schemas.openxmlformats.org/officeDocument/2006/relationships/hyperlink" Target="https://op.europa.eu/en/publication-detail/-/publication/49fc9754-ca5a-11eb-84ce-01aa75ed71a1" TargetMode="External"/><Relationship Id="rId1" Type="http://schemas.openxmlformats.org/officeDocument/2006/relationships/slideLayout" Target="../slideLayouts/slideLayout2.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and holding a tree&#10;&#10;Description automatically generated with medium confidence">
            <a:extLst>
              <a:ext uri="{FF2B5EF4-FFF2-40B4-BE49-F238E27FC236}">
                <a16:creationId xmlns:a16="http://schemas.microsoft.com/office/drawing/2014/main" id="{F0F4A9DE-6904-3CBB-9799-7EAF1812E4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57"/>
            <a:ext cx="12192000" cy="6850743"/>
          </a:xfrm>
          <a:prstGeom prst="rect">
            <a:avLst/>
          </a:prstGeom>
        </p:spPr>
      </p:pic>
      <p:sp>
        <p:nvSpPr>
          <p:cNvPr id="2" name="Title 1">
            <a:extLst>
              <a:ext uri="{FF2B5EF4-FFF2-40B4-BE49-F238E27FC236}">
                <a16:creationId xmlns:a16="http://schemas.microsoft.com/office/drawing/2014/main" id="{6D777E0E-989A-872B-B168-56EBAA169088}"/>
              </a:ext>
            </a:extLst>
          </p:cNvPr>
          <p:cNvSpPr>
            <a:spLocks noGrp="1"/>
          </p:cNvSpPr>
          <p:nvPr>
            <p:ph type="ctrTitle"/>
          </p:nvPr>
        </p:nvSpPr>
        <p:spPr>
          <a:xfrm>
            <a:off x="6096000" y="5057578"/>
            <a:ext cx="6096001" cy="944870"/>
          </a:xfrm>
        </p:spPr>
        <p:txBody>
          <a:bodyPr>
            <a:normAutofit/>
          </a:bodyPr>
          <a:lstStyle/>
          <a:p>
            <a:r>
              <a:rPr lang="el-GR" sz="2800" b="1" dirty="0">
                <a:solidFill>
                  <a:schemeClr val="bg1"/>
                </a:solidFill>
              </a:rPr>
              <a:t>Ενότητα 1: Ιστορία του πλαστικού</a:t>
            </a:r>
            <a:endParaRPr lang="de-DE" sz="2800" b="1" dirty="0">
              <a:solidFill>
                <a:schemeClr val="bg1"/>
              </a:solidFill>
            </a:endParaRPr>
          </a:p>
        </p:txBody>
      </p:sp>
      <p:sp>
        <p:nvSpPr>
          <p:cNvPr id="21" name="TextBox 20">
            <a:extLst>
              <a:ext uri="{FF2B5EF4-FFF2-40B4-BE49-F238E27FC236}">
                <a16:creationId xmlns:a16="http://schemas.microsoft.com/office/drawing/2014/main" id="{345BA794-3805-A93C-EA21-4CB2F3328ED8}"/>
              </a:ext>
            </a:extLst>
          </p:cNvPr>
          <p:cNvSpPr txBox="1"/>
          <p:nvPr/>
        </p:nvSpPr>
        <p:spPr>
          <a:xfrm>
            <a:off x="6868258" y="3364366"/>
            <a:ext cx="4891538" cy="507831"/>
          </a:xfrm>
          <a:prstGeom prst="rect">
            <a:avLst/>
          </a:prstGeom>
          <a:noFill/>
        </p:spPr>
        <p:txBody>
          <a:bodyPr wrap="square" rtlCol="0">
            <a:spAutoFit/>
          </a:bodyPr>
          <a:lstStyle/>
          <a:p>
            <a:r>
              <a:rPr lang="en-US" sz="2700" b="1" dirty="0">
                <a:solidFill>
                  <a:srgbClr val="1D9B52"/>
                </a:solidFill>
              </a:rPr>
              <a:t>Raise your voice against plastic</a:t>
            </a:r>
            <a:endParaRPr lang="de-DE" sz="2700" dirty="0"/>
          </a:p>
        </p:txBody>
      </p:sp>
    </p:spTree>
    <p:extLst>
      <p:ext uri="{BB962C8B-B14F-4D97-AF65-F5344CB8AC3E}">
        <p14:creationId xmlns:p14="http://schemas.microsoft.com/office/powerpoint/2010/main" val="746106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giving a presentation&#10;&#10;Description automatically generated with low confidence">
            <a:extLst>
              <a:ext uri="{FF2B5EF4-FFF2-40B4-BE49-F238E27FC236}">
                <a16:creationId xmlns:a16="http://schemas.microsoft.com/office/drawing/2014/main" id="{0BA1D082-F2B7-7FC6-DD44-EA595846CD7B}"/>
              </a:ext>
            </a:extLst>
          </p:cNvPr>
          <p:cNvPicPr>
            <a:picLocks noChangeAspect="1"/>
          </p:cNvPicPr>
          <p:nvPr/>
        </p:nvPicPr>
        <p:blipFill rotWithShape="1">
          <a:blip r:embed="rId2">
            <a:extLst>
              <a:ext uri="{28A0092B-C50C-407E-A947-70E740481C1C}">
                <a14:useLocalDpi xmlns:a14="http://schemas.microsoft.com/office/drawing/2010/main" val="0"/>
              </a:ext>
            </a:extLst>
          </a:blip>
          <a:srcRect l="8346" r="12343"/>
          <a:stretch/>
        </p:blipFill>
        <p:spPr>
          <a:xfrm>
            <a:off x="2522356" y="10"/>
            <a:ext cx="9669642" cy="6857990"/>
          </a:xfrm>
          <a:prstGeom prst="rect">
            <a:avLst/>
          </a:prstGeom>
        </p:spPr>
      </p:pic>
      <p:sp>
        <p:nvSpPr>
          <p:cNvPr id="29" name="Rectangle 2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1B2225B-EFAE-56AE-C307-A4A3B0B9DD4F}"/>
              </a:ext>
            </a:extLst>
          </p:cNvPr>
          <p:cNvSpPr>
            <a:spLocks noGrp="1"/>
          </p:cNvSpPr>
          <p:nvPr>
            <p:ph type="title"/>
          </p:nvPr>
        </p:nvSpPr>
        <p:spPr>
          <a:xfrm>
            <a:off x="838199" y="551407"/>
            <a:ext cx="3822189" cy="1899912"/>
          </a:xfrm>
        </p:spPr>
        <p:txBody>
          <a:bodyPr>
            <a:normAutofit/>
          </a:bodyPr>
          <a:lstStyle/>
          <a:p>
            <a:r>
              <a:rPr lang="el-GR" sz="4000" dirty="0">
                <a:effectLst/>
                <a:latin typeface="Open Sans" panose="020B0606030504020204" pitchFamily="34" charset="0"/>
                <a:ea typeface="Calibri" panose="020F0502020204030204" pitchFamily="34" charset="0"/>
              </a:rPr>
              <a:t>Συνέδριο </a:t>
            </a:r>
            <a:r>
              <a:rPr lang="en-US" sz="4000" dirty="0" err="1">
                <a:effectLst/>
                <a:latin typeface="Open Sans" panose="020B0606030504020204" pitchFamily="34" charset="0"/>
                <a:ea typeface="Calibri" panose="020F0502020204030204" pitchFamily="34" charset="0"/>
              </a:rPr>
              <a:t>IdentiPlast</a:t>
            </a:r>
            <a:r>
              <a:rPr lang="en-US" sz="4000" dirty="0">
                <a:effectLst/>
                <a:latin typeface="Open Sans" panose="020B0606030504020204" pitchFamily="34" charset="0"/>
                <a:ea typeface="Calibri" panose="020F0502020204030204" pitchFamily="34" charset="0"/>
              </a:rPr>
              <a:t> </a:t>
            </a:r>
            <a:r>
              <a:rPr lang="el-GR" sz="4000" dirty="0">
                <a:effectLst/>
                <a:latin typeface="Open Sans" panose="020B0606030504020204" pitchFamily="34" charset="0"/>
                <a:ea typeface="Calibri" panose="020F0502020204030204" pitchFamily="34" charset="0"/>
              </a:rPr>
              <a:t>στη Βιέννη</a:t>
            </a:r>
            <a:endParaRPr lang="en-DE" sz="4000" dirty="0"/>
          </a:p>
        </p:txBody>
      </p:sp>
      <p:sp>
        <p:nvSpPr>
          <p:cNvPr id="3" name="Content Placeholder 2">
            <a:extLst>
              <a:ext uri="{FF2B5EF4-FFF2-40B4-BE49-F238E27FC236}">
                <a16:creationId xmlns:a16="http://schemas.microsoft.com/office/drawing/2014/main" id="{FE806E2D-FE9B-5383-DBEE-9A78BB034CEC}"/>
              </a:ext>
            </a:extLst>
          </p:cNvPr>
          <p:cNvSpPr>
            <a:spLocks noGrp="1"/>
          </p:cNvSpPr>
          <p:nvPr>
            <p:ph idx="1"/>
          </p:nvPr>
        </p:nvSpPr>
        <p:spPr>
          <a:xfrm>
            <a:off x="838200" y="2750113"/>
            <a:ext cx="3822189" cy="3742762"/>
          </a:xfrm>
        </p:spPr>
        <p:txBody>
          <a:bodyPr>
            <a:normAutofit fontScale="92500" lnSpcReduction="20000"/>
          </a:bodyPr>
          <a:lstStyle/>
          <a:p>
            <a:pPr marL="0" indent="0">
              <a:lnSpc>
                <a:spcPct val="110000"/>
              </a:lnSpc>
              <a:buNone/>
            </a:pPr>
            <a:r>
              <a:rPr lang="el-GR" sz="1700" dirty="0">
                <a:effectLst/>
                <a:latin typeface="Open Sans" panose="020B0606030504020204" pitchFamily="34" charset="0"/>
                <a:ea typeface="Calibri" panose="020F0502020204030204" pitchFamily="34" charset="0"/>
              </a:rPr>
              <a:t>Το θέμα του συνεδρίου </a:t>
            </a:r>
            <a:r>
              <a:rPr lang="el-GR" sz="1700" dirty="0" err="1">
                <a:effectLst/>
                <a:latin typeface="Open Sans" panose="020B0606030504020204" pitchFamily="34" charset="0"/>
                <a:ea typeface="Calibri" panose="020F0502020204030204" pitchFamily="34" charset="0"/>
              </a:rPr>
              <a:t>IdentiPlast</a:t>
            </a:r>
            <a:r>
              <a:rPr lang="el-GR" sz="1700" dirty="0">
                <a:effectLst/>
                <a:latin typeface="Open Sans" panose="020B0606030504020204" pitchFamily="34" charset="0"/>
                <a:ea typeface="Calibri" panose="020F0502020204030204" pitchFamily="34" charset="0"/>
              </a:rPr>
              <a:t> στη Βιέννη, "Τα πλαστικά απόβλητα σε μια οικονομία κλειστού κυκλώματος", ήταν η ανταλλαγή εμπειριών μεταξύ ευρωπαϊκών και μη ευρωπαϊκών χωρών, συμπεριλαμβανομένων των ΗΠΑ, της Ιαπωνίας και της Τουρκίας, για τη βελτίωση και την αύξηση της αποτελεσματικότητας της διαχείρισης των πλαστικών αποβλήτων, ιδίως σε χώρες με αναποτελεσματική διαχείριση αποβλήτων </a:t>
            </a:r>
            <a:r>
              <a:rPr lang="en-US" sz="1700" dirty="0">
                <a:effectLst/>
                <a:latin typeface="Open Sans" panose="020B0606030504020204" pitchFamily="34" charset="0"/>
                <a:ea typeface="Calibri" panose="020F0502020204030204" pitchFamily="34" charset="0"/>
              </a:rPr>
              <a:t>(</a:t>
            </a:r>
            <a:r>
              <a:rPr lang="el-GR" sz="1700" u="sng" dirty="0">
                <a:effectLst/>
                <a:latin typeface="Open Sans" panose="020B0606030504020204" pitchFamily="34" charset="0"/>
                <a:ea typeface="Calibri" panose="020F0502020204030204" pitchFamily="34" charset="0"/>
                <a:hlinkClick r:id="rId3"/>
              </a:rPr>
              <a:t>πηγή</a:t>
            </a:r>
            <a:r>
              <a:rPr lang="en-US" sz="1700" dirty="0">
                <a:effectLst/>
                <a:latin typeface="Open Sans" panose="020B0606030504020204" pitchFamily="34" charset="0"/>
                <a:ea typeface="Calibri" panose="020F0502020204030204" pitchFamily="34" charset="0"/>
              </a:rPr>
              <a:t>)</a:t>
            </a:r>
            <a:r>
              <a:rPr lang="el-GR" sz="1700" dirty="0">
                <a:effectLst/>
                <a:latin typeface="Open Sans" panose="020B0606030504020204" pitchFamily="34" charset="0"/>
                <a:ea typeface="Calibri" panose="020F0502020204030204" pitchFamily="34" charset="0"/>
              </a:rPr>
              <a:t>.</a:t>
            </a:r>
            <a:endParaRPr lang="en-US" sz="1700" dirty="0">
              <a:effectLst/>
              <a:latin typeface="Open Sans" panose="020B0606030504020204" pitchFamily="34" charset="0"/>
              <a:ea typeface="Calibri" panose="020F0502020204030204" pitchFamily="34" charset="0"/>
            </a:endParaRPr>
          </a:p>
          <a:p>
            <a:pPr marL="0" indent="0">
              <a:lnSpc>
                <a:spcPct val="110000"/>
              </a:lnSpc>
              <a:buNone/>
            </a:pPr>
            <a:br>
              <a:rPr lang="en-US" sz="1700" dirty="0"/>
            </a:br>
            <a:endParaRPr lang="en-DE" sz="1700" dirty="0"/>
          </a:p>
        </p:txBody>
      </p:sp>
    </p:spTree>
    <p:extLst>
      <p:ext uri="{BB962C8B-B14F-4D97-AF65-F5344CB8AC3E}">
        <p14:creationId xmlns:p14="http://schemas.microsoft.com/office/powerpoint/2010/main" val="2118503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fill, frame photography, plastic blocks, plastic, polymer, granules, multi colored, large group of objects, close-up, full frame">
            <a:extLst>
              <a:ext uri="{FF2B5EF4-FFF2-40B4-BE49-F238E27FC236}">
                <a16:creationId xmlns:a16="http://schemas.microsoft.com/office/drawing/2014/main" id="{AE0C0737-5A66-5A9B-9CB3-6A1EEA6E7AC7}"/>
              </a:ext>
            </a:extLst>
          </p:cNvPr>
          <p:cNvPicPr>
            <a:picLocks noGrp="1" noChangeAspect="1"/>
          </p:cNvPicPr>
          <p:nvPr>
            <p:ph idx="1"/>
          </p:nvPr>
        </p:nvPicPr>
        <p:blipFill rotWithShape="1">
          <a:blip r:embed="rId2" cstate="print">
            <a:alphaModFix amt="50000"/>
            <a:extLst>
              <a:ext uri="{28A0092B-C50C-407E-A947-70E740481C1C}">
                <a14:useLocalDpi xmlns:a14="http://schemas.microsoft.com/office/drawing/2010/main" val="0"/>
              </a:ext>
            </a:extLst>
          </a:blip>
          <a:srcRect t="11305" r="-1" b="13675"/>
          <a:stretch/>
        </p:blipFill>
        <p:spPr bwMode="auto">
          <a:xfrm>
            <a:off x="20" y="10"/>
            <a:ext cx="12188930" cy="6857990"/>
          </a:xfrm>
          <a:prstGeom prst="rect">
            <a:avLst/>
          </a:prstGeom>
          <a:noFill/>
        </p:spPr>
      </p:pic>
      <p:sp>
        <p:nvSpPr>
          <p:cNvPr id="2" name="Title 1">
            <a:extLst>
              <a:ext uri="{FF2B5EF4-FFF2-40B4-BE49-F238E27FC236}">
                <a16:creationId xmlns:a16="http://schemas.microsoft.com/office/drawing/2014/main" id="{48D02C49-6600-D887-E6FD-F7469C04EEA9}"/>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l-GR" sz="6600" dirty="0">
                <a:solidFill>
                  <a:schemeClr val="bg1"/>
                </a:solidFill>
              </a:rPr>
              <a:t>Τι είναι πλαστικό;</a:t>
            </a:r>
            <a:endParaRPr lang="en-US" sz="6600" dirty="0">
              <a:solidFill>
                <a:schemeClr val="bg1"/>
              </a:solidFill>
            </a:endParaRPr>
          </a:p>
        </p:txBody>
      </p:sp>
      <p:sp>
        <p:nvSpPr>
          <p:cNvPr id="11"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8156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437CD-91CC-F3E3-05FE-76BB73BC3752}"/>
              </a:ext>
            </a:extLst>
          </p:cNvPr>
          <p:cNvSpPr>
            <a:spLocks noGrp="1"/>
          </p:cNvSpPr>
          <p:nvPr>
            <p:ph type="title"/>
          </p:nvPr>
        </p:nvSpPr>
        <p:spPr>
          <a:xfrm>
            <a:off x="5868557" y="1138036"/>
            <a:ext cx="5444382" cy="1402470"/>
          </a:xfrm>
        </p:spPr>
        <p:txBody>
          <a:bodyPr anchor="t">
            <a:normAutofit/>
          </a:bodyPr>
          <a:lstStyle/>
          <a:p>
            <a:r>
              <a:rPr lang="el-GR" sz="3200" dirty="0">
                <a:latin typeface="Open Sans" panose="020B0606030504020204" pitchFamily="34" charset="0"/>
                <a:ea typeface="Calibri" panose="020F0502020204030204" pitchFamily="34" charset="0"/>
                <a:cs typeface="Times New Roman" panose="02020603050405020304" pitchFamily="18" charset="0"/>
              </a:rPr>
              <a:t>Τι είναι το πλαστικό και από τι αποτελείται;</a:t>
            </a:r>
            <a:endParaRPr lang="en-DE" sz="3200" dirty="0"/>
          </a:p>
        </p:txBody>
      </p:sp>
      <p:pic>
        <p:nvPicPr>
          <p:cNvPr id="5" name="Picture 4" descr="A picture containing painting, colorfulness, magenta, child art&#10;&#10;Description automatically generated">
            <a:extLst>
              <a:ext uri="{FF2B5EF4-FFF2-40B4-BE49-F238E27FC236}">
                <a16:creationId xmlns:a16="http://schemas.microsoft.com/office/drawing/2014/main" id="{A7A5671A-50CF-DA24-9783-E73A79657317}"/>
              </a:ext>
            </a:extLst>
          </p:cNvPr>
          <p:cNvPicPr>
            <a:picLocks noChangeAspect="1"/>
          </p:cNvPicPr>
          <p:nvPr/>
        </p:nvPicPr>
        <p:blipFill rotWithShape="1">
          <a:blip r:embed="rId2">
            <a:extLst>
              <a:ext uri="{28A0092B-C50C-407E-A947-70E740481C1C}">
                <a14:useLocalDpi xmlns:a14="http://schemas.microsoft.com/office/drawing/2010/main" val="0"/>
              </a:ext>
            </a:extLst>
          </a:blip>
          <a:srcRect r="1" b="11134"/>
          <a:stretch/>
        </p:blipFill>
        <p:spPr>
          <a:xfrm>
            <a:off x="-1" y="10"/>
            <a:ext cx="5151179" cy="6857990"/>
          </a:xfrm>
          <a:prstGeom prst="rect">
            <a:avLst/>
          </a:prstGeom>
        </p:spPr>
      </p:pic>
      <p:cxnSp>
        <p:nvCxnSpPr>
          <p:cNvPr id="10" name="Straight Connector 9">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2AB5B33-A38C-9020-66C6-280DCD439973}"/>
              </a:ext>
            </a:extLst>
          </p:cNvPr>
          <p:cNvSpPr>
            <a:spLocks noGrp="1"/>
          </p:cNvSpPr>
          <p:nvPr>
            <p:ph idx="1"/>
          </p:nvPr>
        </p:nvSpPr>
        <p:spPr>
          <a:xfrm>
            <a:off x="5868557" y="2395647"/>
            <a:ext cx="5899174" cy="4462353"/>
          </a:xfrm>
        </p:spPr>
        <p:txBody>
          <a:bodyPr>
            <a:normAutofit/>
          </a:bodyPr>
          <a:lstStyle/>
          <a:p>
            <a:pPr marL="0" indent="0">
              <a:lnSpc>
                <a:spcPct val="100000"/>
              </a:lnSpc>
              <a:buNone/>
            </a:pPr>
            <a:r>
              <a:rPr lang="el-GR" sz="1800" dirty="0">
                <a:effectLst/>
                <a:latin typeface="Open Sans" panose="020B0606030504020204" pitchFamily="34" charset="0"/>
                <a:ea typeface="Calibri" panose="020F0502020204030204" pitchFamily="34" charset="0"/>
                <a:cs typeface="Times New Roman" panose="02020603050405020304" pitchFamily="18" charset="0"/>
              </a:rPr>
              <a:t>Πλαστικό είναι ένας όρος της καθομιλουμένης για τα </a:t>
            </a:r>
            <a:r>
              <a:rPr lang="el-GR" sz="1800" b="1" dirty="0">
                <a:effectLst/>
                <a:latin typeface="Open Sans" panose="020B0606030504020204" pitchFamily="34" charset="0"/>
                <a:ea typeface="Calibri" panose="020F0502020204030204" pitchFamily="34" charset="0"/>
                <a:cs typeface="Times New Roman" panose="02020603050405020304" pitchFamily="18" charset="0"/>
              </a:rPr>
              <a:t>πλαστικά</a:t>
            </a:r>
            <a:r>
              <a:rPr lang="el-GR" sz="1800" dirty="0">
                <a:effectLst/>
                <a:latin typeface="Open Sans" panose="020B0606030504020204" pitchFamily="34" charset="0"/>
                <a:ea typeface="Calibri" panose="020F0502020204030204" pitchFamily="34" charset="0"/>
                <a:cs typeface="Times New Roman" panose="02020603050405020304" pitchFamily="18" charset="0"/>
              </a:rPr>
              <a:t>, αλλιώς γνωστά ως </a:t>
            </a:r>
            <a:r>
              <a:rPr lang="el-GR" sz="1800" b="1" dirty="0">
                <a:effectLst/>
                <a:latin typeface="Open Sans" panose="020B0606030504020204" pitchFamily="34" charset="0"/>
                <a:ea typeface="Calibri" panose="020F0502020204030204" pitchFamily="34" charset="0"/>
                <a:cs typeface="Times New Roman" panose="02020603050405020304" pitchFamily="18" charset="0"/>
              </a:rPr>
              <a:t>πολυμερή</a:t>
            </a:r>
            <a:r>
              <a:rPr lang="el-GR" sz="1800" dirty="0">
                <a:effectLst/>
                <a:latin typeface="Open Sans" panose="020B0606030504020204" pitchFamily="34" charset="0"/>
                <a:ea typeface="Calibri" panose="020F0502020204030204" pitchFamily="34" charset="0"/>
                <a:cs typeface="Times New Roman" panose="02020603050405020304" pitchFamily="18" charset="0"/>
              </a:rPr>
              <a:t>. </a:t>
            </a:r>
          </a:p>
          <a:p>
            <a:pPr marL="0" indent="0">
              <a:lnSpc>
                <a:spcPct val="100000"/>
              </a:lnSpc>
              <a:buNone/>
            </a:pPr>
            <a:r>
              <a:rPr lang="el-GR" sz="1800" dirty="0">
                <a:effectLst/>
                <a:latin typeface="Open Sans" panose="020B0606030504020204" pitchFamily="34" charset="0"/>
                <a:ea typeface="Calibri" panose="020F0502020204030204" pitchFamily="34" charset="0"/>
                <a:cs typeface="Times New Roman" panose="02020603050405020304" pitchFamily="18" charset="0"/>
              </a:rPr>
              <a:t>Τα κύρια συστατικά του είναι </a:t>
            </a:r>
            <a:r>
              <a:rPr lang="el-GR" sz="1800" b="1" dirty="0">
                <a:effectLst/>
                <a:latin typeface="Open Sans" panose="020B0606030504020204" pitchFamily="34" charset="0"/>
                <a:ea typeface="Calibri" panose="020F0502020204030204" pitchFamily="34" charset="0"/>
                <a:cs typeface="Times New Roman" panose="02020603050405020304" pitchFamily="18" charset="0"/>
              </a:rPr>
              <a:t>συνθετικά, φυσικά ή τροποποιημένα πολυμερή.</a:t>
            </a:r>
          </a:p>
          <a:p>
            <a:pPr marL="0" indent="0">
              <a:lnSpc>
                <a:spcPct val="100000"/>
              </a:lnSpc>
              <a:buNone/>
            </a:pPr>
            <a:r>
              <a:rPr lang="el-GR" sz="1800" dirty="0">
                <a:effectLst/>
                <a:latin typeface="Open Sans" panose="020B0606030504020204" pitchFamily="34" charset="0"/>
                <a:ea typeface="Calibri" panose="020F0502020204030204" pitchFamily="34" charset="0"/>
                <a:cs typeface="Times New Roman" panose="02020603050405020304" pitchFamily="18" charset="0"/>
              </a:rPr>
              <a:t>Η ελληνική λέξη </a:t>
            </a:r>
            <a:r>
              <a:rPr lang="el-GR" sz="1800" i="1" dirty="0" err="1">
                <a:effectLst/>
                <a:latin typeface="Open Sans" panose="020B0606030504020204" pitchFamily="34" charset="0"/>
                <a:ea typeface="Calibri" panose="020F0502020204030204" pitchFamily="34" charset="0"/>
                <a:cs typeface="Times New Roman" panose="02020603050405020304" pitchFamily="18" charset="0"/>
              </a:rPr>
              <a:t>πολυμέρης</a:t>
            </a:r>
            <a:r>
              <a:rPr lang="el-GR" sz="1800" dirty="0">
                <a:effectLst/>
                <a:latin typeface="Open Sans" panose="020B0606030504020204" pitchFamily="34" charset="0"/>
                <a:ea typeface="Calibri" panose="020F0502020204030204" pitchFamily="34" charset="0"/>
                <a:cs typeface="Times New Roman" panose="02020603050405020304" pitchFamily="18" charset="0"/>
              </a:rPr>
              <a:t> σημαίνει αυτός που αποτελείται από </a:t>
            </a:r>
            <a:r>
              <a:rPr lang="el-GR" sz="1800" b="1" dirty="0">
                <a:effectLst/>
                <a:latin typeface="Open Sans" panose="020B0606030504020204" pitchFamily="34" charset="0"/>
                <a:ea typeface="Calibri" panose="020F0502020204030204" pitchFamily="34" charset="0"/>
                <a:cs typeface="Times New Roman" panose="02020603050405020304" pitchFamily="18" charset="0"/>
              </a:rPr>
              <a:t>πολλά μέρη</a:t>
            </a:r>
            <a:r>
              <a:rPr lang="el-GR" sz="1800" dirty="0">
                <a:effectLst/>
                <a:latin typeface="Open Sans" panose="020B0606030504020204" pitchFamily="34" charset="0"/>
                <a:ea typeface="Calibri" panose="020F0502020204030204" pitchFamily="34" charset="0"/>
                <a:cs typeface="Times New Roman" panose="02020603050405020304" pitchFamily="18" charset="0"/>
              </a:rPr>
              <a:t>.</a:t>
            </a:r>
          </a:p>
          <a:p>
            <a:pPr marL="0" indent="0">
              <a:lnSpc>
                <a:spcPct val="100000"/>
              </a:lnSpc>
              <a:buNone/>
            </a:pPr>
            <a:r>
              <a:rPr lang="el-GR" sz="1800" dirty="0">
                <a:effectLst/>
                <a:latin typeface="Open Sans" panose="020B0606030504020204" pitchFamily="34" charset="0"/>
                <a:ea typeface="Calibri" panose="020F0502020204030204" pitchFamily="34" charset="0"/>
                <a:cs typeface="Times New Roman" panose="02020603050405020304" pitchFamily="18" charset="0"/>
              </a:rPr>
              <a:t>Τα πολυμερή πλαστικά αποτελούνται από τα λεγόμενα </a:t>
            </a:r>
            <a:r>
              <a:rPr lang="el-GR" sz="1800" b="1" dirty="0" err="1">
                <a:effectLst/>
                <a:latin typeface="Open Sans" panose="020B0606030504020204" pitchFamily="34" charset="0"/>
                <a:ea typeface="Calibri" panose="020F0502020204030204" pitchFamily="34" charset="0"/>
                <a:cs typeface="Times New Roman" panose="02020603050405020304" pitchFamily="18" charset="0"/>
              </a:rPr>
              <a:t>mers</a:t>
            </a:r>
            <a:r>
              <a:rPr lang="el-GR" sz="1800" dirty="0">
                <a:effectLst/>
                <a:latin typeface="Open Sans" panose="020B0606030504020204" pitchFamily="34" charset="0"/>
                <a:ea typeface="Calibri" panose="020F0502020204030204" pitchFamily="34" charset="0"/>
                <a:cs typeface="Times New Roman" panose="02020603050405020304" pitchFamily="18" charset="0"/>
              </a:rPr>
              <a:t> (</a:t>
            </a:r>
            <a:r>
              <a:rPr lang="el-GR" sz="1800" dirty="0" err="1">
                <a:effectLst/>
                <a:latin typeface="Open Sans" panose="020B0606030504020204" pitchFamily="34" charset="0"/>
                <a:ea typeface="Calibri" panose="020F0502020204030204" pitchFamily="34" charset="0"/>
                <a:cs typeface="Times New Roman" panose="02020603050405020304" pitchFamily="18" charset="0"/>
              </a:rPr>
              <a:t>meri</a:t>
            </a:r>
            <a:r>
              <a:rPr lang="el-GR" sz="1800" dirty="0">
                <a:effectLst/>
                <a:latin typeface="Open Sans" panose="020B0606030504020204" pitchFamily="34" charset="0"/>
                <a:ea typeface="Calibri" panose="020F0502020204030204" pitchFamily="34" charset="0"/>
                <a:cs typeface="Times New Roman" panose="02020603050405020304" pitchFamily="18" charset="0"/>
              </a:rPr>
              <a:t>=μέρη)</a:t>
            </a:r>
            <a:r>
              <a:rPr lang="en-US" sz="1800" dirty="0">
                <a:effectLst/>
                <a:latin typeface="Open Sans" panose="020B0606030504020204" pitchFamily="34" charset="0"/>
                <a:ea typeface="Calibri" panose="020F0502020204030204" pitchFamily="34" charset="0"/>
                <a:cs typeface="Times New Roman" panose="02020603050405020304" pitchFamily="18" charset="0"/>
              </a:rPr>
              <a:t>.</a:t>
            </a:r>
            <a:endParaRPr lang="el-GR" sz="1800" dirty="0">
              <a:effectLst/>
              <a:latin typeface="Open Sans" panose="020B0606030504020204" pitchFamily="34" charset="0"/>
              <a:ea typeface="Calibri" panose="020F0502020204030204" pitchFamily="34" charset="0"/>
              <a:cs typeface="Times New Roman" panose="02020603050405020304" pitchFamily="18" charset="0"/>
            </a:endParaRPr>
          </a:p>
          <a:p>
            <a:pPr marL="0" indent="0">
              <a:lnSpc>
                <a:spcPct val="100000"/>
              </a:lnSpc>
              <a:buNone/>
            </a:pPr>
            <a:r>
              <a:rPr lang="el-GR" sz="1800" dirty="0">
                <a:latin typeface="Open Sans" panose="020B0606030504020204" pitchFamily="34" charset="0"/>
                <a:ea typeface="Calibri" panose="020F0502020204030204" pitchFamily="34" charset="0"/>
                <a:cs typeface="Times New Roman" panose="02020603050405020304" pitchFamily="18" charset="0"/>
              </a:rPr>
              <a:t>Αυτά τα </a:t>
            </a:r>
            <a:r>
              <a:rPr lang="el-GR" sz="1800" b="1" dirty="0">
                <a:latin typeface="Open Sans" panose="020B0606030504020204" pitchFamily="34" charset="0"/>
                <a:ea typeface="Calibri" panose="020F0502020204030204" pitchFamily="34" charset="0"/>
                <a:cs typeface="Times New Roman" panose="02020603050405020304" pitchFamily="18" charset="0"/>
              </a:rPr>
              <a:t>μικρά μόρια </a:t>
            </a:r>
            <a:r>
              <a:rPr lang="el-GR" sz="1800" dirty="0">
                <a:latin typeface="Open Sans" panose="020B0606030504020204" pitchFamily="34" charset="0"/>
                <a:ea typeface="Calibri" panose="020F0502020204030204" pitchFamily="34" charset="0"/>
                <a:cs typeface="Times New Roman" panose="02020603050405020304" pitchFamily="18" charset="0"/>
              </a:rPr>
              <a:t>της ίδιας ένωσης αντιδρούν μεταξύ τους για να σχηματίσουν μια ένωση με μεγαλύτερο </a:t>
            </a:r>
            <a:r>
              <a:rPr lang="el-GR" sz="1800" b="1" dirty="0">
                <a:latin typeface="Open Sans" panose="020B0606030504020204" pitchFamily="34" charset="0"/>
                <a:ea typeface="Calibri" panose="020F0502020204030204" pitchFamily="34" charset="0"/>
                <a:cs typeface="Times New Roman" panose="02020603050405020304" pitchFamily="18" charset="0"/>
              </a:rPr>
              <a:t>μοριακό βάρος </a:t>
            </a:r>
            <a:r>
              <a:rPr lang="el-GR" sz="1800" dirty="0">
                <a:latin typeface="Open Sans" panose="020B0606030504020204" pitchFamily="34" charset="0"/>
                <a:ea typeface="Calibri" panose="020F0502020204030204" pitchFamily="34" charset="0"/>
                <a:cs typeface="Times New Roman" panose="02020603050405020304" pitchFamily="18" charset="0"/>
              </a:rPr>
              <a:t>και διαφορετικές </a:t>
            </a:r>
            <a:r>
              <a:rPr lang="el-GR" sz="1800" b="1" dirty="0">
                <a:latin typeface="Open Sans" panose="020B0606030504020204" pitchFamily="34" charset="0"/>
                <a:ea typeface="Calibri" panose="020F0502020204030204" pitchFamily="34" charset="0"/>
                <a:cs typeface="Times New Roman" panose="02020603050405020304" pitchFamily="18" charset="0"/>
              </a:rPr>
              <a:t>χημικές</a:t>
            </a:r>
            <a:r>
              <a:rPr lang="el-GR" sz="1800" dirty="0">
                <a:latin typeface="Open Sans" panose="020B0606030504020204" pitchFamily="34" charset="0"/>
                <a:ea typeface="Calibri" panose="020F0502020204030204" pitchFamily="34" charset="0"/>
                <a:cs typeface="Times New Roman" panose="02020603050405020304" pitchFamily="18" charset="0"/>
              </a:rPr>
              <a:t> και </a:t>
            </a:r>
            <a:r>
              <a:rPr lang="el-GR" sz="1800" b="1" dirty="0">
                <a:latin typeface="Open Sans" panose="020B0606030504020204" pitchFamily="34" charset="0"/>
                <a:ea typeface="Calibri" panose="020F0502020204030204" pitchFamily="34" charset="0"/>
                <a:cs typeface="Times New Roman" panose="02020603050405020304" pitchFamily="18" charset="0"/>
              </a:rPr>
              <a:t>φυσικές ιδιότητες </a:t>
            </a:r>
            <a:r>
              <a:rPr lang="el-GR" sz="1800" dirty="0">
                <a:latin typeface="Open Sans" panose="020B0606030504020204" pitchFamily="34" charset="0"/>
                <a:ea typeface="Calibri" panose="020F0502020204030204" pitchFamily="34" charset="0"/>
                <a:cs typeface="Times New Roman" panose="02020603050405020304" pitchFamily="18" charset="0"/>
              </a:rPr>
              <a:t>από τις ενώσεις που την αποτελούν, δηλαδή το </a:t>
            </a:r>
            <a:r>
              <a:rPr lang="el-GR" sz="1800" b="1" dirty="0">
                <a:latin typeface="Open Sans" panose="020B0606030504020204" pitchFamily="34" charset="0"/>
                <a:ea typeface="Calibri" panose="020F0502020204030204" pitchFamily="34" charset="0"/>
                <a:cs typeface="Times New Roman" panose="02020603050405020304" pitchFamily="18" charset="0"/>
              </a:rPr>
              <a:t>πολυμερές</a:t>
            </a:r>
            <a:r>
              <a:rPr lang="el-GR" sz="1800" dirty="0">
                <a:latin typeface="Open Sans" panose="020B0606030504020204" pitchFamily="34" charset="0"/>
                <a:ea typeface="Calibri" panose="020F0502020204030204" pitchFamily="34" charset="0"/>
                <a:cs typeface="Times New Roman" panose="02020603050405020304" pitchFamily="18" charset="0"/>
              </a:rPr>
              <a:t> </a:t>
            </a:r>
            <a:r>
              <a:rPr lang="en-US" sz="1800" dirty="0">
                <a:effectLst/>
                <a:latin typeface="Open Sans" panose="020B0606030504020204" pitchFamily="34" charset="0"/>
                <a:ea typeface="Calibri" panose="020F0502020204030204" pitchFamily="34" charset="0"/>
                <a:cs typeface="Times New Roman" panose="02020603050405020304" pitchFamily="18" charset="0"/>
              </a:rPr>
              <a:t>(</a:t>
            </a:r>
            <a:r>
              <a:rPr lang="el-GR" sz="18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3"/>
              </a:rPr>
              <a:t>πηγή</a:t>
            </a:r>
            <a:r>
              <a:rPr lang="en-US" sz="1800" dirty="0">
                <a:effectLst/>
                <a:latin typeface="Open Sans" panose="020B0606030504020204" pitchFamily="34" charset="0"/>
                <a:ea typeface="Calibri" panose="020F0502020204030204" pitchFamily="34" charset="0"/>
                <a:cs typeface="Times New Roman" panose="02020603050405020304" pitchFamily="18" charset="0"/>
              </a:rPr>
              <a:t>)</a:t>
            </a:r>
            <a:r>
              <a:rPr lang="el-GR" sz="1800" dirty="0">
                <a:effectLst/>
                <a:latin typeface="Open Sans" panose="020B0606030504020204" pitchFamily="34" charset="0"/>
                <a:ea typeface="Calibri" panose="020F0502020204030204" pitchFamily="34" charset="0"/>
                <a:cs typeface="Times New Roman" panose="02020603050405020304" pitchFamily="18" charset="0"/>
              </a:rPr>
              <a:t>.</a:t>
            </a:r>
            <a:endParaRPr lang="en-DE"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buNone/>
            </a:pPr>
            <a:endParaRPr lang="en-DE"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pPr>
            <a:endParaRPr lang="en-DE" sz="2000" dirty="0"/>
          </a:p>
        </p:txBody>
      </p:sp>
    </p:spTree>
    <p:extLst>
      <p:ext uri="{BB962C8B-B14F-4D97-AF65-F5344CB8AC3E}">
        <p14:creationId xmlns:p14="http://schemas.microsoft.com/office/powerpoint/2010/main" val="2857142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017C3-AD7F-89A2-E4B9-5294596BCE7D}"/>
              </a:ext>
            </a:extLst>
          </p:cNvPr>
          <p:cNvSpPr>
            <a:spLocks noGrp="1"/>
          </p:cNvSpPr>
          <p:nvPr>
            <p:ph type="title"/>
          </p:nvPr>
        </p:nvSpPr>
        <p:spPr>
          <a:xfrm>
            <a:off x="5868557" y="1138036"/>
            <a:ext cx="5444382" cy="1402470"/>
          </a:xfrm>
        </p:spPr>
        <p:txBody>
          <a:bodyPr anchor="t">
            <a:normAutofit/>
          </a:bodyPr>
          <a:lstStyle/>
          <a:p>
            <a:r>
              <a:rPr lang="el-GR" sz="3200" dirty="0"/>
              <a:t>Φυσικά πολυμερή (</a:t>
            </a:r>
            <a:r>
              <a:rPr lang="el-GR" sz="3200" dirty="0" err="1"/>
              <a:t>βιοπολυμερή</a:t>
            </a:r>
            <a:r>
              <a:rPr lang="el-GR" sz="3200" dirty="0"/>
              <a:t>)</a:t>
            </a:r>
            <a:endParaRPr lang="en-DE" sz="3200" dirty="0"/>
          </a:p>
        </p:txBody>
      </p:sp>
      <p:pic>
        <p:nvPicPr>
          <p:cNvPr id="5" name="Picture 4" descr="A picture containing diagram&#10;&#10;Description automatically generated">
            <a:extLst>
              <a:ext uri="{FF2B5EF4-FFF2-40B4-BE49-F238E27FC236}">
                <a16:creationId xmlns:a16="http://schemas.microsoft.com/office/drawing/2014/main" id="{7C7D4558-701F-65C0-D6AC-AE93FFEE3106}"/>
              </a:ext>
            </a:extLst>
          </p:cNvPr>
          <p:cNvPicPr>
            <a:picLocks noChangeAspect="1"/>
          </p:cNvPicPr>
          <p:nvPr/>
        </p:nvPicPr>
        <p:blipFill rotWithShape="1">
          <a:blip r:embed="rId2">
            <a:extLst>
              <a:ext uri="{28A0092B-C50C-407E-A947-70E740481C1C}">
                <a14:useLocalDpi xmlns:a14="http://schemas.microsoft.com/office/drawing/2010/main" val="0"/>
              </a:ext>
            </a:extLst>
          </a:blip>
          <a:srcRect r="13912"/>
          <a:stretch/>
        </p:blipFill>
        <p:spPr>
          <a:xfrm>
            <a:off x="-1" y="10"/>
            <a:ext cx="5151179" cy="6857990"/>
          </a:xfrm>
          <a:prstGeom prst="rect">
            <a:avLst/>
          </a:prstGeom>
        </p:spPr>
      </p:pic>
      <p:cxnSp>
        <p:nvCxnSpPr>
          <p:cNvPr id="10" name="Straight Connector 9">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B37FF3D-98C5-E51D-2E40-CD22F4F050AB}"/>
              </a:ext>
            </a:extLst>
          </p:cNvPr>
          <p:cNvSpPr>
            <a:spLocks noGrp="1"/>
          </p:cNvSpPr>
          <p:nvPr>
            <p:ph idx="1"/>
          </p:nvPr>
        </p:nvSpPr>
        <p:spPr>
          <a:xfrm>
            <a:off x="5868557" y="2551176"/>
            <a:ext cx="5444382" cy="3591207"/>
          </a:xfrm>
        </p:spPr>
        <p:txBody>
          <a:bodyPr>
            <a:normAutofit/>
          </a:bodyPr>
          <a:lstStyle/>
          <a:p>
            <a:pPr marL="0" indent="0">
              <a:buNone/>
            </a:pPr>
            <a:r>
              <a:rPr lang="el-GR" sz="2000" dirty="0">
                <a:effectLst/>
                <a:latin typeface="Open Sans" panose="020B0606030504020204" pitchFamily="34" charset="0"/>
                <a:ea typeface="Calibri" panose="020F0502020204030204" pitchFamily="34" charset="0"/>
              </a:rPr>
              <a:t>Τα φυσικά πολυμερή (</a:t>
            </a:r>
            <a:r>
              <a:rPr lang="el-GR" sz="2000" dirty="0" err="1">
                <a:effectLst/>
                <a:latin typeface="Open Sans" panose="020B0606030504020204" pitchFamily="34" charset="0"/>
                <a:ea typeface="Calibri" panose="020F0502020204030204" pitchFamily="34" charset="0"/>
              </a:rPr>
              <a:t>βιοπολυμερή</a:t>
            </a:r>
            <a:r>
              <a:rPr lang="el-GR" sz="2000" dirty="0">
                <a:effectLst/>
                <a:latin typeface="Open Sans" panose="020B0606030504020204" pitchFamily="34" charset="0"/>
                <a:ea typeface="Calibri" panose="020F0502020204030204" pitchFamily="34" charset="0"/>
              </a:rPr>
              <a:t>) παράγονται από ζωντανούς οργανισμούς. </a:t>
            </a:r>
          </a:p>
          <a:p>
            <a:pPr marL="0" indent="0">
              <a:buNone/>
            </a:pPr>
            <a:r>
              <a:rPr lang="el-GR" sz="2000" dirty="0">
                <a:effectLst/>
                <a:latin typeface="Open Sans" panose="020B0606030504020204" pitchFamily="34" charset="0"/>
                <a:ea typeface="Calibri" panose="020F0502020204030204" pitchFamily="34" charset="0"/>
              </a:rPr>
              <a:t>Σε αυτά περιλαμβάνονται η κυτταρίνη, το καουτσούκ και η </a:t>
            </a:r>
            <a:r>
              <a:rPr lang="el-GR" sz="2000" dirty="0" err="1">
                <a:effectLst/>
                <a:latin typeface="Open Sans" panose="020B0606030504020204" pitchFamily="34" charset="0"/>
                <a:ea typeface="Calibri" panose="020F0502020204030204" pitchFamily="34" charset="0"/>
              </a:rPr>
              <a:t>χιτίνη</a:t>
            </a:r>
            <a:r>
              <a:rPr lang="el-GR" sz="2000" dirty="0">
                <a:effectLst/>
                <a:latin typeface="Open Sans" panose="020B0606030504020204" pitchFamily="34" charset="0"/>
                <a:ea typeface="Calibri" panose="020F0502020204030204" pitchFamily="34" charset="0"/>
              </a:rPr>
              <a:t>, από την οποία τα αρθρόποδα κατασκευάζουν το σκελετό τους.</a:t>
            </a:r>
            <a:endParaRPr lang="en-DE" sz="2000" dirty="0"/>
          </a:p>
        </p:txBody>
      </p:sp>
    </p:spTree>
    <p:extLst>
      <p:ext uri="{BB962C8B-B14F-4D97-AF65-F5344CB8AC3E}">
        <p14:creationId xmlns:p14="http://schemas.microsoft.com/office/powerpoint/2010/main" val="1370996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292D9-ADE3-F396-8FFF-6289209EA68F}"/>
              </a:ext>
            </a:extLst>
          </p:cNvPr>
          <p:cNvSpPr>
            <a:spLocks noGrp="1"/>
          </p:cNvSpPr>
          <p:nvPr>
            <p:ph type="title"/>
          </p:nvPr>
        </p:nvSpPr>
        <p:spPr>
          <a:xfrm>
            <a:off x="800100" y="3822610"/>
            <a:ext cx="4229100" cy="2255461"/>
          </a:xfrm>
        </p:spPr>
        <p:txBody>
          <a:bodyPr anchor="t">
            <a:normAutofit/>
          </a:bodyPr>
          <a:lstStyle/>
          <a:p>
            <a:r>
              <a:rPr lang="el-GR" sz="3200" dirty="0"/>
              <a:t>Συνθετικά πολυμερή</a:t>
            </a:r>
            <a:endParaRPr lang="en-DE" sz="3200" dirty="0"/>
          </a:p>
        </p:txBody>
      </p:sp>
      <p:pic>
        <p:nvPicPr>
          <p:cNvPr id="5" name="Picture 4" descr="A diagram of a molecule&#10;&#10;Description automatically generated with low confidence">
            <a:extLst>
              <a:ext uri="{FF2B5EF4-FFF2-40B4-BE49-F238E27FC236}">
                <a16:creationId xmlns:a16="http://schemas.microsoft.com/office/drawing/2014/main" id="{8D12FA58-CCBE-EF74-2543-21AA4E399290}"/>
              </a:ext>
            </a:extLst>
          </p:cNvPr>
          <p:cNvPicPr>
            <a:picLocks noChangeAspect="1"/>
          </p:cNvPicPr>
          <p:nvPr/>
        </p:nvPicPr>
        <p:blipFill rotWithShape="1">
          <a:blip r:embed="rId2">
            <a:extLst>
              <a:ext uri="{28A0092B-C50C-407E-A947-70E740481C1C}">
                <a14:useLocalDpi xmlns:a14="http://schemas.microsoft.com/office/drawing/2010/main" val="0"/>
              </a:ext>
            </a:extLst>
          </a:blip>
          <a:srcRect t="18170" b="24579"/>
          <a:stretch/>
        </p:blipFill>
        <p:spPr>
          <a:xfrm>
            <a:off x="866422" y="-1"/>
            <a:ext cx="10459156" cy="3517995"/>
          </a:xfrm>
          <a:prstGeom prst="rect">
            <a:avLst/>
          </a:prstGeom>
        </p:spPr>
      </p:pic>
      <p:cxnSp>
        <p:nvCxnSpPr>
          <p:cNvPr id="30" name="Straight Connector 19">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6422" y="3517997"/>
            <a:ext cx="10459156"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C4DFB5E-BA4C-416C-51FD-94CEB7AB4FCB}"/>
              </a:ext>
            </a:extLst>
          </p:cNvPr>
          <p:cNvSpPr>
            <a:spLocks noGrp="1"/>
          </p:cNvSpPr>
          <p:nvPr>
            <p:ph idx="1"/>
          </p:nvPr>
        </p:nvSpPr>
        <p:spPr>
          <a:xfrm>
            <a:off x="5987844" y="3854884"/>
            <a:ext cx="5365955" cy="2888815"/>
          </a:xfrm>
        </p:spPr>
        <p:txBody>
          <a:bodyPr>
            <a:normAutofit fontScale="92500" lnSpcReduction="20000"/>
          </a:bodyPr>
          <a:lstStyle/>
          <a:p>
            <a:pPr marL="0" indent="0">
              <a:lnSpc>
                <a:spcPct val="110000"/>
              </a:lnSpc>
              <a:buNone/>
            </a:pPr>
            <a:r>
              <a:rPr lang="el-GR" sz="1900" dirty="0">
                <a:effectLst/>
                <a:latin typeface="Open Sans" panose="020B0606030504020204" pitchFamily="34" charset="0"/>
                <a:ea typeface="Calibri" panose="020F0502020204030204" pitchFamily="34" charset="0"/>
              </a:rPr>
              <a:t>Τα συνθετικά πολυμερή είναι μια ανθρώπινη εφεύρεση και αποτελούν τα κύρια δομικά στοιχεία όχι μόνο των πλαστικών, αλλά και των συγκολλητικών, των χρωμάτων και των βερνικιών.</a:t>
            </a:r>
          </a:p>
          <a:p>
            <a:pPr marL="0" indent="0">
              <a:lnSpc>
                <a:spcPct val="110000"/>
              </a:lnSpc>
              <a:buNone/>
            </a:pPr>
            <a:r>
              <a:rPr lang="el-GR" sz="1900" dirty="0">
                <a:effectLst/>
                <a:latin typeface="Open Sans" panose="020B0606030504020204" pitchFamily="34" charset="0"/>
                <a:ea typeface="Calibri" panose="020F0502020204030204" pitchFamily="34" charset="0"/>
              </a:rPr>
              <a:t>Τα συνθετικά πολυμερή, όπως τα πλαστικά, δημιουργούνται από ορυκτά καύσιμα, όπως ο άνθρακας, το φυσικό αέριο και το πετρέλαιο, τα οποία σχηματίστηκαν στο γεωλογικό παρελθόν από τα υπολείμματα νεκρών οργανισμών.</a:t>
            </a:r>
            <a:endParaRPr lang="en-DE" sz="1900" dirty="0"/>
          </a:p>
        </p:txBody>
      </p:sp>
    </p:spTree>
    <p:extLst>
      <p:ext uri="{BB962C8B-B14F-4D97-AF65-F5344CB8AC3E}">
        <p14:creationId xmlns:p14="http://schemas.microsoft.com/office/powerpoint/2010/main" val="2761160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9">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Triangle 11">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13">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89BE29-74FB-65BA-6D27-C6E94230F0B8}"/>
              </a:ext>
            </a:extLst>
          </p:cNvPr>
          <p:cNvSpPr>
            <a:spLocks noGrp="1"/>
          </p:cNvSpPr>
          <p:nvPr>
            <p:ph type="title"/>
          </p:nvPr>
        </p:nvSpPr>
        <p:spPr>
          <a:xfrm>
            <a:off x="1123356" y="1188637"/>
            <a:ext cx="9984615" cy="1597228"/>
          </a:xfrm>
        </p:spPr>
        <p:txBody>
          <a:bodyPr>
            <a:normAutofit/>
          </a:bodyPr>
          <a:lstStyle/>
          <a:p>
            <a:r>
              <a:rPr lang="el-GR" sz="6000" dirty="0"/>
              <a:t>Τροποποιημένα πολυμερή</a:t>
            </a:r>
            <a:endParaRPr lang="en-DE" sz="6000" dirty="0"/>
          </a:p>
        </p:txBody>
      </p:sp>
      <p:pic>
        <p:nvPicPr>
          <p:cNvPr id="5" name="Picture 4" descr="A picture containing diagram, origami, sketch, pattern&#10;&#10;Description automatically generated">
            <a:extLst>
              <a:ext uri="{FF2B5EF4-FFF2-40B4-BE49-F238E27FC236}">
                <a16:creationId xmlns:a16="http://schemas.microsoft.com/office/drawing/2014/main" id="{D8C90A40-2453-7D9A-5C4A-360BB9B80ECB}"/>
              </a:ext>
            </a:extLst>
          </p:cNvPr>
          <p:cNvPicPr>
            <a:picLocks noChangeAspect="1"/>
          </p:cNvPicPr>
          <p:nvPr/>
        </p:nvPicPr>
        <p:blipFill rotWithShape="1">
          <a:blip r:embed="rId2">
            <a:extLst>
              <a:ext uri="{28A0092B-C50C-407E-A947-70E740481C1C}">
                <a14:useLocalDpi xmlns:a14="http://schemas.microsoft.com/office/drawing/2010/main" val="0"/>
              </a:ext>
            </a:extLst>
          </a:blip>
          <a:srcRect l="10891" r="35283" b="-1"/>
          <a:stretch/>
        </p:blipFill>
        <p:spPr>
          <a:xfrm>
            <a:off x="1123357" y="3018327"/>
            <a:ext cx="3533985" cy="2728198"/>
          </a:xfrm>
          <a:prstGeom prst="rect">
            <a:avLst/>
          </a:prstGeom>
        </p:spPr>
      </p:pic>
      <p:sp>
        <p:nvSpPr>
          <p:cNvPr id="3" name="Content Placeholder 2">
            <a:extLst>
              <a:ext uri="{FF2B5EF4-FFF2-40B4-BE49-F238E27FC236}">
                <a16:creationId xmlns:a16="http://schemas.microsoft.com/office/drawing/2014/main" id="{425AC8C6-B824-6B81-7D43-B313C64764CF}"/>
              </a:ext>
            </a:extLst>
          </p:cNvPr>
          <p:cNvSpPr>
            <a:spLocks noGrp="1"/>
          </p:cNvSpPr>
          <p:nvPr>
            <p:ph idx="1"/>
          </p:nvPr>
        </p:nvSpPr>
        <p:spPr>
          <a:xfrm>
            <a:off x="5255260" y="2998278"/>
            <a:ext cx="4428236" cy="2728198"/>
          </a:xfrm>
        </p:spPr>
        <p:txBody>
          <a:bodyPr anchor="t">
            <a:normAutofit fontScale="92500"/>
          </a:bodyPr>
          <a:lstStyle/>
          <a:p>
            <a:pPr marL="0" indent="0">
              <a:buNone/>
            </a:pPr>
            <a:r>
              <a:rPr lang="el-GR" sz="1900" dirty="0">
                <a:effectLst/>
                <a:latin typeface="Open Sans" panose="020B0606030504020204" pitchFamily="34" charset="0"/>
                <a:ea typeface="Calibri" panose="020F0502020204030204" pitchFamily="34" charset="0"/>
                <a:cs typeface="Times New Roman" panose="02020603050405020304" pitchFamily="18" charset="0"/>
              </a:rPr>
              <a:t>Η τρίτη ομάδα είναι τα τροποποιημένα πολυμερή, τα οποία είναι τεχνητά τροποποιημένα φυσικά πολυμερή (ΟΟΣΑ: 2022</a:t>
            </a:r>
            <a:r>
              <a:rPr lang="en-GB" sz="1900" dirty="0">
                <a:effectLst/>
                <a:latin typeface="Open Sans" panose="020B0606030504020204" pitchFamily="34" charset="0"/>
                <a:ea typeface="Calibri" panose="020F0502020204030204" pitchFamily="34" charset="0"/>
                <a:cs typeface="Times New Roman" panose="02020603050405020304" pitchFamily="18" charset="0"/>
              </a:rPr>
              <a:t>, </a:t>
            </a:r>
            <a:r>
              <a:rPr lang="en-GB" sz="1900" u="sng" dirty="0">
                <a:effectLst/>
                <a:latin typeface="Open Sans" panose="020B0606030504020204" pitchFamily="34" charset="0"/>
                <a:ea typeface="Calibri" panose="020F0502020204030204" pitchFamily="34" charset="0"/>
                <a:cs typeface="Times New Roman" panose="02020603050405020304" pitchFamily="18" charset="0"/>
                <a:hlinkClick r:id="rId3"/>
              </a:rPr>
              <a:t>source</a:t>
            </a:r>
            <a:r>
              <a:rPr lang="en-GB" sz="1900" dirty="0">
                <a:effectLst/>
                <a:latin typeface="Open Sans" panose="020B0606030504020204" pitchFamily="34" charset="0"/>
                <a:ea typeface="Calibri" panose="020F0502020204030204" pitchFamily="34" charset="0"/>
                <a:cs typeface="Times New Roman" panose="02020603050405020304" pitchFamily="18" charset="0"/>
              </a:rPr>
              <a:t>)</a:t>
            </a:r>
            <a:r>
              <a:rPr lang="en-US" sz="1900" dirty="0">
                <a:effectLst/>
                <a:latin typeface="Open Sans" panose="020B0606030504020204" pitchFamily="34" charset="0"/>
                <a:ea typeface="Calibri" panose="020F0502020204030204" pitchFamily="34" charset="0"/>
                <a:cs typeface="Times New Roman" panose="02020603050405020304" pitchFamily="18" charset="0"/>
              </a:rPr>
              <a:t>. </a:t>
            </a:r>
            <a:endParaRPr lang="en-DE" sz="19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l-GR" sz="1900" dirty="0">
                <a:latin typeface="Open Sans" panose="020B0606030504020204" pitchFamily="34" charset="0"/>
                <a:ea typeface="Calibri" panose="020F0502020204030204" pitchFamily="34" charset="0"/>
                <a:cs typeface="Times New Roman" panose="02020603050405020304" pitchFamily="18" charset="0"/>
              </a:rPr>
              <a:t>Η τροποποίηση των πολυμερών υλικών συνεπάγεται φυσικές ή χημικές αντιδράσεις, οι οποίες προσθέτουν λειτουργικές ομάδες και, ως εκ τούτου, προκαλούν αλλαγή στην αντιδραστικότητα (</a:t>
            </a:r>
            <a:r>
              <a:rPr lang="el-GR" sz="1900" dirty="0" err="1">
                <a:latin typeface="Open Sans" panose="020B0606030504020204" pitchFamily="34" charset="0"/>
                <a:ea typeface="Calibri" panose="020F0502020204030204" pitchFamily="34" charset="0"/>
                <a:cs typeface="Times New Roman" panose="02020603050405020304" pitchFamily="18" charset="0"/>
              </a:rPr>
              <a:t>Nemani</a:t>
            </a:r>
            <a:r>
              <a:rPr lang="el-GR" sz="1900" dirty="0">
                <a:latin typeface="Open Sans" panose="020B0606030504020204" pitchFamily="34" charset="0"/>
                <a:ea typeface="Calibri" panose="020F0502020204030204" pitchFamily="34" charset="0"/>
                <a:cs typeface="Times New Roman" panose="02020603050405020304" pitchFamily="18" charset="0"/>
              </a:rPr>
              <a:t> </a:t>
            </a:r>
            <a:r>
              <a:rPr lang="el-GR" sz="1900" dirty="0" err="1">
                <a:latin typeface="Open Sans" panose="020B0606030504020204" pitchFamily="34" charset="0"/>
                <a:ea typeface="Calibri" panose="020F0502020204030204" pitchFamily="34" charset="0"/>
                <a:cs typeface="Times New Roman" panose="02020603050405020304" pitchFamily="18" charset="0"/>
              </a:rPr>
              <a:t>et</a:t>
            </a:r>
            <a:r>
              <a:rPr lang="el-GR" sz="1900" dirty="0">
                <a:latin typeface="Open Sans" panose="020B0606030504020204" pitchFamily="34" charset="0"/>
                <a:ea typeface="Calibri" panose="020F0502020204030204" pitchFamily="34" charset="0"/>
                <a:cs typeface="Times New Roman" panose="02020603050405020304" pitchFamily="18" charset="0"/>
              </a:rPr>
              <a:t> </a:t>
            </a:r>
            <a:r>
              <a:rPr lang="el-GR" sz="1900" dirty="0" err="1">
                <a:latin typeface="Open Sans" panose="020B0606030504020204" pitchFamily="34" charset="0"/>
                <a:ea typeface="Calibri" panose="020F0502020204030204" pitchFamily="34" charset="0"/>
                <a:cs typeface="Times New Roman" panose="02020603050405020304" pitchFamily="18" charset="0"/>
              </a:rPr>
              <a:t>al</a:t>
            </a:r>
            <a:r>
              <a:rPr lang="el-GR" sz="1900" dirty="0">
                <a:latin typeface="Open Sans" panose="020B0606030504020204" pitchFamily="34" charset="0"/>
                <a:ea typeface="Calibri" panose="020F0502020204030204" pitchFamily="34" charset="0"/>
                <a:cs typeface="Times New Roman" panose="02020603050405020304" pitchFamily="18" charset="0"/>
              </a:rPr>
              <a:t>., 2018).</a:t>
            </a:r>
            <a:endParaRPr lang="en-DE" sz="1900" dirty="0">
              <a:latin typeface="Open Sans" panose="020B0606030504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79540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94D44D-63CA-CE37-7ECC-88DD44464111}"/>
              </a:ext>
            </a:extLst>
          </p:cNvPr>
          <p:cNvSpPr>
            <a:spLocks noGrp="1"/>
          </p:cNvSpPr>
          <p:nvPr>
            <p:ph type="title"/>
          </p:nvPr>
        </p:nvSpPr>
        <p:spPr>
          <a:xfrm>
            <a:off x="572493" y="238539"/>
            <a:ext cx="11018520" cy="1434415"/>
          </a:xfrm>
        </p:spPr>
        <p:txBody>
          <a:bodyPr anchor="b">
            <a:normAutofit/>
          </a:bodyPr>
          <a:lstStyle/>
          <a:p>
            <a:r>
              <a:rPr lang="el-GR" sz="5400" dirty="0"/>
              <a:t>Πλαστική σακούλα</a:t>
            </a:r>
            <a:endParaRPr lang="en-DE" sz="5400" dirty="0"/>
          </a:p>
        </p:txBody>
      </p:sp>
      <p:sp>
        <p:nvSpPr>
          <p:cNvPr id="2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1689B442-CA47-AA69-07F9-47D83E2C25CD}"/>
              </a:ext>
            </a:extLst>
          </p:cNvPr>
          <p:cNvSpPr>
            <a:spLocks noGrp="1"/>
          </p:cNvSpPr>
          <p:nvPr>
            <p:ph idx="1"/>
          </p:nvPr>
        </p:nvSpPr>
        <p:spPr>
          <a:xfrm>
            <a:off x="572493" y="2071316"/>
            <a:ext cx="6713552" cy="4119172"/>
          </a:xfrm>
        </p:spPr>
        <p:txBody>
          <a:bodyPr anchor="t">
            <a:normAutofit/>
          </a:bodyPr>
          <a:lstStyle/>
          <a:p>
            <a:pPr algn="just">
              <a:spcAft>
                <a:spcPts val="800"/>
              </a:spcAft>
            </a:pPr>
            <a:r>
              <a:rPr lang="el-GR" sz="1900" dirty="0">
                <a:latin typeface="Open Sans" panose="020B0606030504020204" pitchFamily="34" charset="0"/>
                <a:ea typeface="Calibri" panose="020F0502020204030204" pitchFamily="34" charset="0"/>
                <a:cs typeface="Times New Roman" panose="02020603050405020304" pitchFamily="18" charset="0"/>
              </a:rPr>
              <a:t>Η πλαστική σακούλα είναι στην πραγματικότητα μια αδιάβροχη, επαναχρησιμοποιήσιμη, ελαφριά τσάντα που μπορεί να μεταφέρει πάνω από 1.000 φορές το βάρος της και μπορεί να διπλωθεί σε τόσο μικρό μέγεθος ώστε να χωράει σε μια τσέπη. </a:t>
            </a:r>
            <a:r>
              <a:rPr lang="en-GB" sz="1900" dirty="0">
                <a:effectLst/>
                <a:latin typeface="Open Sans" panose="020B0606030504020204" pitchFamily="34" charset="0"/>
                <a:ea typeface="Calibri" panose="020F0502020204030204" pitchFamily="34" charset="0"/>
                <a:cs typeface="Times New Roman" panose="02020603050405020304" pitchFamily="18" charset="0"/>
              </a:rPr>
              <a:t>(</a:t>
            </a:r>
            <a:r>
              <a:rPr lang="en-GB" sz="1900" dirty="0" err="1">
                <a:effectLst/>
                <a:latin typeface="Open Sans" panose="020B0606030504020204" pitchFamily="34" charset="0"/>
                <a:ea typeface="Calibri" panose="020F0502020204030204" pitchFamily="34" charset="0"/>
                <a:cs typeface="Times New Roman" panose="02020603050405020304" pitchFamily="18" charset="0"/>
              </a:rPr>
              <a:t>Freinkel</a:t>
            </a:r>
            <a:r>
              <a:rPr lang="en-GB" sz="1900" dirty="0">
                <a:effectLst/>
                <a:latin typeface="Open Sans" panose="020B0606030504020204" pitchFamily="34" charset="0"/>
                <a:ea typeface="Calibri" panose="020F0502020204030204" pitchFamily="34" charset="0"/>
                <a:cs typeface="Times New Roman" panose="02020603050405020304" pitchFamily="18" charset="0"/>
              </a:rPr>
              <a:t>, 2011, </a:t>
            </a:r>
            <a:r>
              <a:rPr lang="el-GR" sz="1900" u="sng" dirty="0">
                <a:latin typeface="Open Sans" panose="020B0606030504020204" pitchFamily="34" charset="0"/>
                <a:ea typeface="Calibri" panose="020F0502020204030204" pitchFamily="34" charset="0"/>
                <a:cs typeface="Times New Roman" panose="02020603050405020304" pitchFamily="18" charset="0"/>
                <a:hlinkClick r:id="rId2"/>
              </a:rPr>
              <a:t>πηγή</a:t>
            </a:r>
            <a:r>
              <a:rPr lang="en-GB" sz="1900" dirty="0">
                <a:effectLst/>
                <a:latin typeface="Open Sans" panose="020B0606030504020204" pitchFamily="34" charset="0"/>
                <a:ea typeface="Calibri" panose="020F0502020204030204" pitchFamily="34" charset="0"/>
                <a:cs typeface="Times New Roman" panose="02020603050405020304" pitchFamily="18" charset="0"/>
              </a:rPr>
              <a:t>). </a:t>
            </a:r>
            <a:endParaRPr lang="en-DE" sz="19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l-GR" sz="1900" dirty="0">
                <a:effectLst/>
                <a:latin typeface="Open Sans" panose="020B0606030504020204" pitchFamily="34" charset="0"/>
                <a:ea typeface="Calibri" panose="020F0502020204030204" pitchFamily="34" charset="0"/>
                <a:cs typeface="Times New Roman" panose="02020603050405020304" pitchFamily="18" charset="0"/>
              </a:rPr>
              <a:t>Ο εφευρέτης της πλαστικής σακούλας ήταν ο </a:t>
            </a:r>
            <a:r>
              <a:rPr lang="el-GR" sz="1900" b="1" dirty="0" err="1">
                <a:effectLst/>
                <a:latin typeface="Open Sans" panose="020B0606030504020204" pitchFamily="34" charset="0"/>
                <a:ea typeface="Calibri" panose="020F0502020204030204" pitchFamily="34" charset="0"/>
                <a:cs typeface="Times New Roman" panose="02020603050405020304" pitchFamily="18" charset="0"/>
              </a:rPr>
              <a:t>Sten</a:t>
            </a:r>
            <a:r>
              <a:rPr lang="el-GR" sz="1900" b="1" dirty="0">
                <a:effectLst/>
                <a:latin typeface="Open Sans" panose="020B0606030504020204" pitchFamily="34" charset="0"/>
                <a:ea typeface="Calibri" panose="020F0502020204030204" pitchFamily="34" charset="0"/>
                <a:cs typeface="Times New Roman" panose="02020603050405020304" pitchFamily="18" charset="0"/>
              </a:rPr>
              <a:t> </a:t>
            </a:r>
            <a:r>
              <a:rPr lang="el-GR" sz="1900" b="1" dirty="0" err="1">
                <a:effectLst/>
                <a:latin typeface="Open Sans" panose="020B0606030504020204" pitchFamily="34" charset="0"/>
                <a:ea typeface="Calibri" panose="020F0502020204030204" pitchFamily="34" charset="0"/>
                <a:cs typeface="Times New Roman" panose="02020603050405020304" pitchFamily="18" charset="0"/>
              </a:rPr>
              <a:t>Gustav</a:t>
            </a:r>
            <a:r>
              <a:rPr lang="el-GR" sz="1900" b="1" dirty="0">
                <a:effectLst/>
                <a:latin typeface="Open Sans" panose="020B0606030504020204" pitchFamily="34" charset="0"/>
                <a:ea typeface="Calibri" panose="020F0502020204030204" pitchFamily="34" charset="0"/>
                <a:cs typeface="Times New Roman" panose="02020603050405020304" pitchFamily="18" charset="0"/>
              </a:rPr>
              <a:t> </a:t>
            </a:r>
            <a:r>
              <a:rPr lang="el-GR" sz="1900" b="1" dirty="0" err="1">
                <a:effectLst/>
                <a:latin typeface="Open Sans" panose="020B0606030504020204" pitchFamily="34" charset="0"/>
                <a:ea typeface="Calibri" panose="020F0502020204030204" pitchFamily="34" charset="0"/>
                <a:cs typeface="Times New Roman" panose="02020603050405020304" pitchFamily="18" charset="0"/>
              </a:rPr>
              <a:t>Thulin</a:t>
            </a:r>
            <a:r>
              <a:rPr lang="el-GR" sz="1900" dirty="0">
                <a:effectLst/>
                <a:latin typeface="Open Sans" panose="020B0606030504020204" pitchFamily="34" charset="0"/>
                <a:ea typeface="Calibri" panose="020F0502020204030204" pitchFamily="34" charset="0"/>
                <a:cs typeface="Times New Roman" panose="02020603050405020304" pitchFamily="18" charset="0"/>
              </a:rPr>
              <a:t>, ένας Σουηδός μηχανικός, ο οποίος επινόησε και κατοχύρωσε την εφεύρεσή του το 1959 για περιβαλλοντικούς λόγους. Μέχρι τότε, η ευρεία χρήση χάρτινων </a:t>
            </a:r>
            <a:r>
              <a:rPr lang="el-GR" sz="1900" dirty="0" err="1">
                <a:effectLst/>
                <a:latin typeface="Open Sans" panose="020B0606030504020204" pitchFamily="34" charset="0"/>
                <a:ea typeface="Calibri" panose="020F0502020204030204" pitchFamily="34" charset="0"/>
                <a:cs typeface="Times New Roman" panose="02020603050405020304" pitchFamily="18" charset="0"/>
              </a:rPr>
              <a:t>σακουλών</a:t>
            </a:r>
            <a:r>
              <a:rPr lang="el-GR" sz="1900" dirty="0">
                <a:effectLst/>
                <a:latin typeface="Open Sans" panose="020B0606030504020204" pitchFamily="34" charset="0"/>
                <a:ea typeface="Calibri" panose="020F0502020204030204" pitchFamily="34" charset="0"/>
                <a:cs typeface="Times New Roman" panose="02020603050405020304" pitchFamily="18" charset="0"/>
              </a:rPr>
              <a:t> προκαλούσε αποψίλωση των δασών και οι πλαστικές σακούλες αποτελούσαν ιδανική εναλλακτική λύση - υπό την προϋπόθεση ότι θα επαναχρησιμοποιούνταν για πολλά χρόνια.</a:t>
            </a:r>
            <a:endParaRPr lang="en-US" sz="1900" dirty="0"/>
          </a:p>
        </p:txBody>
      </p:sp>
      <p:pic>
        <p:nvPicPr>
          <p:cNvPr id="4" name="Content Placeholder 3" descr="A green plastic bag on a yellow background&#10;&#10;Description automatically generated">
            <a:extLst>
              <a:ext uri="{FF2B5EF4-FFF2-40B4-BE49-F238E27FC236}">
                <a16:creationId xmlns:a16="http://schemas.microsoft.com/office/drawing/2014/main" id="{E8BAC305-8115-94CD-5B6F-AE8C1D55DEE7}"/>
              </a:ext>
            </a:extLst>
          </p:cNvPr>
          <p:cNvPicPr>
            <a:picLocks noChangeAspect="1"/>
          </p:cNvPicPr>
          <p:nvPr/>
        </p:nvPicPr>
        <p:blipFill rotWithShape="1">
          <a:blip r:embed="rId3"/>
          <a:srcRect r="3494" b="-1"/>
          <a:stretch/>
        </p:blipFill>
        <p:spPr>
          <a:xfrm>
            <a:off x="7675658" y="2093976"/>
            <a:ext cx="3941064" cy="4096512"/>
          </a:xfrm>
          <a:prstGeom prst="rect">
            <a:avLst/>
          </a:prstGeom>
        </p:spPr>
      </p:pic>
    </p:spTree>
    <p:extLst>
      <p:ext uri="{BB962C8B-B14F-4D97-AF65-F5344CB8AC3E}">
        <p14:creationId xmlns:p14="http://schemas.microsoft.com/office/powerpoint/2010/main" val="4168015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9BCEF2-67DD-443E-007E-ED0E2455AB8E}"/>
              </a:ext>
            </a:extLst>
          </p:cNvPr>
          <p:cNvSpPr>
            <a:spLocks noGrp="1"/>
          </p:cNvSpPr>
          <p:nvPr>
            <p:ph type="title"/>
          </p:nvPr>
        </p:nvSpPr>
        <p:spPr>
          <a:xfrm>
            <a:off x="4572001" y="601744"/>
            <a:ext cx="6781800" cy="1338696"/>
          </a:xfrm>
        </p:spPr>
        <p:txBody>
          <a:bodyPr>
            <a:normAutofit/>
          </a:bodyPr>
          <a:lstStyle/>
          <a:p>
            <a:r>
              <a:rPr lang="el-GR" dirty="0"/>
              <a:t>Τεχνική και πολιτιστική ανάλυση</a:t>
            </a:r>
            <a:endParaRPr lang="en-DE" dirty="0"/>
          </a:p>
        </p:txBody>
      </p:sp>
      <p:pic>
        <p:nvPicPr>
          <p:cNvPr id="5" name="Picture 4" descr="A picture containing concert, darkness, music&#10;&#10;Description automatically generated">
            <a:extLst>
              <a:ext uri="{FF2B5EF4-FFF2-40B4-BE49-F238E27FC236}">
                <a16:creationId xmlns:a16="http://schemas.microsoft.com/office/drawing/2014/main" id="{CCD1ACFA-38A9-1301-8382-52CD1A07E92E}"/>
              </a:ext>
            </a:extLst>
          </p:cNvPr>
          <p:cNvPicPr>
            <a:picLocks noChangeAspect="1"/>
          </p:cNvPicPr>
          <p:nvPr/>
        </p:nvPicPr>
        <p:blipFill rotWithShape="1">
          <a:blip r:embed="rId2">
            <a:extLst>
              <a:ext uri="{28A0092B-C50C-407E-A947-70E740481C1C}">
                <a14:useLocalDpi xmlns:a14="http://schemas.microsoft.com/office/drawing/2010/main" val="0"/>
              </a:ext>
            </a:extLst>
          </a:blip>
          <a:srcRect l="38892" r="20046"/>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Content Placeholder 2">
            <a:extLst>
              <a:ext uri="{FF2B5EF4-FFF2-40B4-BE49-F238E27FC236}">
                <a16:creationId xmlns:a16="http://schemas.microsoft.com/office/drawing/2014/main" id="{81A3268B-5C38-7035-04FF-38269F323377}"/>
              </a:ext>
            </a:extLst>
          </p:cNvPr>
          <p:cNvSpPr>
            <a:spLocks noGrp="1"/>
          </p:cNvSpPr>
          <p:nvPr>
            <p:ph idx="1"/>
          </p:nvPr>
        </p:nvSpPr>
        <p:spPr>
          <a:xfrm>
            <a:off x="4572001" y="1940440"/>
            <a:ext cx="6781800" cy="4752460"/>
          </a:xfrm>
        </p:spPr>
        <p:txBody>
          <a:bodyPr anchor="t">
            <a:normAutofit lnSpcReduction="10000"/>
          </a:bodyPr>
          <a:lstStyle/>
          <a:p>
            <a:pPr marL="0" indent="0">
              <a:lnSpc>
                <a:spcPct val="110000"/>
              </a:lnSpc>
              <a:buNone/>
            </a:pPr>
            <a:r>
              <a:rPr lang="el-GR" sz="1300" dirty="0">
                <a:effectLst/>
                <a:latin typeface="Open Sans" panose="020B0606030504020204" pitchFamily="34" charset="0"/>
                <a:ea typeface="Calibri" panose="020F0502020204030204" pitchFamily="34" charset="0"/>
                <a:cs typeface="Times New Roman" panose="02020603050405020304" pitchFamily="18" charset="0"/>
              </a:rPr>
              <a:t>Σύμφωνα με τον </a:t>
            </a:r>
            <a:r>
              <a:rPr lang="en-GB" sz="1300" dirty="0" err="1">
                <a:effectLst/>
                <a:latin typeface="Open Sans" panose="020B0606030504020204" pitchFamily="34" charset="0"/>
                <a:ea typeface="Calibri" panose="020F0502020204030204" pitchFamily="34" charset="0"/>
                <a:cs typeface="Times New Roman" panose="02020603050405020304" pitchFamily="18" charset="0"/>
              </a:rPr>
              <a:t>Kuijpers</a:t>
            </a:r>
            <a:r>
              <a:rPr lang="el-GR" sz="1300" dirty="0">
                <a:effectLst/>
                <a:latin typeface="Open Sans" panose="020B0606030504020204" pitchFamily="34" charset="0"/>
                <a:ea typeface="Calibri" panose="020F0502020204030204" pitchFamily="34" charset="0"/>
                <a:cs typeface="Times New Roman" panose="02020603050405020304" pitchFamily="18" charset="0"/>
              </a:rPr>
              <a:t> </a:t>
            </a:r>
            <a:r>
              <a:rPr lang="en-GB" sz="1300" dirty="0">
                <a:effectLst/>
                <a:latin typeface="Open Sans" panose="020B0606030504020204" pitchFamily="34" charset="0"/>
                <a:ea typeface="Calibri" panose="020F0502020204030204" pitchFamily="34" charset="0"/>
                <a:cs typeface="Times New Roman" panose="02020603050405020304" pitchFamily="18" charset="0"/>
              </a:rPr>
              <a:t>(</a:t>
            </a:r>
            <a:r>
              <a:rPr lang="el-GR" sz="1300" u="sng" dirty="0">
                <a:effectLst/>
                <a:latin typeface="Open Sans" panose="020B0606030504020204" pitchFamily="34" charset="0"/>
                <a:ea typeface="Calibri" panose="020F0502020204030204" pitchFamily="34" charset="0"/>
                <a:cs typeface="Times New Roman" panose="02020603050405020304" pitchFamily="18" charset="0"/>
                <a:hlinkClick r:id="rId3"/>
              </a:rPr>
              <a:t>πηγή</a:t>
            </a:r>
            <a:r>
              <a:rPr lang="en-GB" sz="1300" dirty="0">
                <a:effectLst/>
                <a:latin typeface="Open Sans" panose="020B0606030504020204" pitchFamily="34" charset="0"/>
                <a:ea typeface="Calibri" panose="020F0502020204030204" pitchFamily="34" charset="0"/>
                <a:cs typeface="Times New Roman" panose="02020603050405020304" pitchFamily="18" charset="0"/>
              </a:rPr>
              <a:t>) </a:t>
            </a:r>
            <a:r>
              <a:rPr lang="el-GR" sz="1300" dirty="0">
                <a:effectLst/>
                <a:latin typeface="Open Sans" panose="020B0606030504020204" pitchFamily="34" charset="0"/>
                <a:ea typeface="Calibri" panose="020F0502020204030204" pitchFamily="34" charset="0"/>
                <a:cs typeface="Times New Roman" panose="02020603050405020304" pitchFamily="18" charset="0"/>
              </a:rPr>
              <a:t>υπάρχουν δύο τρόποι κατανόησης των πραγμάτων: μέσω της </a:t>
            </a:r>
            <a:r>
              <a:rPr lang="el-GR" sz="1300" b="1" dirty="0">
                <a:effectLst/>
                <a:latin typeface="Open Sans" panose="020B0606030504020204" pitchFamily="34" charset="0"/>
                <a:ea typeface="Calibri" panose="020F0502020204030204" pitchFamily="34" charset="0"/>
                <a:cs typeface="Times New Roman" panose="02020603050405020304" pitchFamily="18" charset="0"/>
              </a:rPr>
              <a:t>τεχνικής</a:t>
            </a:r>
            <a:r>
              <a:rPr lang="el-GR" sz="1300" dirty="0">
                <a:effectLst/>
                <a:latin typeface="Open Sans" panose="020B0606030504020204" pitchFamily="34" charset="0"/>
                <a:ea typeface="Calibri" panose="020F0502020204030204" pitchFamily="34" charset="0"/>
                <a:cs typeface="Times New Roman" panose="02020603050405020304" pitchFamily="18" charset="0"/>
              </a:rPr>
              <a:t> ή της </a:t>
            </a:r>
            <a:r>
              <a:rPr lang="el-GR" sz="1300" b="1" dirty="0">
                <a:effectLst/>
                <a:latin typeface="Open Sans" panose="020B0606030504020204" pitchFamily="34" charset="0"/>
                <a:ea typeface="Calibri" panose="020F0502020204030204" pitchFamily="34" charset="0"/>
                <a:cs typeface="Times New Roman" panose="02020603050405020304" pitchFamily="18" charset="0"/>
              </a:rPr>
              <a:t>πολιτισμικής</a:t>
            </a:r>
            <a:r>
              <a:rPr lang="el-GR" sz="1300" dirty="0">
                <a:effectLst/>
                <a:latin typeface="Open Sans" panose="020B0606030504020204" pitchFamily="34" charset="0"/>
                <a:ea typeface="Calibri" panose="020F0502020204030204" pitchFamily="34" charset="0"/>
                <a:cs typeface="Times New Roman" panose="02020603050405020304" pitchFamily="18" charset="0"/>
              </a:rPr>
              <a:t> </a:t>
            </a:r>
            <a:r>
              <a:rPr lang="el-GR" sz="1300" b="1" dirty="0">
                <a:effectLst/>
                <a:latin typeface="Open Sans" panose="020B0606030504020204" pitchFamily="34" charset="0"/>
                <a:ea typeface="Calibri" panose="020F0502020204030204" pitchFamily="34" charset="0"/>
                <a:cs typeface="Times New Roman" panose="02020603050405020304" pitchFamily="18" charset="0"/>
              </a:rPr>
              <a:t>ανάλυσης</a:t>
            </a:r>
            <a:r>
              <a:rPr lang="el-GR" sz="1300" dirty="0">
                <a:effectLst/>
                <a:latin typeface="Open Sans" panose="020B0606030504020204" pitchFamily="34" charset="0"/>
                <a:ea typeface="Calibri" panose="020F0502020204030204" pitchFamily="34" charset="0"/>
                <a:cs typeface="Times New Roman" panose="02020603050405020304" pitchFamily="18" charset="0"/>
              </a:rPr>
              <a:t>.</a:t>
            </a:r>
            <a:endParaRPr lang="en-GB" sz="1300" dirty="0">
              <a:effectLst/>
              <a:latin typeface="Open Sans" panose="020B0606030504020204" pitchFamily="34" charset="0"/>
              <a:ea typeface="Calibri" panose="020F0502020204030204" pitchFamily="34" charset="0"/>
              <a:cs typeface="Times New Roman" panose="02020603050405020304" pitchFamily="18" charset="0"/>
            </a:endParaRPr>
          </a:p>
          <a:p>
            <a:pPr marL="0" indent="0">
              <a:lnSpc>
                <a:spcPct val="110000"/>
              </a:lnSpc>
              <a:buNone/>
            </a:pPr>
            <a:r>
              <a:rPr lang="el-GR" sz="1300" dirty="0">
                <a:effectLst/>
                <a:latin typeface="Open Sans" panose="020B0606030504020204" pitchFamily="34" charset="0"/>
                <a:ea typeface="Calibri" panose="020F0502020204030204" pitchFamily="34" charset="0"/>
                <a:cs typeface="Times New Roman" panose="02020603050405020304" pitchFamily="18" charset="0"/>
              </a:rPr>
              <a:t>Η</a:t>
            </a:r>
            <a:r>
              <a:rPr lang="el-GR" sz="1300" b="1" dirty="0">
                <a:effectLst/>
                <a:latin typeface="Open Sans" panose="020B0606030504020204" pitchFamily="34" charset="0"/>
                <a:ea typeface="Calibri" panose="020F0502020204030204" pitchFamily="34" charset="0"/>
                <a:cs typeface="Times New Roman" panose="02020603050405020304" pitchFamily="18" charset="0"/>
              </a:rPr>
              <a:t> τεχνική ανάλυση, </a:t>
            </a:r>
            <a:r>
              <a:rPr lang="el-GR" sz="1300" dirty="0">
                <a:effectLst/>
                <a:latin typeface="Open Sans" panose="020B0606030504020204" pitchFamily="34" charset="0"/>
                <a:ea typeface="Calibri" panose="020F0502020204030204" pitchFamily="34" charset="0"/>
                <a:cs typeface="Times New Roman" panose="02020603050405020304" pitchFamily="18" charset="0"/>
              </a:rPr>
              <a:t>που ονομάζεται από τους επιστήμονες </a:t>
            </a:r>
            <a:r>
              <a:rPr lang="el-GR" sz="1300" b="1" dirty="0">
                <a:effectLst/>
                <a:latin typeface="Open Sans" panose="020B0606030504020204" pitchFamily="34" charset="0"/>
                <a:ea typeface="Calibri" panose="020F0502020204030204" pitchFamily="34" charset="0"/>
                <a:cs typeface="Times New Roman" panose="02020603050405020304" pitchFamily="18" charset="0"/>
              </a:rPr>
              <a:t>αξιολόγηση του κύκλου ζωής (ΑΚΖ), </a:t>
            </a:r>
            <a:r>
              <a:rPr lang="el-GR" sz="1300" dirty="0">
                <a:effectLst/>
                <a:latin typeface="Open Sans" panose="020B0606030504020204" pitchFamily="34" charset="0"/>
                <a:ea typeface="Calibri" panose="020F0502020204030204" pitchFamily="34" charset="0"/>
                <a:cs typeface="Times New Roman" panose="02020603050405020304" pitchFamily="18" charset="0"/>
              </a:rPr>
              <a:t>καθορίζει</a:t>
            </a:r>
            <a:r>
              <a:rPr lang="el-GR" sz="1300" b="1" dirty="0">
                <a:effectLst/>
                <a:latin typeface="Open Sans" panose="020B0606030504020204" pitchFamily="34" charset="0"/>
                <a:ea typeface="Calibri" panose="020F0502020204030204" pitchFamily="34" charset="0"/>
                <a:cs typeface="Times New Roman" panose="02020603050405020304" pitchFamily="18" charset="0"/>
              </a:rPr>
              <a:t>:</a:t>
            </a:r>
          </a:p>
          <a:p>
            <a:pPr marL="0" indent="0">
              <a:lnSpc>
                <a:spcPct val="110000"/>
              </a:lnSpc>
              <a:buNone/>
            </a:pPr>
            <a:r>
              <a:rPr lang="el-GR" sz="1300" b="1" dirty="0">
                <a:latin typeface="Open Sans" panose="020B0606030504020204" pitchFamily="34" charset="0"/>
                <a:ea typeface="Calibri" panose="020F0502020204030204" pitchFamily="34" charset="0"/>
                <a:cs typeface="Times New Roman" panose="02020603050405020304" pitchFamily="18" charset="0"/>
              </a:rPr>
              <a:t>- </a:t>
            </a:r>
            <a:r>
              <a:rPr lang="el-GR" sz="1300" dirty="0">
                <a:effectLst/>
                <a:latin typeface="Open Sans" panose="020B0606030504020204" pitchFamily="34" charset="0"/>
                <a:ea typeface="Calibri" panose="020F0502020204030204" pitchFamily="34" charset="0"/>
                <a:cs typeface="Times New Roman" panose="02020603050405020304" pitchFamily="18" charset="0"/>
              </a:rPr>
              <a:t>από τι και σε τι ποσότητα είναι φτιαγμένα τα πράγματα</a:t>
            </a:r>
          </a:p>
          <a:p>
            <a:pPr marL="0" indent="0">
              <a:lnSpc>
                <a:spcPct val="110000"/>
              </a:lnSpc>
              <a:buNone/>
            </a:pPr>
            <a:r>
              <a:rPr lang="el-GR" sz="1300" dirty="0">
                <a:latin typeface="Open Sans" panose="020B0606030504020204" pitchFamily="34" charset="0"/>
                <a:ea typeface="Calibri" panose="020F0502020204030204" pitchFamily="34" charset="0"/>
                <a:cs typeface="Times New Roman" panose="02020603050405020304" pitchFamily="18" charset="0"/>
              </a:rPr>
              <a:t>- </a:t>
            </a:r>
            <a:r>
              <a:rPr lang="el-GR" sz="1300" dirty="0">
                <a:effectLst/>
                <a:latin typeface="Open Sans" panose="020B0606030504020204" pitchFamily="34" charset="0"/>
                <a:ea typeface="Calibri" panose="020F0502020204030204" pitchFamily="34" charset="0"/>
                <a:cs typeface="Times New Roman" panose="02020603050405020304" pitchFamily="18" charset="0"/>
              </a:rPr>
              <a:t>πόση ενέργεια και εκπομπές απαιτούνται για την παραγωγή ενός προϊόντος, τη μεταφορά του, τη χρήση του, την ανακύκλωσή του ή την καταστροφή του.</a:t>
            </a:r>
          </a:p>
          <a:p>
            <a:pPr marL="0" indent="0">
              <a:lnSpc>
                <a:spcPct val="110000"/>
              </a:lnSpc>
              <a:buNone/>
            </a:pPr>
            <a:r>
              <a:rPr lang="el-GR" sz="1300" dirty="0">
                <a:latin typeface="Open Sans" panose="020B0606030504020204" pitchFamily="34" charset="0"/>
                <a:ea typeface="Calibri" panose="020F0502020204030204" pitchFamily="34" charset="0"/>
                <a:cs typeface="Times New Roman" panose="02020603050405020304" pitchFamily="18" charset="0"/>
              </a:rPr>
              <a:t>Η</a:t>
            </a:r>
            <a:r>
              <a:rPr lang="el-GR" sz="1300" b="1" dirty="0">
                <a:latin typeface="Open Sans" panose="020B0606030504020204" pitchFamily="34" charset="0"/>
                <a:ea typeface="Calibri" panose="020F0502020204030204" pitchFamily="34" charset="0"/>
                <a:cs typeface="Times New Roman" panose="02020603050405020304" pitchFamily="18" charset="0"/>
              </a:rPr>
              <a:t> πολιτιστική ανάλυση </a:t>
            </a:r>
            <a:r>
              <a:rPr lang="el-GR" sz="1300" dirty="0">
                <a:latin typeface="Open Sans" panose="020B0606030504020204" pitchFamily="34" charset="0"/>
                <a:ea typeface="Calibri" panose="020F0502020204030204" pitchFamily="34" charset="0"/>
                <a:cs typeface="Times New Roman" panose="02020603050405020304" pitchFamily="18" charset="0"/>
              </a:rPr>
              <a:t>εξετάζει</a:t>
            </a:r>
            <a:r>
              <a:rPr lang="el-GR" sz="1300" b="1" dirty="0">
                <a:latin typeface="Open Sans" panose="020B0606030504020204" pitchFamily="34" charset="0"/>
                <a:ea typeface="Calibri" panose="020F0502020204030204" pitchFamily="34" charset="0"/>
                <a:cs typeface="Times New Roman" panose="02020603050405020304" pitchFamily="18" charset="0"/>
              </a:rPr>
              <a:t>:</a:t>
            </a:r>
          </a:p>
          <a:p>
            <a:pPr marL="0" indent="0">
              <a:lnSpc>
                <a:spcPct val="110000"/>
              </a:lnSpc>
              <a:buNone/>
            </a:pPr>
            <a:r>
              <a:rPr lang="el-GR" sz="1300" dirty="0">
                <a:effectLst/>
                <a:latin typeface="Open Sans" panose="020B0606030504020204" pitchFamily="34" charset="0"/>
                <a:ea typeface="Calibri" panose="020F0502020204030204" pitchFamily="34" charset="0"/>
                <a:cs typeface="Times New Roman" panose="02020603050405020304" pitchFamily="18" charset="0"/>
              </a:rPr>
              <a:t>- τι κάνουμε με τα αντικείμενα και τι σημαίνουν για εμάς.</a:t>
            </a:r>
          </a:p>
          <a:p>
            <a:pPr marL="0" indent="0">
              <a:lnSpc>
                <a:spcPct val="110000"/>
              </a:lnSpc>
              <a:buNone/>
            </a:pPr>
            <a:r>
              <a:rPr lang="el-GR" sz="1300" dirty="0">
                <a:effectLst/>
                <a:latin typeface="Open Sans" panose="020B0606030504020204" pitchFamily="34" charset="0"/>
                <a:ea typeface="Calibri" panose="020F0502020204030204" pitchFamily="34" charset="0"/>
                <a:cs typeface="Times New Roman" panose="02020603050405020304" pitchFamily="18" charset="0"/>
              </a:rPr>
              <a:t>Τα αντικείμενα μπορούν επίσης να έχουν μια πολιτιστική βιογραφία - </a:t>
            </a:r>
            <a:r>
              <a:rPr lang="el-GR" sz="1300" b="1" dirty="0">
                <a:effectLst/>
                <a:latin typeface="Open Sans" panose="020B0606030504020204" pitchFamily="34" charset="0"/>
                <a:ea typeface="Calibri" panose="020F0502020204030204" pitchFamily="34" charset="0"/>
                <a:cs typeface="Times New Roman" panose="02020603050405020304" pitchFamily="18" charset="0"/>
              </a:rPr>
              <a:t>άγραφους</a:t>
            </a:r>
            <a:r>
              <a:rPr lang="el-GR" sz="1300" dirty="0">
                <a:effectLst/>
                <a:latin typeface="Open Sans" panose="020B0606030504020204" pitchFamily="34" charset="0"/>
                <a:ea typeface="Calibri" panose="020F0502020204030204" pitchFamily="34" charset="0"/>
                <a:cs typeface="Times New Roman" panose="02020603050405020304" pitchFamily="18" charset="0"/>
              </a:rPr>
              <a:t> </a:t>
            </a:r>
            <a:r>
              <a:rPr lang="el-GR" sz="1300" b="1" dirty="0">
                <a:effectLst/>
                <a:latin typeface="Open Sans" panose="020B0606030504020204" pitchFamily="34" charset="0"/>
                <a:ea typeface="Calibri" panose="020F0502020204030204" pitchFamily="34" charset="0"/>
                <a:cs typeface="Times New Roman" panose="02020603050405020304" pitchFamily="18" charset="0"/>
              </a:rPr>
              <a:t>πολιτιστικούς</a:t>
            </a:r>
            <a:r>
              <a:rPr lang="el-GR" sz="1300" dirty="0">
                <a:effectLst/>
                <a:latin typeface="Open Sans" panose="020B0606030504020204" pitchFamily="34" charset="0"/>
                <a:ea typeface="Calibri" panose="020F0502020204030204" pitchFamily="34" charset="0"/>
                <a:cs typeface="Times New Roman" panose="02020603050405020304" pitchFamily="18" charset="0"/>
              </a:rPr>
              <a:t> </a:t>
            </a:r>
            <a:r>
              <a:rPr lang="el-GR" sz="1300" b="1" dirty="0">
                <a:effectLst/>
                <a:latin typeface="Open Sans" panose="020B0606030504020204" pitchFamily="34" charset="0"/>
                <a:ea typeface="Calibri" panose="020F0502020204030204" pitchFamily="34" charset="0"/>
                <a:cs typeface="Times New Roman" panose="02020603050405020304" pitchFamily="18" charset="0"/>
              </a:rPr>
              <a:t>κανόνες</a:t>
            </a:r>
            <a:r>
              <a:rPr lang="el-GR" sz="1300" dirty="0">
                <a:effectLst/>
                <a:latin typeface="Open Sans" panose="020B0606030504020204" pitchFamily="34" charset="0"/>
                <a:ea typeface="Calibri" panose="020F0502020204030204" pitchFamily="34" charset="0"/>
                <a:cs typeface="Times New Roman" panose="02020603050405020304" pitchFamily="18" charset="0"/>
              </a:rPr>
              <a:t> που καθορίζουν τον τρόπο με τον οποίο αντιμετωπίζουμε ορισμένα </a:t>
            </a:r>
            <a:r>
              <a:rPr lang="el-GR" sz="1300" b="1" dirty="0">
                <a:effectLst/>
                <a:latin typeface="Open Sans" panose="020B0606030504020204" pitchFamily="34" charset="0"/>
                <a:ea typeface="Calibri" panose="020F0502020204030204" pitchFamily="34" charset="0"/>
                <a:cs typeface="Times New Roman" panose="02020603050405020304" pitchFamily="18" charset="0"/>
              </a:rPr>
              <a:t>αντικείμενα</a:t>
            </a:r>
            <a:r>
              <a:rPr lang="el-GR" sz="1300" dirty="0">
                <a:effectLst/>
                <a:latin typeface="Open Sans" panose="020B0606030504020204" pitchFamily="34" charset="0"/>
                <a:ea typeface="Calibri" panose="020F0502020204030204" pitchFamily="34" charset="0"/>
                <a:cs typeface="Times New Roman" panose="02020603050405020304" pitchFamily="18" charset="0"/>
              </a:rPr>
              <a:t>.</a:t>
            </a:r>
          </a:p>
          <a:p>
            <a:pPr marL="0" indent="0">
              <a:lnSpc>
                <a:spcPct val="110000"/>
              </a:lnSpc>
              <a:buNone/>
            </a:pPr>
            <a:r>
              <a:rPr lang="el-GR" sz="1300" dirty="0">
                <a:effectLst/>
                <a:latin typeface="Open Sans" panose="020B0606030504020204" pitchFamily="34" charset="0"/>
                <a:ea typeface="Calibri" panose="020F0502020204030204" pitchFamily="34" charset="0"/>
                <a:cs typeface="Times New Roman" panose="02020603050405020304" pitchFamily="18" charset="0"/>
              </a:rPr>
              <a:t>Έχετε αναρωτηθεί ποτέ γιατί ορισμένα αντικείμενα -για παράδειγμα μια βέρα ή ένα όργανο ενός διάσημου καλλιτέχνη - έχουν τεράστια σημασία, ενώ σε άλλα δεν δίνουμε σχεδόν καμία σημασία;</a:t>
            </a:r>
          </a:p>
          <a:p>
            <a:pPr marL="0" indent="0">
              <a:lnSpc>
                <a:spcPct val="110000"/>
              </a:lnSpc>
              <a:buNone/>
            </a:pPr>
            <a:r>
              <a:rPr lang="el-GR" sz="1300" dirty="0">
                <a:effectLst/>
                <a:latin typeface="Open Sans" panose="020B0606030504020204" pitchFamily="34" charset="0"/>
                <a:ea typeface="Calibri" panose="020F0502020204030204" pitchFamily="34" charset="0"/>
                <a:cs typeface="Times New Roman" panose="02020603050405020304" pitchFamily="18" charset="0"/>
              </a:rPr>
              <a:t>Η πολιτιστική βιογραφία της πλαστικής σακούλας και σχεδόν κάθε απλής πλαστικής συσκευασίας είναι σαθρή. Δεν έχει καμία αξία - ούτε εμπορική ούτε βιογραφική.</a:t>
            </a:r>
            <a:endParaRPr lang="en-DE" sz="1300" dirty="0"/>
          </a:p>
        </p:txBody>
      </p:sp>
    </p:spTree>
    <p:extLst>
      <p:ext uri="{BB962C8B-B14F-4D97-AF65-F5344CB8AC3E}">
        <p14:creationId xmlns:p14="http://schemas.microsoft.com/office/powerpoint/2010/main" val="2578504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6EE0B6E2-7CE8-4D86-87FC-4B58A7D8E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nhaltsplatzhalter 8" descr="Ein Bild, das Text, Screenshot, Design enthält.&#10;&#10;Automatisch generierte Beschreibung">
            <a:extLst>
              <a:ext uri="{FF2B5EF4-FFF2-40B4-BE49-F238E27FC236}">
                <a16:creationId xmlns:a16="http://schemas.microsoft.com/office/drawing/2014/main" id="{07D8CB0D-6ECD-8FAF-AF83-9EABCBDAF39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0620" r="1" b="1"/>
          <a:stretch/>
        </p:blipFill>
        <p:spPr>
          <a:xfrm>
            <a:off x="4135263" y="1159497"/>
            <a:ext cx="7869287" cy="4184992"/>
          </a:xfrm>
          <a:custGeom>
            <a:avLst/>
            <a:gdLst/>
            <a:ahLst/>
            <a:cxnLst/>
            <a:rect l="l" t="t" r="r" b="b"/>
            <a:pathLst>
              <a:path w="10630858" h="5869478">
                <a:moveTo>
                  <a:pt x="5791061" y="218"/>
                </a:moveTo>
                <a:cubicBezTo>
                  <a:pt x="5877327" y="-560"/>
                  <a:pt x="5971399" y="626"/>
                  <a:pt x="6073275" y="5793"/>
                </a:cubicBezTo>
                <a:cubicBezTo>
                  <a:pt x="6098744" y="7086"/>
                  <a:pt x="6121786" y="8165"/>
                  <a:pt x="6142651" y="9057"/>
                </a:cubicBezTo>
                <a:lnTo>
                  <a:pt x="6164185" y="9874"/>
                </a:lnTo>
                <a:lnTo>
                  <a:pt x="6258731" y="5793"/>
                </a:lnTo>
                <a:lnTo>
                  <a:pt x="6319194" y="2002"/>
                </a:lnTo>
                <a:lnTo>
                  <a:pt x="6413049" y="11772"/>
                </a:lnTo>
                <a:cubicBezTo>
                  <a:pt x="6592720" y="42783"/>
                  <a:pt x="6774188" y="66100"/>
                  <a:pt x="6956654" y="46745"/>
                </a:cubicBezTo>
                <a:cubicBezTo>
                  <a:pt x="7082424" y="33223"/>
                  <a:pt x="7207994" y="25294"/>
                  <a:pt x="7334364" y="25763"/>
                </a:cubicBezTo>
                <a:cubicBezTo>
                  <a:pt x="7624835" y="25763"/>
                  <a:pt x="7915502" y="28559"/>
                  <a:pt x="8205974" y="22730"/>
                </a:cubicBezTo>
                <a:cubicBezTo>
                  <a:pt x="8464499" y="17601"/>
                  <a:pt x="8722029" y="6412"/>
                  <a:pt x="8980756" y="34620"/>
                </a:cubicBezTo>
                <a:cubicBezTo>
                  <a:pt x="9362658" y="76124"/>
                  <a:pt x="9746556" y="62832"/>
                  <a:pt x="10129655" y="57937"/>
                </a:cubicBezTo>
                <a:lnTo>
                  <a:pt x="10163726" y="56766"/>
                </a:lnTo>
                <a:lnTo>
                  <a:pt x="10254950" y="73131"/>
                </a:lnTo>
                <a:lnTo>
                  <a:pt x="10311819" y="101928"/>
                </a:lnTo>
                <a:cubicBezTo>
                  <a:pt x="10479504" y="200737"/>
                  <a:pt x="10591476" y="367254"/>
                  <a:pt x="10625532" y="561669"/>
                </a:cubicBezTo>
                <a:lnTo>
                  <a:pt x="10626834" y="578090"/>
                </a:lnTo>
                <a:lnTo>
                  <a:pt x="10611964" y="734537"/>
                </a:lnTo>
                <a:cubicBezTo>
                  <a:pt x="10602387" y="823467"/>
                  <a:pt x="10587763" y="913306"/>
                  <a:pt x="10611964" y="1001326"/>
                </a:cubicBezTo>
                <a:cubicBezTo>
                  <a:pt x="10628543" y="1062669"/>
                  <a:pt x="10632231" y="1127783"/>
                  <a:pt x="10622705" y="1191154"/>
                </a:cubicBezTo>
                <a:cubicBezTo>
                  <a:pt x="10606645" y="1303627"/>
                  <a:pt x="10603293" y="1418084"/>
                  <a:pt x="10612740" y="1531572"/>
                </a:cubicBezTo>
                <a:cubicBezTo>
                  <a:pt x="10618978" y="1606398"/>
                  <a:pt x="10618020" y="1681815"/>
                  <a:pt x="10609893" y="1756397"/>
                </a:cubicBezTo>
                <a:cubicBezTo>
                  <a:pt x="10599152" y="1856690"/>
                  <a:pt x="10582457" y="1958800"/>
                  <a:pt x="10602776" y="2059394"/>
                </a:cubicBezTo>
                <a:cubicBezTo>
                  <a:pt x="10635130" y="2219226"/>
                  <a:pt x="10628659" y="2378906"/>
                  <a:pt x="10615717" y="2539949"/>
                </a:cubicBezTo>
                <a:cubicBezTo>
                  <a:pt x="10606011" y="2659785"/>
                  <a:pt x="10595269" y="2780984"/>
                  <a:pt x="10614682" y="2902183"/>
                </a:cubicBezTo>
                <a:cubicBezTo>
                  <a:pt x="10623029" y="2958418"/>
                  <a:pt x="10623029" y="3015928"/>
                  <a:pt x="10614682" y="3072165"/>
                </a:cubicBezTo>
                <a:cubicBezTo>
                  <a:pt x="10604587" y="3147914"/>
                  <a:pt x="10595010" y="3222907"/>
                  <a:pt x="10607952" y="3299413"/>
                </a:cubicBezTo>
                <a:cubicBezTo>
                  <a:pt x="10613646" y="3332743"/>
                  <a:pt x="10617917" y="3366376"/>
                  <a:pt x="10620894" y="3400009"/>
                </a:cubicBezTo>
                <a:cubicBezTo>
                  <a:pt x="10626822" y="3485877"/>
                  <a:pt x="10624699" y="3572233"/>
                  <a:pt x="10614553" y="3657556"/>
                </a:cubicBezTo>
                <a:cubicBezTo>
                  <a:pt x="10604846" y="3756637"/>
                  <a:pt x="10620635" y="3856323"/>
                  <a:pt x="10607694" y="3955100"/>
                </a:cubicBezTo>
                <a:cubicBezTo>
                  <a:pt x="10598504" y="4034653"/>
                  <a:pt x="10598155" y="4115265"/>
                  <a:pt x="10606658" y="4194923"/>
                </a:cubicBezTo>
                <a:cubicBezTo>
                  <a:pt x="10621954" y="4345512"/>
                  <a:pt x="10620998" y="4497755"/>
                  <a:pt x="10603811" y="4648057"/>
                </a:cubicBezTo>
                <a:cubicBezTo>
                  <a:pt x="10593198" y="4735775"/>
                  <a:pt x="10587116" y="4826067"/>
                  <a:pt x="10606140" y="4912119"/>
                </a:cubicBezTo>
                <a:cubicBezTo>
                  <a:pt x="10628530" y="5013245"/>
                  <a:pt x="10633189" y="5114446"/>
                  <a:pt x="10629921" y="5215515"/>
                </a:cubicBezTo>
                <a:lnTo>
                  <a:pt x="10625356" y="5273604"/>
                </a:lnTo>
                <a:lnTo>
                  <a:pt x="10624284" y="5284086"/>
                </a:lnTo>
                <a:cubicBezTo>
                  <a:pt x="10601148" y="5404993"/>
                  <a:pt x="10545219" y="5529874"/>
                  <a:pt x="10458692" y="5632218"/>
                </a:cubicBezTo>
                <a:lnTo>
                  <a:pt x="10418904" y="5670857"/>
                </a:lnTo>
                <a:lnTo>
                  <a:pt x="10417064" y="5673484"/>
                </a:lnTo>
                <a:cubicBezTo>
                  <a:pt x="10307992" y="5802550"/>
                  <a:pt x="10158402" y="5877799"/>
                  <a:pt x="9954609" y="5858572"/>
                </a:cubicBezTo>
                <a:cubicBezTo>
                  <a:pt x="9860355" y="5870096"/>
                  <a:pt x="9750551" y="5855439"/>
                  <a:pt x="9657171" y="5854061"/>
                </a:cubicBezTo>
                <a:lnTo>
                  <a:pt x="9612467" y="5856387"/>
                </a:lnTo>
                <a:lnTo>
                  <a:pt x="9279984" y="5838331"/>
                </a:lnTo>
                <a:cubicBezTo>
                  <a:pt x="9153141" y="5834280"/>
                  <a:pt x="9026273" y="5834164"/>
                  <a:pt x="8899305" y="5841275"/>
                </a:cubicBezTo>
                <a:cubicBezTo>
                  <a:pt x="8761407" y="5850940"/>
                  <a:pt x="8623304" y="5854733"/>
                  <a:pt x="8485266" y="5852671"/>
                </a:cubicBezTo>
                <a:lnTo>
                  <a:pt x="8314842" y="5842884"/>
                </a:lnTo>
                <a:lnTo>
                  <a:pt x="8193631" y="5825368"/>
                </a:lnTo>
                <a:lnTo>
                  <a:pt x="8029897" y="5818284"/>
                </a:lnTo>
                <a:lnTo>
                  <a:pt x="8028296" y="5817260"/>
                </a:lnTo>
                <a:lnTo>
                  <a:pt x="8008332" y="5817260"/>
                </a:lnTo>
                <a:lnTo>
                  <a:pt x="8006732" y="5818114"/>
                </a:lnTo>
                <a:lnTo>
                  <a:pt x="7839115" y="5825368"/>
                </a:lnTo>
                <a:lnTo>
                  <a:pt x="7801585" y="5830791"/>
                </a:lnTo>
                <a:lnTo>
                  <a:pt x="7734233" y="5834980"/>
                </a:lnTo>
                <a:lnTo>
                  <a:pt x="7482820" y="5855530"/>
                </a:lnTo>
                <a:lnTo>
                  <a:pt x="7445741" y="5854102"/>
                </a:lnTo>
                <a:lnTo>
                  <a:pt x="7403701" y="5858035"/>
                </a:lnTo>
                <a:lnTo>
                  <a:pt x="7155292" y="5854564"/>
                </a:lnTo>
                <a:cubicBezTo>
                  <a:pt x="6874805" y="5835913"/>
                  <a:pt x="6593917" y="5824488"/>
                  <a:pt x="6312830" y="5849900"/>
                </a:cubicBezTo>
                <a:lnTo>
                  <a:pt x="6232577" y="5855788"/>
                </a:lnTo>
                <a:lnTo>
                  <a:pt x="6231985" y="5855764"/>
                </a:lnTo>
                <a:lnTo>
                  <a:pt x="6166003" y="5858572"/>
                </a:lnTo>
                <a:cubicBezTo>
                  <a:pt x="6100624" y="5861901"/>
                  <a:pt x="6043822" y="5864887"/>
                  <a:pt x="5993271" y="5866513"/>
                </a:cubicBezTo>
                <a:lnTo>
                  <a:pt x="5925657" y="5866398"/>
                </a:lnTo>
                <a:lnTo>
                  <a:pt x="5833706" y="5859695"/>
                </a:lnTo>
                <a:cubicBezTo>
                  <a:pt x="5697214" y="5841788"/>
                  <a:pt x="5559607" y="5838897"/>
                  <a:pt x="5422657" y="5851067"/>
                </a:cubicBezTo>
                <a:lnTo>
                  <a:pt x="5250035" y="5858044"/>
                </a:lnTo>
                <a:lnTo>
                  <a:pt x="5151093" y="5858278"/>
                </a:lnTo>
                <a:lnTo>
                  <a:pt x="4972680" y="5851067"/>
                </a:lnTo>
                <a:cubicBezTo>
                  <a:pt x="4829141" y="5841741"/>
                  <a:pt x="4685204" y="5826120"/>
                  <a:pt x="4542066" y="5842905"/>
                </a:cubicBezTo>
                <a:cubicBezTo>
                  <a:pt x="4491758" y="5848734"/>
                  <a:pt x="4441488" y="5852626"/>
                  <a:pt x="4391242" y="5854962"/>
                </a:cubicBezTo>
                <a:lnTo>
                  <a:pt x="4246482" y="5857576"/>
                </a:lnTo>
                <a:lnTo>
                  <a:pt x="4221030" y="5856572"/>
                </a:lnTo>
                <a:lnTo>
                  <a:pt x="4218005" y="5856681"/>
                </a:lnTo>
                <a:lnTo>
                  <a:pt x="3939367" y="5844305"/>
                </a:lnTo>
                <a:cubicBezTo>
                  <a:pt x="3773470" y="5832648"/>
                  <a:pt x="3606974" y="5815626"/>
                  <a:pt x="3441875" y="5843140"/>
                </a:cubicBezTo>
                <a:cubicBezTo>
                  <a:pt x="3386806" y="5851400"/>
                  <a:pt x="3331601" y="5858126"/>
                  <a:pt x="3276306" y="5863318"/>
                </a:cubicBezTo>
                <a:lnTo>
                  <a:pt x="3225006" y="5866706"/>
                </a:lnTo>
                <a:lnTo>
                  <a:pt x="3194056" y="5866407"/>
                </a:lnTo>
                <a:lnTo>
                  <a:pt x="3082891" y="5863061"/>
                </a:lnTo>
                <a:lnTo>
                  <a:pt x="3013959" y="5869302"/>
                </a:lnTo>
                <a:cubicBezTo>
                  <a:pt x="2910698" y="5871464"/>
                  <a:pt x="2845426" y="5852913"/>
                  <a:pt x="2748311" y="5858572"/>
                </a:cubicBezTo>
                <a:cubicBezTo>
                  <a:pt x="2736171" y="5859279"/>
                  <a:pt x="2721419" y="5860082"/>
                  <a:pt x="2704411" y="5860936"/>
                </a:cubicBezTo>
                <a:lnTo>
                  <a:pt x="2650475" y="5863440"/>
                </a:lnTo>
                <a:lnTo>
                  <a:pt x="2436349" y="5854816"/>
                </a:lnTo>
                <a:cubicBezTo>
                  <a:pt x="2095150" y="5845165"/>
                  <a:pt x="1753811" y="5845122"/>
                  <a:pt x="1412584" y="5830782"/>
                </a:cubicBezTo>
                <a:cubicBezTo>
                  <a:pt x="1262458" y="5824256"/>
                  <a:pt x="1113131" y="5859227"/>
                  <a:pt x="963404" y="5861093"/>
                </a:cubicBezTo>
                <a:cubicBezTo>
                  <a:pt x="896140" y="5861967"/>
                  <a:pt x="828812" y="5861342"/>
                  <a:pt x="761431" y="5859896"/>
                </a:cubicBezTo>
                <a:lnTo>
                  <a:pt x="637698" y="5856158"/>
                </a:lnTo>
                <a:lnTo>
                  <a:pt x="592997" y="5853711"/>
                </a:lnTo>
                <a:cubicBezTo>
                  <a:pt x="391136" y="5830428"/>
                  <a:pt x="227663" y="5724844"/>
                  <a:pt x="123577" y="5564333"/>
                </a:cubicBezTo>
                <a:lnTo>
                  <a:pt x="99502" y="5518240"/>
                </a:lnTo>
                <a:lnTo>
                  <a:pt x="95609" y="5512764"/>
                </a:lnTo>
                <a:lnTo>
                  <a:pt x="86221" y="5492812"/>
                </a:lnTo>
                <a:lnTo>
                  <a:pt x="61763" y="5445986"/>
                </a:lnTo>
                <a:lnTo>
                  <a:pt x="56991" y="5430695"/>
                </a:lnTo>
                <a:lnTo>
                  <a:pt x="41922" y="5398673"/>
                </a:lnTo>
                <a:lnTo>
                  <a:pt x="25760" y="5339273"/>
                </a:lnTo>
                <a:lnTo>
                  <a:pt x="16811" y="5271956"/>
                </a:lnTo>
                <a:cubicBezTo>
                  <a:pt x="9305" y="5238090"/>
                  <a:pt x="4710" y="5203585"/>
                  <a:pt x="3092" y="5168860"/>
                </a:cubicBezTo>
                <a:cubicBezTo>
                  <a:pt x="-7132" y="5042101"/>
                  <a:pt x="10081" y="4917108"/>
                  <a:pt x="24446" y="4791844"/>
                </a:cubicBezTo>
                <a:cubicBezTo>
                  <a:pt x="34023" y="4712006"/>
                  <a:pt x="48647" y="4631352"/>
                  <a:pt x="24446" y="4552331"/>
                </a:cubicBezTo>
                <a:cubicBezTo>
                  <a:pt x="7867" y="4497261"/>
                  <a:pt x="4180" y="4438805"/>
                  <a:pt x="13705" y="4381912"/>
                </a:cubicBezTo>
                <a:cubicBezTo>
                  <a:pt x="29766" y="4280940"/>
                  <a:pt x="33117" y="4178184"/>
                  <a:pt x="23670" y="4076300"/>
                </a:cubicBezTo>
                <a:cubicBezTo>
                  <a:pt x="17432" y="4009125"/>
                  <a:pt x="18390" y="3941419"/>
                  <a:pt x="26517" y="3874462"/>
                </a:cubicBezTo>
                <a:cubicBezTo>
                  <a:pt x="37258" y="3784423"/>
                  <a:pt x="53954" y="3692752"/>
                  <a:pt x="33635" y="3602444"/>
                </a:cubicBezTo>
                <a:cubicBezTo>
                  <a:pt x="1280" y="3458954"/>
                  <a:pt x="7751" y="3315599"/>
                  <a:pt x="20694" y="3171022"/>
                </a:cubicBezTo>
                <a:cubicBezTo>
                  <a:pt x="30400" y="3063439"/>
                  <a:pt x="41141" y="2954632"/>
                  <a:pt x="21728" y="2845824"/>
                </a:cubicBezTo>
                <a:cubicBezTo>
                  <a:pt x="13381" y="2795337"/>
                  <a:pt x="13381" y="2743709"/>
                  <a:pt x="21728" y="2693221"/>
                </a:cubicBezTo>
                <a:cubicBezTo>
                  <a:pt x="31823" y="2625218"/>
                  <a:pt x="41400" y="2557892"/>
                  <a:pt x="28458" y="2489208"/>
                </a:cubicBezTo>
                <a:cubicBezTo>
                  <a:pt x="22764" y="2459285"/>
                  <a:pt x="18493" y="2429092"/>
                  <a:pt x="15516" y="2398898"/>
                </a:cubicBezTo>
                <a:cubicBezTo>
                  <a:pt x="9589" y="2321809"/>
                  <a:pt x="11711" y="2244283"/>
                  <a:pt x="21857" y="2167683"/>
                </a:cubicBezTo>
                <a:cubicBezTo>
                  <a:pt x="31564" y="2078733"/>
                  <a:pt x="15776" y="1989238"/>
                  <a:pt x="28717" y="1900560"/>
                </a:cubicBezTo>
                <a:cubicBezTo>
                  <a:pt x="37907" y="1829142"/>
                  <a:pt x="38255" y="1756772"/>
                  <a:pt x="29752" y="1685258"/>
                </a:cubicBezTo>
                <a:cubicBezTo>
                  <a:pt x="14456" y="1550065"/>
                  <a:pt x="15412" y="1413389"/>
                  <a:pt x="32599" y="1278454"/>
                </a:cubicBezTo>
                <a:cubicBezTo>
                  <a:pt x="43212" y="1199704"/>
                  <a:pt x="49294" y="1118644"/>
                  <a:pt x="30270" y="1041390"/>
                </a:cubicBezTo>
                <a:cubicBezTo>
                  <a:pt x="-14509" y="859818"/>
                  <a:pt x="11634" y="677973"/>
                  <a:pt x="30270" y="497354"/>
                </a:cubicBezTo>
                <a:lnTo>
                  <a:pt x="31725" y="472895"/>
                </a:lnTo>
                <a:lnTo>
                  <a:pt x="43781" y="427827"/>
                </a:lnTo>
                <a:lnTo>
                  <a:pt x="50994" y="413476"/>
                </a:lnTo>
                <a:lnTo>
                  <a:pt x="58372" y="387895"/>
                </a:lnTo>
                <a:cubicBezTo>
                  <a:pt x="111660" y="254431"/>
                  <a:pt x="198390" y="154469"/>
                  <a:pt x="306361" y="90092"/>
                </a:cubicBezTo>
                <a:lnTo>
                  <a:pt x="343340" y="71955"/>
                </a:lnTo>
                <a:lnTo>
                  <a:pt x="451947" y="55771"/>
                </a:lnTo>
                <a:lnTo>
                  <a:pt x="480681" y="50638"/>
                </a:lnTo>
                <a:lnTo>
                  <a:pt x="500476" y="51097"/>
                </a:lnTo>
                <a:cubicBezTo>
                  <a:pt x="614729" y="49684"/>
                  <a:pt x="728933" y="43772"/>
                  <a:pt x="843024" y="32056"/>
                </a:cubicBezTo>
                <a:cubicBezTo>
                  <a:pt x="1123212" y="7156"/>
                  <a:pt x="1404499" y="3566"/>
                  <a:pt x="1685086" y="21332"/>
                </a:cubicBezTo>
                <a:cubicBezTo>
                  <a:pt x="1938623" y="33688"/>
                  <a:pt x="2191759" y="64000"/>
                  <a:pt x="2445896" y="38121"/>
                </a:cubicBezTo>
                <a:cubicBezTo>
                  <a:pt x="2489616" y="33690"/>
                  <a:pt x="2532937" y="26111"/>
                  <a:pt x="2576333" y="19030"/>
                </a:cubicBezTo>
                <a:lnTo>
                  <a:pt x="2696353" y="4251"/>
                </a:lnTo>
                <a:lnTo>
                  <a:pt x="2745536" y="5232"/>
                </a:lnTo>
                <a:cubicBezTo>
                  <a:pt x="2818993" y="6452"/>
                  <a:pt x="2887864" y="7004"/>
                  <a:pt x="2947014" y="5793"/>
                </a:cubicBezTo>
                <a:cubicBezTo>
                  <a:pt x="3006163" y="4584"/>
                  <a:pt x="3060036" y="3178"/>
                  <a:pt x="3110399" y="1949"/>
                </a:cubicBezTo>
                <a:lnTo>
                  <a:pt x="3199002" y="221"/>
                </a:lnTo>
                <a:lnTo>
                  <a:pt x="3325015" y="3583"/>
                </a:lnTo>
                <a:cubicBezTo>
                  <a:pt x="3530714" y="12997"/>
                  <a:pt x="3736239" y="28910"/>
                  <a:pt x="3941762" y="43248"/>
                </a:cubicBezTo>
                <a:cubicBezTo>
                  <a:pt x="4091489" y="53739"/>
                  <a:pt x="4241215" y="66563"/>
                  <a:pt x="4390942" y="37886"/>
                </a:cubicBezTo>
                <a:cubicBezTo>
                  <a:pt x="4517292" y="15154"/>
                  <a:pt x="4645537" y="10467"/>
                  <a:pt x="4772844" y="23896"/>
                </a:cubicBezTo>
                <a:cubicBezTo>
                  <a:pt x="4885597" y="37327"/>
                  <a:pt x="4999052" y="40520"/>
                  <a:pt x="5112224" y="33456"/>
                </a:cubicBezTo>
                <a:lnTo>
                  <a:pt x="5477482" y="6922"/>
                </a:lnTo>
                <a:lnTo>
                  <a:pt x="5517883" y="7607"/>
                </a:lnTo>
                <a:lnTo>
                  <a:pt x="5555683" y="6426"/>
                </a:lnTo>
                <a:cubicBezTo>
                  <a:pt x="5626335" y="3737"/>
                  <a:pt x="5704795" y="995"/>
                  <a:pt x="5791061" y="218"/>
                </a:cubicBezTo>
                <a:close/>
              </a:path>
            </a:pathLst>
          </a:custGeom>
          <a:effectLst>
            <a:glow rad="127000">
              <a:schemeClr val="bg2">
                <a:lumMod val="75000"/>
              </a:schemeClr>
            </a:glow>
            <a:outerShdw blurRad="50800" dist="50800" dir="5400000" algn="ctr" rotWithShape="0">
              <a:schemeClr val="bg2">
                <a:lumMod val="75000"/>
              </a:schemeClr>
            </a:outerShdw>
          </a:effectLst>
        </p:spPr>
      </p:pic>
      <p:sp>
        <p:nvSpPr>
          <p:cNvPr id="3" name="Textfeld 2">
            <a:extLst>
              <a:ext uri="{FF2B5EF4-FFF2-40B4-BE49-F238E27FC236}">
                <a16:creationId xmlns:a16="http://schemas.microsoft.com/office/drawing/2014/main" id="{4D59744B-09EE-7861-9787-13ADD4D5FF72}"/>
              </a:ext>
            </a:extLst>
          </p:cNvPr>
          <p:cNvSpPr txBox="1"/>
          <p:nvPr/>
        </p:nvSpPr>
        <p:spPr>
          <a:xfrm>
            <a:off x="187450" y="3161849"/>
            <a:ext cx="6094428" cy="1384995"/>
          </a:xfrm>
          <a:prstGeom prst="rect">
            <a:avLst/>
          </a:prstGeom>
          <a:noFill/>
        </p:spPr>
        <p:txBody>
          <a:bodyPr wrap="square">
            <a:spAutoFit/>
          </a:bodyPr>
          <a:lstStyle/>
          <a:p>
            <a:r>
              <a:rPr lang="el-GR" sz="2800" b="1" dirty="0">
                <a:latin typeface="Open Sans" panose="020B0606030504020204" pitchFamily="34" charset="0"/>
                <a:ea typeface="Open Sans" panose="020B0606030504020204" pitchFamily="34" charset="0"/>
                <a:cs typeface="Open Sans" panose="020B0606030504020204" pitchFamily="34" charset="0"/>
              </a:rPr>
              <a:t>Τύποι πλαστικού</a:t>
            </a:r>
          </a:p>
          <a:p>
            <a:r>
              <a:rPr lang="el-GR" sz="2800" b="1" dirty="0">
                <a:latin typeface="Open Sans" panose="020B0606030504020204" pitchFamily="34" charset="0"/>
                <a:ea typeface="Open Sans" panose="020B0606030504020204" pitchFamily="34" charset="0"/>
                <a:cs typeface="Open Sans" panose="020B0606030504020204" pitchFamily="34" charset="0"/>
              </a:rPr>
              <a:t>και η αντίστοιχη</a:t>
            </a:r>
          </a:p>
          <a:p>
            <a:r>
              <a:rPr lang="el-GR" sz="2800" b="1" dirty="0">
                <a:latin typeface="Open Sans" panose="020B0606030504020204" pitchFamily="34" charset="0"/>
                <a:ea typeface="Open Sans" panose="020B0606030504020204" pitchFamily="34" charset="0"/>
                <a:cs typeface="Open Sans" panose="020B0606030504020204" pitchFamily="34" charset="0"/>
              </a:rPr>
              <a:t>σήμανση</a:t>
            </a:r>
            <a:endParaRPr lang="en-GB" sz="2800" dirty="0"/>
          </a:p>
        </p:txBody>
      </p:sp>
    </p:spTree>
    <p:extLst>
      <p:ext uri="{BB962C8B-B14F-4D97-AF65-F5344CB8AC3E}">
        <p14:creationId xmlns:p14="http://schemas.microsoft.com/office/powerpoint/2010/main" val="293378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26848-9041-6DAF-5FE9-A10CB089D3CF}"/>
              </a:ext>
            </a:extLst>
          </p:cNvPr>
          <p:cNvSpPr>
            <a:spLocks noGrp="1"/>
          </p:cNvSpPr>
          <p:nvPr>
            <p:ph type="title"/>
          </p:nvPr>
        </p:nvSpPr>
        <p:spPr>
          <a:xfrm>
            <a:off x="481011" y="327025"/>
            <a:ext cx="5324477" cy="1630363"/>
          </a:xfrm>
        </p:spPr>
        <p:txBody>
          <a:bodyPr anchor="b">
            <a:normAutofit/>
          </a:bodyPr>
          <a:lstStyle/>
          <a:p>
            <a:r>
              <a:rPr lang="el-GR" sz="2800" b="1" dirty="0">
                <a:effectLst/>
                <a:latin typeface="Open Sans" panose="020B0606030504020204" pitchFamily="34" charset="0"/>
                <a:ea typeface="Calibri" panose="020F0502020204030204" pitchFamily="34" charset="0"/>
                <a:cs typeface="Times New Roman" panose="02020603050405020304" pitchFamily="18" charset="0"/>
              </a:rPr>
              <a:t>Τύποι πλαστικών - ποιοι είναι ασφαλείς και ποιοι πρέπει να αποφεύγονται;</a:t>
            </a:r>
            <a:endParaRPr lang="en-DE" sz="2800" dirty="0"/>
          </a:p>
        </p:txBody>
      </p:sp>
      <p:sp>
        <p:nvSpPr>
          <p:cNvPr id="3" name="Content Placeholder 2">
            <a:extLst>
              <a:ext uri="{FF2B5EF4-FFF2-40B4-BE49-F238E27FC236}">
                <a16:creationId xmlns:a16="http://schemas.microsoft.com/office/drawing/2014/main" id="{CAA554EA-6C11-C960-B3EE-B5C1723CC688}"/>
              </a:ext>
            </a:extLst>
          </p:cNvPr>
          <p:cNvSpPr>
            <a:spLocks noGrp="1"/>
          </p:cNvSpPr>
          <p:nvPr>
            <p:ph idx="1"/>
          </p:nvPr>
        </p:nvSpPr>
        <p:spPr>
          <a:xfrm>
            <a:off x="481013" y="2286001"/>
            <a:ext cx="5324475" cy="3919538"/>
          </a:xfrm>
        </p:spPr>
        <p:txBody>
          <a:bodyPr anchor="t">
            <a:normAutofit fontScale="85000" lnSpcReduction="20000"/>
          </a:bodyPr>
          <a:lstStyle/>
          <a:p>
            <a:pPr marL="0" indent="0">
              <a:lnSpc>
                <a:spcPct val="120000"/>
              </a:lnSpc>
              <a:buNone/>
            </a:pPr>
            <a:r>
              <a:rPr lang="el-GR" sz="1800" dirty="0">
                <a:effectLst/>
                <a:latin typeface="Open Sans" panose="020B0606030504020204" pitchFamily="34" charset="0"/>
                <a:ea typeface="Calibri" panose="020F0502020204030204" pitchFamily="34" charset="0"/>
              </a:rPr>
              <a:t>Οι δύο πιο ανησυχητικοί τύποι χημικών ουσιών στα πλαστικά είναι οι </a:t>
            </a:r>
            <a:r>
              <a:rPr lang="el-GR" sz="1800" b="1" dirty="0" err="1">
                <a:effectLst/>
                <a:latin typeface="Open Sans" panose="020B0606030504020204" pitchFamily="34" charset="0"/>
                <a:ea typeface="Calibri" panose="020F0502020204030204" pitchFamily="34" charset="0"/>
              </a:rPr>
              <a:t>φθαλικές</a:t>
            </a:r>
            <a:r>
              <a:rPr lang="el-GR" sz="1800" dirty="0">
                <a:effectLst/>
                <a:latin typeface="Open Sans" panose="020B0606030504020204" pitchFamily="34" charset="0"/>
                <a:ea typeface="Calibri" panose="020F0502020204030204" pitchFamily="34" charset="0"/>
              </a:rPr>
              <a:t> ενώσεις και οι </a:t>
            </a:r>
            <a:r>
              <a:rPr lang="el-GR" sz="1800" b="1" dirty="0" err="1">
                <a:effectLst/>
                <a:latin typeface="Open Sans" panose="020B0606030504020204" pitchFamily="34" charset="0"/>
                <a:ea typeface="Calibri" panose="020F0502020204030204" pitchFamily="34" charset="0"/>
              </a:rPr>
              <a:t>δισφαινόλες</a:t>
            </a:r>
            <a:r>
              <a:rPr lang="el-GR" sz="1800" dirty="0">
                <a:effectLst/>
                <a:latin typeface="Open Sans" panose="020B0606030504020204" pitchFamily="34" charset="0"/>
                <a:ea typeface="Calibri" panose="020F0502020204030204" pitchFamily="34" charset="0"/>
              </a:rPr>
              <a:t>, που συνήθως προστίθενται στα πλαστικά για να τα κάνουν εύκαμπτα και μαλακά </a:t>
            </a:r>
            <a:r>
              <a:rPr lang="en-US" sz="1800" dirty="0">
                <a:effectLst/>
                <a:latin typeface="Open Sans" panose="020B0606030504020204" pitchFamily="34" charset="0"/>
                <a:ea typeface="Calibri" panose="020F0502020204030204" pitchFamily="34" charset="0"/>
              </a:rPr>
              <a:t>(New York Times, </a:t>
            </a:r>
            <a:r>
              <a:rPr lang="el-GR" sz="18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2"/>
              </a:rPr>
              <a:t>πηγή</a:t>
            </a:r>
            <a:r>
              <a:rPr lang="en-US" sz="1800" dirty="0">
                <a:effectLst/>
                <a:latin typeface="Open Sans" panose="020B0606030504020204" pitchFamily="34" charset="0"/>
                <a:ea typeface="Calibri" panose="020F0502020204030204" pitchFamily="34" charset="0"/>
              </a:rPr>
              <a:t>). </a:t>
            </a:r>
          </a:p>
          <a:p>
            <a:pPr marL="0" indent="0">
              <a:lnSpc>
                <a:spcPct val="120000"/>
              </a:lnSpc>
              <a:buNone/>
            </a:pPr>
            <a:r>
              <a:rPr lang="en-US" sz="1800" b="1" dirty="0">
                <a:solidFill>
                  <a:srgbClr val="FFC000"/>
                </a:solidFill>
                <a:effectLst/>
                <a:latin typeface="Open Sans" panose="020B0606030504020204" pitchFamily="34" charset="0"/>
                <a:ea typeface="Calibri" panose="020F0502020204030204" pitchFamily="34" charset="0"/>
                <a:cs typeface="Times New Roman" panose="02020603050405020304" pitchFamily="18" charset="0"/>
              </a:rPr>
              <a:t>1 – PET (</a:t>
            </a:r>
            <a:r>
              <a:rPr lang="el-GR" sz="1800" b="1" dirty="0" err="1">
                <a:solidFill>
                  <a:srgbClr val="FFC000"/>
                </a:solidFill>
                <a:effectLst/>
                <a:latin typeface="Open Sans" panose="020B0606030504020204" pitchFamily="34" charset="0"/>
                <a:ea typeface="Calibri" panose="020F0502020204030204" pitchFamily="34" charset="0"/>
                <a:cs typeface="Times New Roman" panose="02020603050405020304" pitchFamily="18" charset="0"/>
              </a:rPr>
              <a:t>τερεφθαλικό</a:t>
            </a:r>
            <a:r>
              <a:rPr lang="el-GR" sz="1800" b="1" dirty="0">
                <a:solidFill>
                  <a:srgbClr val="FFC000"/>
                </a:solidFill>
                <a:effectLst/>
                <a:latin typeface="Open Sans" panose="020B0606030504020204" pitchFamily="34" charset="0"/>
                <a:ea typeface="Calibri" panose="020F0502020204030204" pitchFamily="34" charset="0"/>
                <a:cs typeface="Times New Roman" panose="02020603050405020304" pitchFamily="18" charset="0"/>
              </a:rPr>
              <a:t> πολυαιθυλένιο</a:t>
            </a:r>
            <a:r>
              <a:rPr lang="en-US" sz="1800" b="1" dirty="0">
                <a:solidFill>
                  <a:srgbClr val="FFC000"/>
                </a:solidFill>
                <a:effectLst/>
                <a:latin typeface="Open Sans" panose="020B0606030504020204" pitchFamily="34" charset="0"/>
                <a:ea typeface="Calibri" panose="020F0502020204030204" pitchFamily="34" charset="0"/>
                <a:cs typeface="Times New Roman" panose="02020603050405020304" pitchFamily="18" charset="0"/>
              </a:rPr>
              <a:t>) </a:t>
            </a:r>
            <a:r>
              <a:rPr lang="en-US" sz="1800" dirty="0">
                <a:effectLst/>
                <a:latin typeface="Open Sans" panose="020B0606030504020204" pitchFamily="34" charset="0"/>
                <a:ea typeface="Calibri" panose="020F0502020204030204" pitchFamily="34" charset="0"/>
                <a:cs typeface="Times New Roman" panose="02020603050405020304" pitchFamily="18" charset="0"/>
              </a:rPr>
              <a:t>–</a:t>
            </a:r>
            <a:r>
              <a:rPr lang="en-US" sz="1800" b="1" dirty="0">
                <a:effectLst/>
                <a:latin typeface="Open Sans" panose="020B0606030504020204" pitchFamily="34" charset="0"/>
                <a:ea typeface="Calibri" panose="020F0502020204030204" pitchFamily="34" charset="0"/>
                <a:cs typeface="Times New Roman" panose="02020603050405020304" pitchFamily="18" charset="0"/>
              </a:rPr>
              <a:t> </a:t>
            </a:r>
            <a:r>
              <a:rPr lang="el-GR" sz="1800" dirty="0">
                <a:effectLst/>
                <a:latin typeface="Open Sans" panose="020B0606030504020204" pitchFamily="34" charset="0"/>
                <a:ea typeface="Calibri" panose="020F0502020204030204" pitchFamily="34" charset="0"/>
                <a:cs typeface="Times New Roman" panose="02020603050405020304" pitchFamily="18" charset="0"/>
              </a:rPr>
              <a:t>είναι ο αδιαμφισβήτητος βασιλιάς των πλαστικών, ένα υλικό που μπορεί να χρησιμοποιηθεί σχεδόν παντού. Χρησιμοποιείται στην παραγωγή συσκευασιών τροφίμων και ποτών, επειδή είναι ελαφρύ και προστατεύει καλά από την εισροή οξυγόνου. Παρόλο που το ΡΕΤ είναι εγκεκριμένο για επαφή με τρόφιμα, δεν είναι απολύτως ασφαλές για την υγεία. Μελέτες έχουν δείξει ότι το πλαστικό ΡΕΤ απελευθερώνει </a:t>
            </a:r>
            <a:r>
              <a:rPr lang="el-GR" sz="1800" dirty="0" err="1">
                <a:effectLst/>
                <a:latin typeface="Open Sans" panose="020B0606030504020204" pitchFamily="34" charset="0"/>
                <a:ea typeface="Calibri" panose="020F0502020204030204" pitchFamily="34" charset="0"/>
                <a:cs typeface="Times New Roman" panose="02020603050405020304" pitchFamily="18" charset="0"/>
              </a:rPr>
              <a:t>μικροθρεπτικά</a:t>
            </a:r>
            <a:r>
              <a:rPr lang="el-GR" sz="1800" dirty="0">
                <a:effectLst/>
                <a:latin typeface="Open Sans" panose="020B0606030504020204" pitchFamily="34" charset="0"/>
                <a:ea typeface="Calibri" panose="020F0502020204030204" pitchFamily="34" charset="0"/>
                <a:cs typeface="Times New Roman" panose="02020603050405020304" pitchFamily="18" charset="0"/>
              </a:rPr>
              <a:t> συστατικά που διαταράσσουν το ανθρώπινο ενδοκρινικό σύστημα και απελευθερώνει δυνητικά καρκινογόνο αμμώνιο </a:t>
            </a:r>
            <a:r>
              <a:rPr lang="en-US" sz="1800" dirty="0">
                <a:effectLst/>
                <a:latin typeface="Open Sans" panose="020B0606030504020204" pitchFamily="34" charset="0"/>
                <a:ea typeface="Calibri" panose="020F0502020204030204" pitchFamily="34" charset="0"/>
                <a:cs typeface="Times New Roman" panose="02020603050405020304" pitchFamily="18" charset="0"/>
              </a:rPr>
              <a:t>(</a:t>
            </a:r>
            <a:r>
              <a:rPr lang="el-GR" sz="18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3"/>
              </a:rPr>
              <a:t>πηγή</a:t>
            </a:r>
            <a:r>
              <a:rPr lang="en-US" sz="1800" dirty="0">
                <a:effectLst/>
                <a:latin typeface="Open Sans" panose="020B0606030504020204" pitchFamily="34" charset="0"/>
                <a:ea typeface="Calibri" panose="020F0502020204030204" pitchFamily="34" charset="0"/>
                <a:cs typeface="Times New Roman" panose="02020603050405020304" pitchFamily="18" charset="0"/>
              </a:rPr>
              <a:t>).</a:t>
            </a:r>
            <a:endParaRPr lang="en-DE"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800" dirty="0">
              <a:latin typeface="Open Sans" panose="020B0606030504020204" pitchFamily="34" charset="0"/>
              <a:ea typeface="Calibri" panose="020F0502020204030204" pitchFamily="34" charset="0"/>
            </a:endParaRPr>
          </a:p>
        </p:txBody>
      </p:sp>
      <p:pic>
        <p:nvPicPr>
          <p:cNvPr id="4" name="Picture 3" descr="Free photo top view plastic objects arrangement">
            <a:extLst>
              <a:ext uri="{FF2B5EF4-FFF2-40B4-BE49-F238E27FC236}">
                <a16:creationId xmlns:a16="http://schemas.microsoft.com/office/drawing/2014/main" id="{6F2B7A5B-FCF7-DEEE-DF42-5BA5BD2E60D8}"/>
              </a:ext>
            </a:extLst>
          </p:cNvPr>
          <p:cNvPicPr>
            <a:picLocks noChangeAspect="1"/>
          </p:cNvPicPr>
          <p:nvPr/>
        </p:nvPicPr>
        <p:blipFill rotWithShape="1">
          <a:blip r:embed="rId4">
            <a:extLst>
              <a:ext uri="{28A0092B-C50C-407E-A947-70E740481C1C}">
                <a14:useLocalDpi xmlns:a14="http://schemas.microsoft.com/office/drawing/2010/main" val="0"/>
              </a:ext>
            </a:extLst>
          </a:blip>
          <a:srcRect l="21648" r="17742" b="-2"/>
          <a:stretch/>
        </p:blipFill>
        <p:spPr bwMode="auto">
          <a:xfrm>
            <a:off x="5966355" y="1"/>
            <a:ext cx="6225645"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a:noFill/>
        </p:spPr>
      </p:pic>
    </p:spTree>
    <p:extLst>
      <p:ext uri="{BB962C8B-B14F-4D97-AF65-F5344CB8AC3E}">
        <p14:creationId xmlns:p14="http://schemas.microsoft.com/office/powerpoint/2010/main" val="3048317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6">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1016819" y="615940"/>
            <a:ext cx="3807187" cy="722831"/>
          </a:xfrm>
        </p:spPr>
        <p:txBody>
          <a:bodyPr>
            <a:normAutofit/>
          </a:bodyPr>
          <a:lstStyle/>
          <a:p>
            <a:r>
              <a:rPr lang="el-GR" sz="4000" dirty="0"/>
              <a:t>Εισαγωγή</a:t>
            </a:r>
          </a:p>
        </p:txBody>
      </p:sp>
      <p:sp>
        <p:nvSpPr>
          <p:cNvPr id="3" name="Θέση περιεχομένου 2">
            <a:extLst>
              <a:ext uri="{FF2B5EF4-FFF2-40B4-BE49-F238E27FC236}">
                <a16:creationId xmlns:a16="http://schemas.microsoft.com/office/drawing/2014/main" id="{BEE1AC86-2B24-B513-17A1-C38070E8221D}"/>
              </a:ext>
            </a:extLst>
          </p:cNvPr>
          <p:cNvSpPr>
            <a:spLocks noGrp="1"/>
          </p:cNvSpPr>
          <p:nvPr>
            <p:ph idx="1"/>
          </p:nvPr>
        </p:nvSpPr>
        <p:spPr>
          <a:xfrm>
            <a:off x="838200" y="2572307"/>
            <a:ext cx="3799425" cy="3143241"/>
          </a:xfrm>
        </p:spPr>
        <p:txBody>
          <a:bodyPr>
            <a:normAutofit/>
          </a:bodyPr>
          <a:lstStyle/>
          <a:p>
            <a:r>
              <a:rPr lang="el-GR" sz="2000" dirty="0"/>
              <a:t>Το πλαστικό έχει φέρει επανάσταση στον κόσμο</a:t>
            </a:r>
          </a:p>
          <a:p>
            <a:r>
              <a:rPr lang="el-GR" sz="2000" dirty="0"/>
              <a:t>Ζώντας στην εποχή του πλαστικού </a:t>
            </a:r>
          </a:p>
          <a:p>
            <a:r>
              <a:rPr lang="el-GR" sz="2000" dirty="0"/>
              <a:t>Αρνητικές επιπτώσεις του πλαστικού στο περιβάλλον (αέρας, νερό, έδαφος) και στην υγεία των ανθρώπων</a:t>
            </a:r>
          </a:p>
        </p:txBody>
      </p:sp>
      <p:pic>
        <p:nvPicPr>
          <p:cNvPr id="4" name="Picture 3" descr="blue labeled plastic bottles">
            <a:extLst>
              <a:ext uri="{FF2B5EF4-FFF2-40B4-BE49-F238E27FC236}">
                <a16:creationId xmlns:a16="http://schemas.microsoft.com/office/drawing/2014/main" id="{75C5FF97-2B6C-DDA1-A2D2-EB430016132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730" r="10731"/>
          <a:stretch/>
        </p:blipFill>
        <p:spPr bwMode="auto">
          <a:xfrm>
            <a:off x="5010386" y="10"/>
            <a:ext cx="7181613" cy="6857990"/>
          </a:xfrm>
          <a:prstGeom prst="rect">
            <a:avLst/>
          </a:prstGeom>
          <a:noFill/>
          <a:effectLst/>
        </p:spPr>
      </p:pic>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953271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6EBFE2-5494-A8FF-BC91-98BE03464FC8}"/>
              </a:ext>
            </a:extLst>
          </p:cNvPr>
          <p:cNvSpPr>
            <a:spLocks noGrp="1"/>
          </p:cNvSpPr>
          <p:nvPr>
            <p:ph type="title"/>
          </p:nvPr>
        </p:nvSpPr>
        <p:spPr>
          <a:xfrm>
            <a:off x="838200" y="365125"/>
            <a:ext cx="10515600" cy="1325563"/>
          </a:xfrm>
        </p:spPr>
        <p:txBody>
          <a:bodyPr>
            <a:normAutofit/>
          </a:bodyPr>
          <a:lstStyle/>
          <a:p>
            <a:r>
              <a:rPr lang="el-GR" sz="5400" dirty="0"/>
              <a:t>Διαφορετικοί τύποι πλαστικού</a:t>
            </a:r>
            <a:endParaRPr lang="en-DE" sz="5400" dirty="0"/>
          </a:p>
        </p:txBody>
      </p:sp>
      <p:sp>
        <p:nvSpPr>
          <p:cNvPr id="18"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DB1862E-CB02-C466-C113-F590DF6052D6}"/>
              </a:ext>
            </a:extLst>
          </p:cNvPr>
          <p:cNvSpPr txBox="1"/>
          <p:nvPr/>
        </p:nvSpPr>
        <p:spPr>
          <a:xfrm>
            <a:off x="838201" y="2050486"/>
            <a:ext cx="5731419" cy="2470035"/>
          </a:xfrm>
          <a:prstGeom prst="rect">
            <a:avLst/>
          </a:prstGeom>
          <a:noFill/>
        </p:spPr>
        <p:txBody>
          <a:bodyPr wrap="square">
            <a:spAutoFit/>
          </a:bodyPr>
          <a:lstStyle/>
          <a:p>
            <a:pPr algn="just" defTabSz="859536">
              <a:lnSpc>
                <a:spcPct val="115000"/>
              </a:lnSpc>
              <a:spcAft>
                <a:spcPts val="752"/>
              </a:spcAft>
            </a:pPr>
            <a:r>
              <a:rPr lang="en-US" sz="1692" b="1" kern="1200" dirty="0">
                <a:solidFill>
                  <a:srgbClr val="00B050"/>
                </a:solidFill>
                <a:latin typeface="Open Sans" panose="020B0606030504020204" pitchFamily="34" charset="0"/>
                <a:ea typeface="+mn-ea"/>
                <a:cs typeface="Times New Roman" panose="02020603050405020304" pitchFamily="18" charset="0"/>
              </a:rPr>
              <a:t>2 – HDPE (</a:t>
            </a:r>
            <a:r>
              <a:rPr lang="el-GR" sz="1692" b="1" kern="1200" dirty="0">
                <a:solidFill>
                  <a:srgbClr val="00B050"/>
                </a:solidFill>
                <a:latin typeface="Open Sans" panose="020B0606030504020204" pitchFamily="34" charset="0"/>
                <a:ea typeface="+mn-ea"/>
                <a:cs typeface="Times New Roman" panose="02020603050405020304" pitchFamily="18" charset="0"/>
              </a:rPr>
              <a:t>πολυαιθυλένιο υψηλής πυκνότητας</a:t>
            </a:r>
            <a:r>
              <a:rPr lang="en-US" sz="1692" b="1" kern="1200" dirty="0">
                <a:solidFill>
                  <a:srgbClr val="00B050"/>
                </a:solidFill>
                <a:latin typeface="Open Sans" panose="020B0606030504020204" pitchFamily="34" charset="0"/>
                <a:ea typeface="+mn-ea"/>
                <a:cs typeface="Times New Roman" panose="02020603050405020304" pitchFamily="18" charset="0"/>
              </a:rPr>
              <a:t>)</a:t>
            </a:r>
            <a:r>
              <a:rPr lang="en-US" sz="1692" kern="1200" dirty="0">
                <a:solidFill>
                  <a:srgbClr val="00B050"/>
                </a:solidFill>
                <a:latin typeface="Open Sans" panose="020B0606030504020204" pitchFamily="34" charset="0"/>
                <a:ea typeface="+mn-ea"/>
                <a:cs typeface="Times New Roman" panose="02020603050405020304" pitchFamily="18" charset="0"/>
              </a:rPr>
              <a:t> </a:t>
            </a:r>
            <a:r>
              <a:rPr lang="en-US" sz="1692" kern="1200" dirty="0">
                <a:solidFill>
                  <a:schemeClr val="tx1"/>
                </a:solidFill>
                <a:latin typeface="Open Sans" panose="020B0606030504020204" pitchFamily="34" charset="0"/>
                <a:ea typeface="+mn-ea"/>
                <a:cs typeface="Times New Roman" panose="02020603050405020304" pitchFamily="18" charset="0"/>
              </a:rPr>
              <a:t>- </a:t>
            </a:r>
            <a:r>
              <a:rPr lang="el-GR" sz="1692" kern="1200" dirty="0">
                <a:solidFill>
                  <a:schemeClr val="tx1"/>
                </a:solidFill>
                <a:latin typeface="Open Sans" panose="020B0606030504020204" pitchFamily="34" charset="0"/>
                <a:ea typeface="+mn-ea"/>
                <a:cs typeface="Times New Roman" panose="02020603050405020304" pitchFamily="18" charset="0"/>
              </a:rPr>
              <a:t>είναι ένας από τους ασφαλέστερους τύπους πλαστικού, που χρησιμοποιείται κυρίως για την παραγωγή παιδικών παιχνιδιών, μπουκαλιών γάλακτος, δοχείων τροφίμων ή μεμβρανών. Είναι πυκνότερο, ισχυρότερο και παχύτερο από το ΡΕΤ και οι συσκευασίες που κατασκευάζονται από αυτό είναι ανακυκλώσιμες </a:t>
            </a:r>
            <a:r>
              <a:rPr lang="en-US" sz="1692" kern="1200" dirty="0">
                <a:solidFill>
                  <a:schemeClr val="tx1"/>
                </a:solidFill>
                <a:latin typeface="Open Sans" panose="020B0606030504020204" pitchFamily="34" charset="0"/>
                <a:ea typeface="+mn-ea"/>
                <a:cs typeface="Times New Roman" panose="02020603050405020304" pitchFamily="18" charset="0"/>
              </a:rPr>
              <a:t>(</a:t>
            </a:r>
            <a:r>
              <a:rPr lang="el-GR" sz="1692" u="sng" kern="1200" dirty="0">
                <a:solidFill>
                  <a:srgbClr val="0563C1"/>
                </a:solidFill>
                <a:latin typeface="Open Sans" panose="020B0606030504020204" pitchFamily="34" charset="0"/>
                <a:ea typeface="+mn-ea"/>
                <a:cs typeface="Times New Roman" panose="02020603050405020304" pitchFamily="18" charset="0"/>
                <a:hlinkClick r:id="rId2"/>
              </a:rPr>
              <a:t>πηγή</a:t>
            </a:r>
            <a:r>
              <a:rPr lang="en-US" sz="1692" kern="1200" dirty="0">
                <a:solidFill>
                  <a:schemeClr val="tx1"/>
                </a:solidFill>
                <a:latin typeface="Open Sans" panose="020B0606030504020204" pitchFamily="34" charset="0"/>
                <a:ea typeface="+mn-ea"/>
                <a:cs typeface="Times New Roman" panose="02020603050405020304" pitchFamily="18" charset="0"/>
              </a:rPr>
              <a:t>).</a:t>
            </a:r>
            <a:endParaRPr lang="en-D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E25C28D1-AB4B-DC0E-1E1D-DB2F2570BC08}"/>
              </a:ext>
            </a:extLst>
          </p:cNvPr>
          <p:cNvSpPr txBox="1"/>
          <p:nvPr/>
        </p:nvSpPr>
        <p:spPr>
          <a:xfrm>
            <a:off x="838200" y="4520521"/>
            <a:ext cx="5731419" cy="2170594"/>
          </a:xfrm>
          <a:prstGeom prst="rect">
            <a:avLst/>
          </a:prstGeom>
          <a:noFill/>
        </p:spPr>
        <p:txBody>
          <a:bodyPr wrap="square">
            <a:spAutoFit/>
          </a:bodyPr>
          <a:lstStyle/>
          <a:p>
            <a:pPr algn="just" defTabSz="859536">
              <a:lnSpc>
                <a:spcPct val="115000"/>
              </a:lnSpc>
              <a:spcAft>
                <a:spcPts val="752"/>
              </a:spcAft>
            </a:pPr>
            <a:r>
              <a:rPr lang="en-US" sz="1692" b="1" kern="1200" dirty="0">
                <a:solidFill>
                  <a:srgbClr val="FF0000"/>
                </a:solidFill>
                <a:latin typeface="Open Sans" panose="020B0606030504020204" pitchFamily="34" charset="0"/>
                <a:ea typeface="+mn-ea"/>
                <a:cs typeface="Times New Roman" panose="02020603050405020304" pitchFamily="18" charset="0"/>
              </a:rPr>
              <a:t>3 – PVC (</a:t>
            </a:r>
            <a:r>
              <a:rPr lang="el-GR" sz="1692" b="1" kern="1200" dirty="0">
                <a:solidFill>
                  <a:srgbClr val="FF0000"/>
                </a:solidFill>
                <a:latin typeface="Open Sans" panose="020B0606030504020204" pitchFamily="34" charset="0"/>
                <a:ea typeface="+mn-ea"/>
                <a:cs typeface="Times New Roman" panose="02020603050405020304" pitchFamily="18" charset="0"/>
              </a:rPr>
              <a:t>χλωριούχο πολυβινύλιο</a:t>
            </a:r>
            <a:r>
              <a:rPr lang="en-US" sz="1692" b="1" kern="1200" dirty="0">
                <a:solidFill>
                  <a:srgbClr val="FF0000"/>
                </a:solidFill>
                <a:latin typeface="Open Sans" panose="020B0606030504020204" pitchFamily="34" charset="0"/>
                <a:ea typeface="+mn-ea"/>
                <a:cs typeface="Times New Roman" panose="02020603050405020304" pitchFamily="18" charset="0"/>
              </a:rPr>
              <a:t>)</a:t>
            </a:r>
            <a:r>
              <a:rPr lang="en-US" sz="1692" kern="1200" dirty="0">
                <a:solidFill>
                  <a:srgbClr val="FF0000"/>
                </a:solidFill>
                <a:latin typeface="Open Sans" panose="020B0606030504020204" pitchFamily="34" charset="0"/>
                <a:ea typeface="+mn-ea"/>
                <a:cs typeface="Times New Roman" panose="02020603050405020304" pitchFamily="18" charset="0"/>
              </a:rPr>
              <a:t> </a:t>
            </a:r>
            <a:r>
              <a:rPr lang="el-GR" sz="1692" kern="1200" dirty="0">
                <a:solidFill>
                  <a:schemeClr val="tx1"/>
                </a:solidFill>
                <a:latin typeface="Open Sans" panose="020B0606030504020204" pitchFamily="34" charset="0"/>
                <a:ea typeface="+mn-ea"/>
                <a:cs typeface="Times New Roman" panose="02020603050405020304" pitchFamily="18" charset="0"/>
              </a:rPr>
              <a:t>- λόγω της πολύ υψηλής τοξικότητάς του, η χρήση του PVC στη βιομηχανία τροφίμων έχει περιοριστεί στο ελάχιστο. Χρησιμοποιείται συχνότερα για την παραγωγή δομικών στοιχείων όπως σωλήνες, παράθυρα, μονώσεις καλωδίων, συσκευασίες απορρυπαντικών και ιατρικά εξαρτήματα. </a:t>
            </a:r>
            <a:r>
              <a:rPr lang="en-US" sz="1692" kern="1200" dirty="0">
                <a:solidFill>
                  <a:schemeClr val="tx1"/>
                </a:solidFill>
                <a:latin typeface="Open Sans" panose="020B0606030504020204" pitchFamily="34" charset="0"/>
                <a:ea typeface="+mn-ea"/>
                <a:cs typeface="Times New Roman" panose="02020603050405020304" pitchFamily="18" charset="0"/>
              </a:rPr>
              <a:t>(</a:t>
            </a:r>
            <a:r>
              <a:rPr lang="el-GR" sz="1692" u="sng" kern="1200" dirty="0">
                <a:solidFill>
                  <a:srgbClr val="0563C1"/>
                </a:solidFill>
                <a:latin typeface="Open Sans" panose="020B0606030504020204" pitchFamily="34" charset="0"/>
                <a:ea typeface="+mn-ea"/>
                <a:cs typeface="Times New Roman" panose="02020603050405020304" pitchFamily="18" charset="0"/>
                <a:hlinkClick r:id="rId2"/>
              </a:rPr>
              <a:t>πηγή</a:t>
            </a:r>
            <a:r>
              <a:rPr lang="en-US" sz="1692" kern="1200" dirty="0">
                <a:solidFill>
                  <a:schemeClr val="tx1"/>
                </a:solidFill>
                <a:latin typeface="Open Sans" panose="020B0606030504020204" pitchFamily="34" charset="0"/>
                <a:ea typeface="+mn-ea"/>
                <a:cs typeface="Times New Roman" panose="02020603050405020304" pitchFamily="18" charset="0"/>
              </a:rPr>
              <a:t>).</a:t>
            </a:r>
            <a:endParaRPr lang="en-DE"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descr="A close-up of a bottle&#10;&#10;Description automatically generated with medium confidence">
            <a:extLst>
              <a:ext uri="{FF2B5EF4-FFF2-40B4-BE49-F238E27FC236}">
                <a16:creationId xmlns:a16="http://schemas.microsoft.com/office/drawing/2014/main" id="{2A375442-5A04-AC0F-AAD0-D8FC4EBC4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4108" y="2342153"/>
            <a:ext cx="4599692" cy="3417524"/>
          </a:xfrm>
          <a:prstGeom prst="rect">
            <a:avLst/>
          </a:prstGeom>
        </p:spPr>
      </p:pic>
    </p:spTree>
    <p:extLst>
      <p:ext uri="{BB962C8B-B14F-4D97-AF65-F5344CB8AC3E}">
        <p14:creationId xmlns:p14="http://schemas.microsoft.com/office/powerpoint/2010/main" val="4186925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in a white dress&#10;&#10;Description automatically generated with low confidence">
            <a:extLst>
              <a:ext uri="{FF2B5EF4-FFF2-40B4-BE49-F238E27FC236}">
                <a16:creationId xmlns:a16="http://schemas.microsoft.com/office/drawing/2014/main" id="{6B1E9F3D-4163-39AC-007F-A021D1AFFF9F}"/>
              </a:ext>
            </a:extLst>
          </p:cNvPr>
          <p:cNvPicPr>
            <a:picLocks noChangeAspect="1"/>
          </p:cNvPicPr>
          <p:nvPr/>
        </p:nvPicPr>
        <p:blipFill rotWithShape="1">
          <a:blip r:embed="rId2">
            <a:extLst>
              <a:ext uri="{28A0092B-C50C-407E-A947-70E740481C1C}">
                <a14:useLocalDpi xmlns:a14="http://schemas.microsoft.com/office/drawing/2010/main" val="0"/>
              </a:ext>
            </a:extLst>
          </a:blip>
          <a:srcRect r="5882" b="-1"/>
          <a:stretch/>
        </p:blipFill>
        <p:spPr>
          <a:xfrm>
            <a:off x="2522356" y="10"/>
            <a:ext cx="9669642" cy="6857990"/>
          </a:xfrm>
          <a:prstGeom prst="rect">
            <a:avLst/>
          </a:prstGeom>
        </p:spPr>
      </p:pic>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B884810-AF8F-1E87-959B-F6ED6F065A03}"/>
              </a:ext>
            </a:extLst>
          </p:cNvPr>
          <p:cNvSpPr>
            <a:spLocks noGrp="1"/>
          </p:cNvSpPr>
          <p:nvPr>
            <p:ph type="title"/>
          </p:nvPr>
        </p:nvSpPr>
        <p:spPr>
          <a:xfrm>
            <a:off x="838200" y="365125"/>
            <a:ext cx="3822189" cy="1899912"/>
          </a:xfrm>
        </p:spPr>
        <p:txBody>
          <a:bodyPr>
            <a:normAutofit/>
          </a:bodyPr>
          <a:lstStyle/>
          <a:p>
            <a:r>
              <a:rPr lang="el-GR" sz="4000" dirty="0"/>
              <a:t>Διαφορετικοί τύποι πλαστικού</a:t>
            </a:r>
            <a:endParaRPr lang="en-DE" sz="4000" dirty="0"/>
          </a:p>
        </p:txBody>
      </p:sp>
      <p:sp>
        <p:nvSpPr>
          <p:cNvPr id="3" name="Content Placeholder 2">
            <a:extLst>
              <a:ext uri="{FF2B5EF4-FFF2-40B4-BE49-F238E27FC236}">
                <a16:creationId xmlns:a16="http://schemas.microsoft.com/office/drawing/2014/main" id="{D093874B-280A-D8BF-9AC0-721AF6F67C71}"/>
              </a:ext>
            </a:extLst>
          </p:cNvPr>
          <p:cNvSpPr>
            <a:spLocks noGrp="1"/>
          </p:cNvSpPr>
          <p:nvPr>
            <p:ph idx="1"/>
          </p:nvPr>
        </p:nvSpPr>
        <p:spPr>
          <a:xfrm>
            <a:off x="838200" y="2170676"/>
            <a:ext cx="4773843" cy="4322199"/>
          </a:xfrm>
        </p:spPr>
        <p:txBody>
          <a:bodyPr>
            <a:normAutofit fontScale="92500" lnSpcReduction="20000"/>
          </a:bodyPr>
          <a:lstStyle/>
          <a:p>
            <a:pPr marL="0" indent="0" algn="just">
              <a:lnSpc>
                <a:spcPct val="110000"/>
              </a:lnSpc>
              <a:buNone/>
            </a:pPr>
            <a:r>
              <a:rPr lang="en-US" sz="1692" b="1" dirty="0">
                <a:solidFill>
                  <a:srgbClr val="00B050"/>
                </a:solidFill>
                <a:latin typeface="Open Sans" panose="020B0606030504020204" pitchFamily="34" charset="0"/>
                <a:cs typeface="Times New Roman" panose="02020603050405020304" pitchFamily="18" charset="0"/>
              </a:rPr>
              <a:t>4 – LDPE (</a:t>
            </a:r>
            <a:r>
              <a:rPr lang="el-GR" sz="1692" b="1" dirty="0">
                <a:solidFill>
                  <a:srgbClr val="00B050"/>
                </a:solidFill>
                <a:latin typeface="Open Sans" panose="020B0606030504020204" pitchFamily="34" charset="0"/>
                <a:cs typeface="Times New Roman" panose="02020603050405020304" pitchFamily="18" charset="0"/>
              </a:rPr>
              <a:t>πολυαιθυλένιο χαμηλής πυκνότητας</a:t>
            </a:r>
            <a:r>
              <a:rPr lang="en-US" sz="1692" b="1" dirty="0">
                <a:solidFill>
                  <a:srgbClr val="00B050"/>
                </a:solidFill>
                <a:latin typeface="Open Sans" panose="020B0606030504020204" pitchFamily="34" charset="0"/>
                <a:cs typeface="Times New Roman" panose="02020603050405020304" pitchFamily="18" charset="0"/>
              </a:rPr>
              <a:t>) </a:t>
            </a:r>
            <a:r>
              <a:rPr lang="en-US" sz="1600" dirty="0">
                <a:effectLst/>
                <a:latin typeface="Open Sans" panose="020B0606030504020204" pitchFamily="34" charset="0"/>
                <a:ea typeface="Calibri" panose="020F0502020204030204" pitchFamily="34" charset="0"/>
                <a:cs typeface="Times New Roman" panose="02020603050405020304" pitchFamily="18" charset="0"/>
              </a:rPr>
              <a:t>– </a:t>
            </a:r>
            <a:r>
              <a:rPr lang="el-GR" sz="1600" dirty="0">
                <a:effectLst/>
                <a:latin typeface="Open Sans" panose="020B0606030504020204" pitchFamily="34" charset="0"/>
                <a:ea typeface="Calibri" panose="020F0502020204030204" pitchFamily="34" charset="0"/>
                <a:cs typeface="Times New Roman" panose="02020603050405020304" pitchFamily="18" charset="0"/>
              </a:rPr>
              <a:t>είναι φθηνό και εύκολο στην επεξεργασία και σχετικά ασφαλές για την υγεία, αν και λιγότερο από το HDPE. Χρησιμοποιείται συχνότερα στις βιομηχανίες τροφίμων και στην ιατρική. Χρησιμοποιείται για την παραγωγή σάκων, </a:t>
            </a:r>
            <a:r>
              <a:rPr lang="el-GR" sz="1600" dirty="0" err="1">
                <a:effectLst/>
                <a:latin typeface="Open Sans" panose="020B0606030504020204" pitchFamily="34" charset="0"/>
                <a:ea typeface="Calibri" panose="020F0502020204030204" pitchFamily="34" charset="0"/>
                <a:cs typeface="Times New Roman" panose="02020603050405020304" pitchFamily="18" charset="0"/>
              </a:rPr>
              <a:t>σακουλών</a:t>
            </a:r>
            <a:r>
              <a:rPr lang="el-GR" sz="1600" dirty="0">
                <a:effectLst/>
                <a:latin typeface="Open Sans" panose="020B0606030504020204" pitchFamily="34" charset="0"/>
                <a:ea typeface="Calibri" panose="020F0502020204030204" pitchFamily="34" charset="0"/>
                <a:cs typeface="Times New Roman" panose="02020603050405020304" pitchFamily="18" charset="0"/>
              </a:rPr>
              <a:t>, συσκευασιών από φύλλο αλουμινίου, ποτηριών για ζεστά και κρύα ποτά, καπακιών για δοχεία και μπουκαλιών με δυνατότητα συμπίεσης, όπως η κέτσαπ </a:t>
            </a:r>
            <a:r>
              <a:rPr lang="en-US" sz="1600" dirty="0">
                <a:effectLst/>
                <a:latin typeface="Open Sans" panose="020B0606030504020204" pitchFamily="34" charset="0"/>
                <a:ea typeface="Calibri" panose="020F0502020204030204" pitchFamily="34" charset="0"/>
                <a:cs typeface="Times New Roman" panose="02020603050405020304" pitchFamily="18" charset="0"/>
              </a:rPr>
              <a:t>(</a:t>
            </a:r>
            <a:r>
              <a:rPr lang="el-GR" sz="1600" u="sng" dirty="0">
                <a:effectLst/>
                <a:latin typeface="Open Sans" panose="020B0606030504020204" pitchFamily="34" charset="0"/>
                <a:ea typeface="Calibri" panose="020F0502020204030204" pitchFamily="34" charset="0"/>
                <a:cs typeface="Times New Roman" panose="02020603050405020304" pitchFamily="18" charset="0"/>
                <a:hlinkClick r:id="rId3"/>
              </a:rPr>
              <a:t>πηγή</a:t>
            </a:r>
            <a:r>
              <a:rPr lang="en-US" sz="1600" dirty="0">
                <a:effectLst/>
                <a:latin typeface="Open Sans" panose="020B0606030504020204" pitchFamily="34" charset="0"/>
                <a:ea typeface="Calibri" panose="020F0502020204030204" pitchFamily="34" charset="0"/>
                <a:cs typeface="Times New Roman" panose="02020603050405020304" pitchFamily="18" charset="0"/>
              </a:rPr>
              <a:t>).</a:t>
            </a:r>
            <a:endParaRPr lang="en-DE" sz="1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0000"/>
              </a:lnSpc>
              <a:buNone/>
            </a:pPr>
            <a:r>
              <a:rPr lang="en-US" sz="1692" b="1" dirty="0">
                <a:solidFill>
                  <a:srgbClr val="00B050"/>
                </a:solidFill>
                <a:latin typeface="Open Sans" panose="020B0606030504020204" pitchFamily="34" charset="0"/>
                <a:cs typeface="Times New Roman" panose="02020603050405020304" pitchFamily="18" charset="0"/>
              </a:rPr>
              <a:t>5 – PP (</a:t>
            </a:r>
            <a:r>
              <a:rPr lang="el-GR" sz="1692" b="1" dirty="0">
                <a:solidFill>
                  <a:srgbClr val="00B050"/>
                </a:solidFill>
                <a:latin typeface="Open Sans" panose="020B0606030504020204" pitchFamily="34" charset="0"/>
                <a:cs typeface="Times New Roman" panose="02020603050405020304" pitchFamily="18" charset="0"/>
              </a:rPr>
              <a:t>πολυπροπυλένιο</a:t>
            </a:r>
            <a:r>
              <a:rPr lang="en-US" sz="1692" b="1" dirty="0">
                <a:solidFill>
                  <a:srgbClr val="00B050"/>
                </a:solidFill>
                <a:latin typeface="Open Sans" panose="020B0606030504020204" pitchFamily="34" charset="0"/>
                <a:cs typeface="Times New Roman" panose="02020603050405020304" pitchFamily="18" charset="0"/>
              </a:rPr>
              <a:t>) </a:t>
            </a:r>
            <a:r>
              <a:rPr lang="en-US" sz="1600" dirty="0">
                <a:effectLst/>
                <a:latin typeface="Open Sans" panose="020B0606030504020204" pitchFamily="34" charset="0"/>
                <a:ea typeface="Calibri" panose="020F0502020204030204" pitchFamily="34" charset="0"/>
                <a:cs typeface="Times New Roman" panose="02020603050405020304" pitchFamily="18" charset="0"/>
              </a:rPr>
              <a:t>– </a:t>
            </a:r>
            <a:r>
              <a:rPr lang="el-GR" sz="1600" dirty="0">
                <a:effectLst/>
                <a:latin typeface="Open Sans" panose="020B0606030504020204" pitchFamily="34" charset="0"/>
                <a:ea typeface="Calibri" panose="020F0502020204030204" pitchFamily="34" charset="0"/>
                <a:cs typeface="Times New Roman" panose="02020603050405020304" pitchFamily="18" charset="0"/>
              </a:rPr>
              <a:t>θεωρείται το ασφαλέστερο για τον ανθρώπινο οργανισμό. Είναι επίσης αρκετά άκαμπτο και ανθεκτικό στις υψηλές θερμοκρασίες, γεγονός που το καθιστά ιδανικό για τον κλάδο της εστίασης. Χρησιμοποιείται συχνότερα στην παραγωγή συσκευασιών τροφίμων και ποτών, καπακιών μπουκαλιών, δοχείων για φακούς επαφής και προϊόντων υγιεινής</a:t>
            </a:r>
            <a:r>
              <a:rPr lang="en-US" sz="1600" dirty="0">
                <a:effectLst/>
                <a:latin typeface="Open Sans" panose="020B0606030504020204" pitchFamily="34" charset="0"/>
                <a:ea typeface="Calibri" panose="020F0502020204030204" pitchFamily="34" charset="0"/>
                <a:cs typeface="Times New Roman" panose="02020603050405020304" pitchFamily="18" charset="0"/>
              </a:rPr>
              <a:t> (</a:t>
            </a:r>
            <a:r>
              <a:rPr lang="el-GR" sz="1600" u="sng" dirty="0">
                <a:effectLst/>
                <a:latin typeface="Open Sans" panose="020B0606030504020204" pitchFamily="34" charset="0"/>
                <a:ea typeface="Calibri" panose="020F0502020204030204" pitchFamily="34" charset="0"/>
                <a:cs typeface="Times New Roman" panose="02020603050405020304" pitchFamily="18" charset="0"/>
                <a:hlinkClick r:id="rId3"/>
              </a:rPr>
              <a:t>πηγή</a:t>
            </a:r>
            <a:r>
              <a:rPr lang="en-US" sz="1600" dirty="0">
                <a:effectLst/>
                <a:latin typeface="Open Sans" panose="020B0606030504020204" pitchFamily="34" charset="0"/>
                <a:ea typeface="Calibri" panose="020F0502020204030204" pitchFamily="34" charset="0"/>
                <a:cs typeface="Times New Roman" panose="02020603050405020304" pitchFamily="18" charset="0"/>
              </a:rPr>
              <a:t>).</a:t>
            </a:r>
            <a:endParaRPr lang="en-DE"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0000"/>
              </a:lnSpc>
            </a:pPr>
            <a:endParaRPr lang="en-DE" sz="1400" dirty="0"/>
          </a:p>
        </p:txBody>
      </p:sp>
    </p:spTree>
    <p:extLst>
      <p:ext uri="{BB962C8B-B14F-4D97-AF65-F5344CB8AC3E}">
        <p14:creationId xmlns:p14="http://schemas.microsoft.com/office/powerpoint/2010/main" val="1094641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98B2F-076D-28BC-1328-1787EEAF54A9}"/>
              </a:ext>
            </a:extLst>
          </p:cNvPr>
          <p:cNvSpPr>
            <a:spLocks noGrp="1"/>
          </p:cNvSpPr>
          <p:nvPr>
            <p:ph type="title"/>
          </p:nvPr>
        </p:nvSpPr>
        <p:spPr>
          <a:xfrm>
            <a:off x="6417733" y="490537"/>
            <a:ext cx="5291663" cy="1628775"/>
          </a:xfrm>
        </p:spPr>
        <p:txBody>
          <a:bodyPr anchor="b">
            <a:normAutofit/>
          </a:bodyPr>
          <a:lstStyle/>
          <a:p>
            <a:r>
              <a:rPr lang="el-GR" sz="4000" dirty="0"/>
              <a:t>Διαφορετικοί τύποι πλαστικού</a:t>
            </a:r>
            <a:endParaRPr lang="en-DE" sz="4000" dirty="0"/>
          </a:p>
        </p:txBody>
      </p:sp>
      <p:pic>
        <p:nvPicPr>
          <p:cNvPr id="5" name="Picture 4" descr="A bunch of straws in a pile&#10;&#10;Description automatically generated with low confidence">
            <a:extLst>
              <a:ext uri="{FF2B5EF4-FFF2-40B4-BE49-F238E27FC236}">
                <a16:creationId xmlns:a16="http://schemas.microsoft.com/office/drawing/2014/main" id="{0B72975C-FF96-A049-7CD2-6EA7AB6C39F9}"/>
              </a:ext>
            </a:extLst>
          </p:cNvPr>
          <p:cNvPicPr>
            <a:picLocks noChangeAspect="1"/>
          </p:cNvPicPr>
          <p:nvPr/>
        </p:nvPicPr>
        <p:blipFill rotWithShape="1">
          <a:blip r:embed="rId2">
            <a:extLst>
              <a:ext uri="{28A0092B-C50C-407E-A947-70E740481C1C}">
                <a14:useLocalDpi xmlns:a14="http://schemas.microsoft.com/office/drawing/2010/main" val="0"/>
              </a:ext>
            </a:extLst>
          </a:blip>
          <a:srcRect r="-2" b="2492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F4153F8C-2603-CC72-5241-FAC024AD27B6}"/>
              </a:ext>
            </a:extLst>
          </p:cNvPr>
          <p:cNvSpPr>
            <a:spLocks noGrp="1"/>
          </p:cNvSpPr>
          <p:nvPr>
            <p:ph idx="1"/>
          </p:nvPr>
        </p:nvSpPr>
        <p:spPr>
          <a:xfrm>
            <a:off x="6417734" y="2614612"/>
            <a:ext cx="5291663" cy="4043363"/>
          </a:xfrm>
        </p:spPr>
        <p:txBody>
          <a:bodyPr>
            <a:normAutofit/>
          </a:bodyPr>
          <a:lstStyle/>
          <a:p>
            <a:pPr marL="0" indent="0" algn="just">
              <a:buNone/>
            </a:pPr>
            <a:r>
              <a:rPr lang="en-US" sz="1692" b="1" dirty="0">
                <a:solidFill>
                  <a:srgbClr val="FF0000"/>
                </a:solidFill>
                <a:latin typeface="Open Sans" panose="020B0606030504020204" pitchFamily="34" charset="0"/>
                <a:cs typeface="Times New Roman" panose="02020603050405020304" pitchFamily="18" charset="0"/>
              </a:rPr>
              <a:t>6 – PS (</a:t>
            </a:r>
            <a:r>
              <a:rPr lang="el-GR" sz="1692" b="1" dirty="0" err="1">
                <a:solidFill>
                  <a:srgbClr val="FF0000"/>
                </a:solidFill>
                <a:latin typeface="Open Sans" panose="020B0606030504020204" pitchFamily="34" charset="0"/>
                <a:cs typeface="Times New Roman" panose="02020603050405020304" pitchFamily="18" charset="0"/>
              </a:rPr>
              <a:t>πολυστυρένιο</a:t>
            </a:r>
            <a:r>
              <a:rPr lang="en-US" sz="1692" b="1" dirty="0">
                <a:solidFill>
                  <a:srgbClr val="FF0000"/>
                </a:solidFill>
                <a:latin typeface="Open Sans" panose="020B0606030504020204" pitchFamily="34" charset="0"/>
                <a:cs typeface="Times New Roman" panose="02020603050405020304" pitchFamily="18" charset="0"/>
              </a:rPr>
              <a:t>) </a:t>
            </a:r>
            <a:r>
              <a:rPr lang="en-US" sz="1500" dirty="0">
                <a:effectLst/>
                <a:latin typeface="Open Sans" panose="020B0606030504020204" pitchFamily="34" charset="0"/>
                <a:ea typeface="Calibri" panose="020F0502020204030204" pitchFamily="34" charset="0"/>
                <a:cs typeface="Times New Roman" panose="02020603050405020304" pitchFamily="18" charset="0"/>
              </a:rPr>
              <a:t>– </a:t>
            </a:r>
            <a:r>
              <a:rPr lang="el-GR" sz="1500" dirty="0">
                <a:effectLst/>
                <a:latin typeface="Open Sans" panose="020B0606030504020204" pitchFamily="34" charset="0"/>
                <a:ea typeface="Calibri" panose="020F0502020204030204" pitchFamily="34" charset="0"/>
                <a:cs typeface="Times New Roman" panose="02020603050405020304" pitchFamily="18" charset="0"/>
              </a:rPr>
              <a:t>χρησιμοποιείται για την παραγωγή απομιμήσεων κοσμημάτων, σκιάστρων λαμπτήρων ή οικιακών συσκευών, αλλά πιο συχνά κατασκευάζεται από </a:t>
            </a:r>
            <a:r>
              <a:rPr lang="el-GR" sz="1500" dirty="0" err="1">
                <a:effectLst/>
                <a:latin typeface="Open Sans" panose="020B0606030504020204" pitchFamily="34" charset="0"/>
                <a:ea typeface="Calibri" panose="020F0502020204030204" pitchFamily="34" charset="0"/>
                <a:cs typeface="Times New Roman" panose="02020603050405020304" pitchFamily="18" charset="0"/>
              </a:rPr>
              <a:t>πολυστυρένιο</a:t>
            </a:r>
            <a:r>
              <a:rPr lang="el-GR" sz="1500" dirty="0">
                <a:effectLst/>
                <a:latin typeface="Open Sans" panose="020B0606030504020204" pitchFamily="34" charset="0"/>
                <a:ea typeface="Calibri" panose="020F0502020204030204" pitchFamily="34" charset="0"/>
                <a:cs typeface="Times New Roman" panose="02020603050405020304" pitchFamily="18" charset="0"/>
              </a:rPr>
              <a:t> και χρησιμοποιείται κυρίως στον κατασκευαστικό κλάδο. Το πλαστικό PS είναι τοξικό και δεν πρέπει να συναντά τρόφιμα, ιδίως με θερμές και όξινες ουσίες. Επιπλέον, αυτός ο τύπος πλαστικού είναι πολύ επιβλαβής για το περιβάλλον, επειδή τείνει να διασπάται σε μικρές μπάλες που εξαπλώνονται εύκολα και καταλήγουν σε ποτάμια, θάλασσες και ωκεανούς, όπου επιπλέουν ως </a:t>
            </a:r>
            <a:r>
              <a:rPr lang="el-GR" sz="1500" dirty="0" err="1">
                <a:effectLst/>
                <a:latin typeface="Open Sans" panose="020B0606030504020204" pitchFamily="34" charset="0"/>
                <a:ea typeface="Calibri" panose="020F0502020204030204" pitchFamily="34" charset="0"/>
                <a:cs typeface="Times New Roman" panose="02020603050405020304" pitchFamily="18" charset="0"/>
              </a:rPr>
              <a:t>μικροπλαστικά</a:t>
            </a:r>
            <a:r>
              <a:rPr lang="el-GR" sz="1500" dirty="0">
                <a:effectLst/>
                <a:latin typeface="Open Sans" panose="020B0606030504020204" pitchFamily="34" charset="0"/>
                <a:ea typeface="Calibri" panose="020F0502020204030204" pitchFamily="34" charset="0"/>
                <a:cs typeface="Times New Roman" panose="02020603050405020304" pitchFamily="18" charset="0"/>
              </a:rPr>
              <a:t> </a:t>
            </a:r>
            <a:r>
              <a:rPr lang="en-US" sz="1500" dirty="0">
                <a:effectLst/>
                <a:latin typeface="Open Sans" panose="020B0606030504020204" pitchFamily="34" charset="0"/>
                <a:ea typeface="Calibri" panose="020F0502020204030204" pitchFamily="34" charset="0"/>
                <a:cs typeface="Times New Roman" panose="02020603050405020304" pitchFamily="18" charset="0"/>
              </a:rPr>
              <a:t>(</a:t>
            </a:r>
            <a:r>
              <a:rPr lang="el-GR" sz="1500" u="sng" dirty="0">
                <a:effectLst/>
                <a:latin typeface="Open Sans" panose="020B0606030504020204" pitchFamily="34" charset="0"/>
                <a:ea typeface="Calibri" panose="020F0502020204030204" pitchFamily="34" charset="0"/>
                <a:cs typeface="Times New Roman" panose="02020603050405020304" pitchFamily="18" charset="0"/>
                <a:hlinkClick r:id="rId3"/>
              </a:rPr>
              <a:t>πηγή</a:t>
            </a:r>
            <a:r>
              <a:rPr lang="en-US" sz="1500" dirty="0">
                <a:effectLst/>
                <a:latin typeface="Open Sans" panose="020B0606030504020204" pitchFamily="34" charset="0"/>
                <a:ea typeface="Calibri" panose="020F0502020204030204" pitchFamily="34" charset="0"/>
                <a:cs typeface="Times New Roman" panose="02020603050405020304" pitchFamily="18" charset="0"/>
              </a:rPr>
              <a:t>).</a:t>
            </a:r>
            <a:endParaRPr lang="en-DE" sz="15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r>
              <a:rPr lang="en-US" sz="1500" b="1" dirty="0">
                <a:effectLst/>
                <a:latin typeface="Open Sans" panose="020B0606030504020204" pitchFamily="34" charset="0"/>
                <a:ea typeface="Calibri" panose="020F0502020204030204" pitchFamily="34" charset="0"/>
                <a:cs typeface="Times New Roman" panose="02020603050405020304" pitchFamily="18" charset="0"/>
              </a:rPr>
              <a:t>7 –</a:t>
            </a:r>
            <a:r>
              <a:rPr lang="el-GR" sz="1500" b="1" dirty="0">
                <a:effectLst/>
                <a:latin typeface="Open Sans" panose="020B0606030504020204" pitchFamily="34" charset="0"/>
                <a:ea typeface="Calibri" panose="020F0502020204030204" pitchFamily="34" charset="0"/>
                <a:cs typeface="Times New Roman" panose="02020603050405020304" pitchFamily="18" charset="0"/>
              </a:rPr>
              <a:t> </a:t>
            </a:r>
            <a:r>
              <a:rPr lang="el-GR" sz="1500" b="1" dirty="0">
                <a:latin typeface="Open Sans" panose="020B0606030504020204" pitchFamily="34" charset="0"/>
                <a:ea typeface="Calibri" panose="020F0502020204030204" pitchFamily="34" charset="0"/>
                <a:cs typeface="Times New Roman" panose="02020603050405020304" pitchFamily="18" charset="0"/>
              </a:rPr>
              <a:t>Ά</a:t>
            </a:r>
            <a:r>
              <a:rPr lang="el-GR" sz="1500" b="1" dirty="0">
                <a:effectLst/>
                <a:latin typeface="Open Sans" panose="020B0606030504020204" pitchFamily="34" charset="0"/>
                <a:ea typeface="Calibri" panose="020F0502020204030204" pitchFamily="34" charset="0"/>
                <a:cs typeface="Times New Roman" panose="02020603050405020304" pitchFamily="18" charset="0"/>
              </a:rPr>
              <a:t>λλα πλαστικά </a:t>
            </a:r>
            <a:r>
              <a:rPr lang="en-US" sz="1500" dirty="0">
                <a:effectLst/>
                <a:latin typeface="Open Sans" panose="020B0606030504020204" pitchFamily="34" charset="0"/>
                <a:ea typeface="Calibri" panose="020F0502020204030204" pitchFamily="34" charset="0"/>
                <a:cs typeface="Times New Roman" panose="02020603050405020304" pitchFamily="18" charset="0"/>
              </a:rPr>
              <a:t>– </a:t>
            </a:r>
            <a:r>
              <a:rPr lang="el-GR" sz="1500" dirty="0">
                <a:effectLst/>
                <a:latin typeface="Open Sans" panose="020B0606030504020204" pitchFamily="34" charset="0"/>
                <a:ea typeface="Calibri" panose="020F0502020204030204" pitchFamily="34" charset="0"/>
                <a:cs typeface="Times New Roman" panose="02020603050405020304" pitchFamily="18" charset="0"/>
              </a:rPr>
              <a:t>Η ομάδα αυτή περιλαμβάνει όλα όσα δεν εντάσσονται στις άλλες κατηγορίες. Υπάρχουν τόσο πλαστικά που είναι επικίνδυνα σε επαφή με τρόφιμα, που περιέχουν </a:t>
            </a:r>
            <a:r>
              <a:rPr lang="el-GR" sz="1500" dirty="0" err="1">
                <a:effectLst/>
                <a:latin typeface="Open Sans" panose="020B0606030504020204" pitchFamily="34" charset="0"/>
                <a:ea typeface="Calibri" panose="020F0502020204030204" pitchFamily="34" charset="0"/>
                <a:cs typeface="Times New Roman" panose="02020603050405020304" pitchFamily="18" charset="0"/>
              </a:rPr>
              <a:t>δισφαινόλη</a:t>
            </a:r>
            <a:r>
              <a:rPr lang="el-GR" sz="1500" dirty="0">
                <a:effectLst/>
                <a:latin typeface="Open Sans" panose="020B0606030504020204" pitchFamily="34" charset="0"/>
                <a:ea typeface="Calibri" panose="020F0502020204030204" pitchFamily="34" charset="0"/>
                <a:cs typeface="Times New Roman" panose="02020603050405020304" pitchFamily="18" charset="0"/>
              </a:rPr>
              <a:t> Α, όσο και ασφαλή για την υγεία, </a:t>
            </a:r>
            <a:r>
              <a:rPr lang="el-GR" sz="1500" dirty="0" err="1">
                <a:effectLst/>
                <a:latin typeface="Open Sans" panose="020B0606030504020204" pitchFamily="34" charset="0"/>
                <a:ea typeface="Calibri" panose="020F0502020204030204" pitchFamily="34" charset="0"/>
                <a:cs typeface="Times New Roman" panose="02020603050405020304" pitchFamily="18" charset="0"/>
              </a:rPr>
              <a:t>Tritan</a:t>
            </a:r>
            <a:r>
              <a:rPr lang="el-GR" sz="1500" dirty="0">
                <a:effectLst/>
                <a:latin typeface="Open Sans" panose="020B0606030504020204" pitchFamily="34" charset="0"/>
                <a:ea typeface="Calibri" panose="020F0502020204030204" pitchFamily="34" charset="0"/>
                <a:cs typeface="Times New Roman" panose="02020603050405020304" pitchFamily="18" charset="0"/>
              </a:rPr>
              <a:t> χωρίς BPA </a:t>
            </a:r>
            <a:r>
              <a:rPr lang="en-US" sz="1500" dirty="0">
                <a:effectLst/>
                <a:latin typeface="Open Sans" panose="020B0606030504020204" pitchFamily="34" charset="0"/>
                <a:ea typeface="Calibri" panose="020F0502020204030204" pitchFamily="34" charset="0"/>
                <a:cs typeface="Times New Roman" panose="02020603050405020304" pitchFamily="18" charset="0"/>
              </a:rPr>
              <a:t>(</a:t>
            </a:r>
            <a:r>
              <a:rPr lang="el-GR" sz="1500" u="sng" dirty="0">
                <a:effectLst/>
                <a:latin typeface="Open Sans" panose="020B0606030504020204" pitchFamily="34" charset="0"/>
                <a:ea typeface="Calibri" panose="020F0502020204030204" pitchFamily="34" charset="0"/>
                <a:cs typeface="Times New Roman" panose="02020603050405020304" pitchFamily="18" charset="0"/>
                <a:hlinkClick r:id="rId3"/>
              </a:rPr>
              <a:t>πηγή</a:t>
            </a:r>
            <a:r>
              <a:rPr lang="en-US" sz="1500" dirty="0">
                <a:effectLst/>
                <a:latin typeface="Open Sans" panose="020B0606030504020204" pitchFamily="34" charset="0"/>
                <a:ea typeface="Calibri" panose="020F0502020204030204" pitchFamily="34" charset="0"/>
                <a:cs typeface="Times New Roman" panose="02020603050405020304" pitchFamily="18" charset="0"/>
              </a:rPr>
              <a:t>).</a:t>
            </a:r>
            <a:endParaRPr lang="en-DE" sz="15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DE" sz="1500" dirty="0"/>
          </a:p>
        </p:txBody>
      </p:sp>
    </p:spTree>
    <p:extLst>
      <p:ext uri="{BB962C8B-B14F-4D97-AF65-F5344CB8AC3E}">
        <p14:creationId xmlns:p14="http://schemas.microsoft.com/office/powerpoint/2010/main" val="1312645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56281-24EC-A029-524F-D9C3F3169B84}"/>
              </a:ext>
            </a:extLst>
          </p:cNvPr>
          <p:cNvSpPr>
            <a:spLocks noGrp="1"/>
          </p:cNvSpPr>
          <p:nvPr>
            <p:ph type="title"/>
          </p:nvPr>
        </p:nvSpPr>
        <p:spPr>
          <a:xfrm>
            <a:off x="481014" y="3752849"/>
            <a:ext cx="3102132" cy="2452687"/>
          </a:xfrm>
        </p:spPr>
        <p:txBody>
          <a:bodyPr anchor="ctr">
            <a:normAutofit fontScale="90000"/>
          </a:bodyPr>
          <a:lstStyle/>
          <a:p>
            <a:r>
              <a:rPr lang="el-GR" sz="3600" dirty="0"/>
              <a:t>Πώς το πλαστικό κατέκτησε τον κόσμο;</a:t>
            </a:r>
            <a:br>
              <a:rPr lang="en-DE" sz="3600" dirty="0"/>
            </a:br>
            <a:endParaRPr lang="en-DE" sz="3600" dirty="0"/>
          </a:p>
        </p:txBody>
      </p:sp>
      <p:pic>
        <p:nvPicPr>
          <p:cNvPr id="11" name="Picture 10" descr="A picture containing mixture, candy, colors&#10;&#10;Description automatically generated">
            <a:extLst>
              <a:ext uri="{FF2B5EF4-FFF2-40B4-BE49-F238E27FC236}">
                <a16:creationId xmlns:a16="http://schemas.microsoft.com/office/drawing/2014/main" id="{0201A2C2-C2AD-F4F6-0E09-E86244DA2522}"/>
              </a:ext>
            </a:extLst>
          </p:cNvPr>
          <p:cNvPicPr>
            <a:picLocks noChangeAspect="1"/>
          </p:cNvPicPr>
          <p:nvPr/>
        </p:nvPicPr>
        <p:blipFill rotWithShape="1">
          <a:blip r:embed="rId2">
            <a:extLst>
              <a:ext uri="{28A0092B-C50C-407E-A947-70E740481C1C}">
                <a14:useLocalDpi xmlns:a14="http://schemas.microsoft.com/office/drawing/2010/main" val="0"/>
              </a:ext>
            </a:extLst>
          </a:blip>
          <a:srcRect t="34437" b="19796"/>
          <a:stretch/>
        </p:blipFill>
        <p:spPr>
          <a:xfrm>
            <a:off x="0" y="0"/>
            <a:ext cx="12192000" cy="3036356"/>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7" name="Content Placeholder 6">
            <a:extLst>
              <a:ext uri="{FF2B5EF4-FFF2-40B4-BE49-F238E27FC236}">
                <a16:creationId xmlns:a16="http://schemas.microsoft.com/office/drawing/2014/main" id="{147F5165-B2E2-2BF8-C823-885E06141972}"/>
              </a:ext>
            </a:extLst>
          </p:cNvPr>
          <p:cNvSpPr>
            <a:spLocks noGrp="1"/>
          </p:cNvSpPr>
          <p:nvPr>
            <p:ph idx="1"/>
          </p:nvPr>
        </p:nvSpPr>
        <p:spPr>
          <a:xfrm>
            <a:off x="3252753" y="2938645"/>
            <a:ext cx="8718210" cy="3832104"/>
          </a:xfrm>
        </p:spPr>
        <p:txBody>
          <a:bodyPr anchor="ctr">
            <a:noAutofit/>
          </a:bodyPr>
          <a:lstStyle/>
          <a:p>
            <a:pPr>
              <a:lnSpc>
                <a:spcPct val="100000"/>
              </a:lnSpc>
            </a:pPr>
            <a:r>
              <a:rPr lang="el-GR" sz="1400" dirty="0">
                <a:latin typeface="Open Sans" panose="020B0606030504020204" pitchFamily="34" charset="0"/>
                <a:ea typeface="Calibri" panose="020F0502020204030204" pitchFamily="34" charset="0"/>
              </a:rPr>
              <a:t>Γύρω στο 1870 δημιουργήθηκε το </a:t>
            </a:r>
            <a:r>
              <a:rPr lang="el-GR" sz="1400" b="1" dirty="0">
                <a:latin typeface="Open Sans" panose="020B0606030504020204" pitchFamily="34" charset="0"/>
                <a:ea typeface="Calibri" panose="020F0502020204030204" pitchFamily="34" charset="0"/>
              </a:rPr>
              <a:t>κυτταροειδές</a:t>
            </a:r>
            <a:r>
              <a:rPr lang="el-GR" sz="1400" dirty="0">
                <a:latin typeface="Open Sans" panose="020B0606030504020204" pitchFamily="34" charset="0"/>
                <a:ea typeface="Calibri" panose="020F0502020204030204" pitchFamily="34" charset="0"/>
              </a:rPr>
              <a:t> - το πρώτο πλαστικό που μπορεί να θεωρηθεί σαν το σημερινό πλαστικό.</a:t>
            </a:r>
          </a:p>
          <a:p>
            <a:pPr>
              <a:lnSpc>
                <a:spcPct val="100000"/>
              </a:lnSpc>
            </a:pPr>
            <a:r>
              <a:rPr lang="el-GR" sz="1400" dirty="0">
                <a:effectLst/>
                <a:latin typeface="Open Sans" panose="020B0606030504020204" pitchFamily="34" charset="0"/>
                <a:ea typeface="Calibri" panose="020F0502020204030204" pitchFamily="34" charset="0"/>
              </a:rPr>
              <a:t>Οι προσπάθειες αντικατάστασης των φυσικών προϊόντων οδήγησαν αρκετές δεκαετίες αργότερα στα πρώτα </a:t>
            </a:r>
            <a:r>
              <a:rPr lang="el-GR" sz="1400" b="1" dirty="0">
                <a:effectLst/>
                <a:latin typeface="Open Sans" panose="020B0606030504020204" pitchFamily="34" charset="0"/>
                <a:ea typeface="Calibri" panose="020F0502020204030204" pitchFamily="34" charset="0"/>
              </a:rPr>
              <a:t>συνθετικά πολυμερή </a:t>
            </a:r>
            <a:r>
              <a:rPr lang="el-GR" sz="1400" dirty="0">
                <a:effectLst/>
                <a:latin typeface="Open Sans" panose="020B0606030504020204" pitchFamily="34" charset="0"/>
                <a:ea typeface="Calibri" panose="020F0502020204030204" pitchFamily="34" charset="0"/>
              </a:rPr>
              <a:t>από ουσίες που δεν παράγονται από τη φύση.</a:t>
            </a:r>
          </a:p>
          <a:p>
            <a:pPr>
              <a:lnSpc>
                <a:spcPct val="100000"/>
              </a:lnSpc>
            </a:pPr>
            <a:r>
              <a:rPr lang="el-GR" sz="1400" dirty="0">
                <a:effectLst/>
                <a:latin typeface="Open Sans" panose="020B0606030504020204" pitchFamily="34" charset="0"/>
                <a:ea typeface="Calibri" panose="020F0502020204030204" pitchFamily="34" charset="0"/>
              </a:rPr>
              <a:t>Το πρώτο </a:t>
            </a:r>
            <a:r>
              <a:rPr lang="el-GR" sz="1400" b="1" dirty="0">
                <a:effectLst/>
                <a:latin typeface="Open Sans" panose="020B0606030504020204" pitchFamily="34" charset="0"/>
                <a:ea typeface="Calibri" panose="020F0502020204030204" pitchFamily="34" charset="0"/>
              </a:rPr>
              <a:t>συνθετικό πλαστικό </a:t>
            </a:r>
            <a:r>
              <a:rPr lang="el-GR" sz="1400" dirty="0">
                <a:effectLst/>
                <a:latin typeface="Open Sans" panose="020B0606030504020204" pitchFamily="34" charset="0"/>
                <a:ea typeface="Calibri" panose="020F0502020204030204" pitchFamily="34" charset="0"/>
              </a:rPr>
              <a:t>που παρήχθη στο εμπόριο αναπτύχθηκε γύρω στο 1907 από τον χημικό </a:t>
            </a:r>
            <a:r>
              <a:rPr lang="el-GR" sz="1400" dirty="0" err="1">
                <a:effectLst/>
                <a:latin typeface="Open Sans" panose="020B0606030504020204" pitchFamily="34" charset="0"/>
                <a:ea typeface="Calibri" panose="020F0502020204030204" pitchFamily="34" charset="0"/>
              </a:rPr>
              <a:t>Leo</a:t>
            </a:r>
            <a:r>
              <a:rPr lang="el-GR" sz="1400" dirty="0">
                <a:effectLst/>
                <a:latin typeface="Open Sans" panose="020B0606030504020204" pitchFamily="34" charset="0"/>
                <a:ea typeface="Calibri" panose="020F0502020204030204" pitchFamily="34" charset="0"/>
              </a:rPr>
              <a:t> </a:t>
            </a:r>
            <a:r>
              <a:rPr lang="el-GR" sz="1400" dirty="0" err="1">
                <a:effectLst/>
                <a:latin typeface="Open Sans" panose="020B0606030504020204" pitchFamily="34" charset="0"/>
                <a:ea typeface="Calibri" panose="020F0502020204030204" pitchFamily="34" charset="0"/>
              </a:rPr>
              <a:t>Baekeland</a:t>
            </a:r>
            <a:r>
              <a:rPr lang="el-GR" sz="1400" dirty="0">
                <a:effectLst/>
                <a:latin typeface="Open Sans" panose="020B0606030504020204" pitchFamily="34" charset="0"/>
                <a:ea typeface="Calibri" panose="020F0502020204030204" pitchFamily="34" charset="0"/>
              </a:rPr>
              <a:t>. Ο βακελίτης κατέκτησε αμέσως τον κόσμο, επειδή ήταν το πρώτο ελαφρύ υλικό και επέτρεψε τη δημιουργία διαφόρων προϊόντων από αυτό: από τηλέφωνα μέχρι οικιακές συσκευές, δίσκους φωνογράφων, σχεδιαστικά στοιχεία κομψών αυτοκινήτων </a:t>
            </a:r>
            <a:r>
              <a:rPr lang="en-US" sz="1400" dirty="0">
                <a:effectLst/>
                <a:latin typeface="Open Sans" panose="020B0606030504020204" pitchFamily="34" charset="0"/>
                <a:ea typeface="Calibri" panose="020F0502020204030204" pitchFamily="34" charset="0"/>
              </a:rPr>
              <a:t>(</a:t>
            </a:r>
            <a:r>
              <a:rPr lang="el-GR" sz="1400" u="sng" dirty="0">
                <a:effectLst/>
                <a:latin typeface="Open Sans" panose="020B0606030504020204" pitchFamily="34" charset="0"/>
                <a:ea typeface="Calibri" panose="020F0502020204030204" pitchFamily="34" charset="0"/>
                <a:cs typeface="Times New Roman" panose="02020603050405020304" pitchFamily="18" charset="0"/>
                <a:hlinkClick r:id="rId3"/>
              </a:rPr>
              <a:t>πηγή</a:t>
            </a:r>
            <a:r>
              <a:rPr lang="en-US" sz="1400" dirty="0">
                <a:effectLst/>
                <a:latin typeface="Open Sans" panose="020B0606030504020204" pitchFamily="34" charset="0"/>
                <a:ea typeface="Calibri" panose="020F0502020204030204" pitchFamily="34" charset="0"/>
              </a:rPr>
              <a:t>)</a:t>
            </a:r>
            <a:r>
              <a:rPr lang="el-GR" sz="1400" dirty="0">
                <a:effectLst/>
                <a:latin typeface="Open Sans" panose="020B0606030504020204" pitchFamily="34" charset="0"/>
                <a:ea typeface="Calibri" panose="020F0502020204030204" pitchFamily="34" charset="0"/>
              </a:rPr>
              <a:t>.</a:t>
            </a:r>
            <a:endParaRPr lang="en-US" sz="1400" dirty="0">
              <a:effectLst/>
              <a:latin typeface="Open Sans" panose="020B0606030504020204" pitchFamily="34" charset="0"/>
              <a:ea typeface="Calibri" panose="020F0502020204030204" pitchFamily="34" charset="0"/>
            </a:endParaRPr>
          </a:p>
          <a:p>
            <a:pPr>
              <a:lnSpc>
                <a:spcPct val="100000"/>
              </a:lnSpc>
            </a:pPr>
            <a:r>
              <a:rPr lang="el-GR" sz="1400" dirty="0">
                <a:effectLst/>
                <a:latin typeface="Open Sans" panose="020B0606030504020204" pitchFamily="34" charset="0"/>
                <a:ea typeface="Calibri" panose="020F0502020204030204" pitchFamily="34" charset="0"/>
              </a:rPr>
              <a:t>Το δεύτερο </a:t>
            </a:r>
            <a:r>
              <a:rPr lang="el-GR" sz="1400" b="1" dirty="0">
                <a:effectLst/>
                <a:latin typeface="Open Sans" panose="020B0606030504020204" pitchFamily="34" charset="0"/>
                <a:ea typeface="Calibri" panose="020F0502020204030204" pitchFamily="34" charset="0"/>
              </a:rPr>
              <a:t>φυσικό πολυμερές</a:t>
            </a:r>
            <a:r>
              <a:rPr lang="el-GR" sz="1400" dirty="0">
                <a:effectLst/>
                <a:latin typeface="Open Sans" panose="020B0606030504020204" pitchFamily="34" charset="0"/>
                <a:ea typeface="Calibri" panose="020F0502020204030204" pitchFamily="34" charset="0"/>
              </a:rPr>
              <a:t>, εκτός από την κυτταρίνη, που τράβηξε την προσοχή των ερευνητών τον 19ο αιώνα ήταν το </a:t>
            </a:r>
            <a:r>
              <a:rPr lang="el-GR" sz="1400" b="1" dirty="0">
                <a:effectLst/>
                <a:latin typeface="Open Sans" panose="020B0606030504020204" pitchFamily="34" charset="0"/>
                <a:ea typeface="Calibri" panose="020F0502020204030204" pitchFamily="34" charset="0"/>
              </a:rPr>
              <a:t>φυσικό καουτσούκ</a:t>
            </a:r>
            <a:r>
              <a:rPr lang="el-GR" sz="1400" dirty="0">
                <a:effectLst/>
                <a:latin typeface="Open Sans" panose="020B0606030504020204" pitchFamily="34" charset="0"/>
                <a:ea typeface="Calibri" panose="020F0502020204030204" pitchFamily="34" charset="0"/>
              </a:rPr>
              <a:t>. Στην αρχή χρησιμοποιήθηκε κυρίως για τον εμποτισμό υφασμάτων και αργότερα -μετά την ανακάλυψη της διαδικασίας βουλκανισμού- άρχισε η ραγδαία ανάπτυξη της βιομηχανίας καουτσούκ.</a:t>
            </a:r>
          </a:p>
          <a:p>
            <a:pPr>
              <a:lnSpc>
                <a:spcPct val="100000"/>
              </a:lnSpc>
            </a:pPr>
            <a:r>
              <a:rPr lang="el-GR" sz="1400" dirty="0">
                <a:latin typeface="Open Sans" panose="020B0606030504020204" pitchFamily="34" charset="0"/>
                <a:ea typeface="Calibri" panose="020F0502020204030204" pitchFamily="34" charset="0"/>
              </a:rPr>
              <a:t>Η πραγματική θεωρητική ανακάλυψη έγινε γύρω στο </a:t>
            </a:r>
            <a:r>
              <a:rPr lang="el-GR" sz="1400" b="1" dirty="0">
                <a:latin typeface="Open Sans" panose="020B0606030504020204" pitchFamily="34" charset="0"/>
                <a:ea typeface="Calibri" panose="020F0502020204030204" pitchFamily="34" charset="0"/>
              </a:rPr>
              <a:t>1920</a:t>
            </a:r>
            <a:r>
              <a:rPr lang="el-GR" sz="1400" dirty="0">
                <a:latin typeface="Open Sans" panose="020B0606030504020204" pitchFamily="34" charset="0"/>
                <a:ea typeface="Calibri" panose="020F0502020204030204" pitchFamily="34" charset="0"/>
              </a:rPr>
              <a:t>, όταν ο Γερμανός επιστήμονας </a:t>
            </a:r>
            <a:r>
              <a:rPr lang="el-GR" sz="1400" dirty="0" err="1">
                <a:latin typeface="Open Sans" panose="020B0606030504020204" pitchFamily="34" charset="0"/>
                <a:ea typeface="Calibri" panose="020F0502020204030204" pitchFamily="34" charset="0"/>
              </a:rPr>
              <a:t>Hermann</a:t>
            </a:r>
            <a:r>
              <a:rPr lang="el-GR" sz="1400" dirty="0">
                <a:latin typeface="Open Sans" panose="020B0606030504020204" pitchFamily="34" charset="0"/>
                <a:ea typeface="Calibri" panose="020F0502020204030204" pitchFamily="34" charset="0"/>
              </a:rPr>
              <a:t> </a:t>
            </a:r>
            <a:r>
              <a:rPr lang="el-GR" sz="1400" dirty="0" err="1">
                <a:latin typeface="Open Sans" panose="020B0606030504020204" pitchFamily="34" charset="0"/>
                <a:ea typeface="Calibri" panose="020F0502020204030204" pitchFamily="34" charset="0"/>
              </a:rPr>
              <a:t>Staudinger</a:t>
            </a:r>
            <a:r>
              <a:rPr lang="el-GR" sz="1400" dirty="0">
                <a:latin typeface="Open Sans" panose="020B0606030504020204" pitchFamily="34" charset="0"/>
                <a:ea typeface="Calibri" panose="020F0502020204030204" pitchFamily="34" charset="0"/>
              </a:rPr>
              <a:t> διαπίστωσε ότι τα νέα </a:t>
            </a:r>
            <a:r>
              <a:rPr lang="el-GR" sz="1400" b="1" dirty="0">
                <a:latin typeface="Open Sans" panose="020B0606030504020204" pitchFamily="34" charset="0"/>
                <a:ea typeface="Calibri" panose="020F0502020204030204" pitchFamily="34" charset="0"/>
              </a:rPr>
              <a:t>φυσικά</a:t>
            </a:r>
            <a:r>
              <a:rPr lang="el-GR" sz="1400" dirty="0">
                <a:latin typeface="Open Sans" panose="020B0606030504020204" pitchFamily="34" charset="0"/>
                <a:ea typeface="Calibri" panose="020F0502020204030204" pitchFamily="34" charset="0"/>
              </a:rPr>
              <a:t> και </a:t>
            </a:r>
            <a:r>
              <a:rPr lang="el-GR" sz="1400" b="1" dirty="0">
                <a:latin typeface="Open Sans" panose="020B0606030504020204" pitchFamily="34" charset="0"/>
                <a:ea typeface="Calibri" panose="020F0502020204030204" pitchFamily="34" charset="0"/>
              </a:rPr>
              <a:t>συνθετικά</a:t>
            </a:r>
            <a:r>
              <a:rPr lang="el-GR" sz="1400" dirty="0">
                <a:latin typeface="Open Sans" panose="020B0606030504020204" pitchFamily="34" charset="0"/>
                <a:ea typeface="Calibri" panose="020F0502020204030204" pitchFamily="34" charset="0"/>
              </a:rPr>
              <a:t> </a:t>
            </a:r>
            <a:r>
              <a:rPr lang="el-GR" sz="1400" b="1" dirty="0">
                <a:latin typeface="Open Sans" panose="020B0606030504020204" pitchFamily="34" charset="0"/>
                <a:ea typeface="Calibri" panose="020F0502020204030204" pitchFamily="34" charset="0"/>
              </a:rPr>
              <a:t>υλικά</a:t>
            </a:r>
            <a:r>
              <a:rPr lang="el-GR" sz="1400" dirty="0">
                <a:latin typeface="Open Sans" panose="020B0606030504020204" pitchFamily="34" charset="0"/>
                <a:ea typeface="Calibri" panose="020F0502020204030204" pitchFamily="34" charset="0"/>
              </a:rPr>
              <a:t> αποτελούνται από μεγάλα </a:t>
            </a:r>
            <a:r>
              <a:rPr lang="el-GR" sz="1400" b="1" dirty="0">
                <a:latin typeface="Open Sans" panose="020B0606030504020204" pitchFamily="34" charset="0"/>
                <a:ea typeface="Calibri" panose="020F0502020204030204" pitchFamily="34" charset="0"/>
              </a:rPr>
              <a:t>οργανικά μόρια - πολυμερή.</a:t>
            </a:r>
            <a:endParaRPr lang="en-DE" sz="1400" b="1" dirty="0"/>
          </a:p>
        </p:txBody>
      </p:sp>
    </p:spTree>
    <p:extLst>
      <p:ext uri="{BB962C8B-B14F-4D97-AF65-F5344CB8AC3E}">
        <p14:creationId xmlns:p14="http://schemas.microsoft.com/office/powerpoint/2010/main" val="3836035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plastic wrap&#10;&#10;Description automatically generated with low confidence">
            <a:extLst>
              <a:ext uri="{FF2B5EF4-FFF2-40B4-BE49-F238E27FC236}">
                <a16:creationId xmlns:a16="http://schemas.microsoft.com/office/drawing/2014/main" id="{5E3EA320-869C-17A9-C2C5-A49117A720B9}"/>
              </a:ext>
            </a:extLst>
          </p:cNvPr>
          <p:cNvPicPr>
            <a:picLocks noChangeAspect="1"/>
          </p:cNvPicPr>
          <p:nvPr/>
        </p:nvPicPr>
        <p:blipFill rotWithShape="1">
          <a:blip r:embed="rId2">
            <a:extLst>
              <a:ext uri="{28A0092B-C50C-407E-A947-70E740481C1C}">
                <a14:useLocalDpi xmlns:a14="http://schemas.microsoft.com/office/drawing/2010/main" val="0"/>
              </a:ext>
            </a:extLst>
          </a:blip>
          <a:srcRect l="5884" r="-1"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7137F4-3844-BD02-8075-D6E12141FE2D}"/>
              </a:ext>
            </a:extLst>
          </p:cNvPr>
          <p:cNvSpPr>
            <a:spLocks noGrp="1"/>
          </p:cNvSpPr>
          <p:nvPr>
            <p:ph type="title"/>
          </p:nvPr>
        </p:nvSpPr>
        <p:spPr>
          <a:xfrm>
            <a:off x="490960" y="0"/>
            <a:ext cx="3822189" cy="1899912"/>
          </a:xfrm>
        </p:spPr>
        <p:txBody>
          <a:bodyPr>
            <a:normAutofit/>
          </a:bodyPr>
          <a:lstStyle/>
          <a:p>
            <a:r>
              <a:rPr lang="el-GR" sz="4000" dirty="0"/>
              <a:t>Ιστορία του πλαστικού</a:t>
            </a:r>
            <a:endParaRPr lang="en-DE" sz="4000" dirty="0"/>
          </a:p>
        </p:txBody>
      </p:sp>
      <p:sp>
        <p:nvSpPr>
          <p:cNvPr id="3" name="Content Placeholder 2">
            <a:extLst>
              <a:ext uri="{FF2B5EF4-FFF2-40B4-BE49-F238E27FC236}">
                <a16:creationId xmlns:a16="http://schemas.microsoft.com/office/drawing/2014/main" id="{89392515-7D3C-FC6D-97FA-B89CB657379F}"/>
              </a:ext>
            </a:extLst>
          </p:cNvPr>
          <p:cNvSpPr>
            <a:spLocks noGrp="1"/>
          </p:cNvSpPr>
          <p:nvPr>
            <p:ph idx="1"/>
          </p:nvPr>
        </p:nvSpPr>
        <p:spPr>
          <a:xfrm>
            <a:off x="381966" y="1591520"/>
            <a:ext cx="5104434" cy="5266480"/>
          </a:xfrm>
        </p:spPr>
        <p:txBody>
          <a:bodyPr>
            <a:normAutofit fontScale="62500" lnSpcReduction="20000"/>
          </a:bodyPr>
          <a:lstStyle/>
          <a:p>
            <a:pPr>
              <a:lnSpc>
                <a:spcPct val="120000"/>
              </a:lnSpc>
            </a:pPr>
            <a:r>
              <a:rPr lang="el-GR" sz="2400" dirty="0">
                <a:effectLst/>
                <a:latin typeface="Open Sans" panose="020B0606030504020204" pitchFamily="34" charset="0"/>
                <a:ea typeface="Calibri" panose="020F0502020204030204" pitchFamily="34" charset="0"/>
              </a:rPr>
              <a:t>Οι πλαστικές και χημικές καινοτομίες εμφανίστηκαν κατά την περίοδο του </a:t>
            </a:r>
            <a:r>
              <a:rPr lang="el-GR" sz="2400" b="1" dirty="0">
                <a:effectLst/>
                <a:latin typeface="Open Sans" panose="020B0606030504020204" pitchFamily="34" charset="0"/>
                <a:ea typeface="Calibri" panose="020F0502020204030204" pitchFamily="34" charset="0"/>
              </a:rPr>
              <a:t>2ου Παγκοσμίου Πολέμου</a:t>
            </a:r>
          </a:p>
          <a:p>
            <a:pPr>
              <a:lnSpc>
                <a:spcPct val="120000"/>
              </a:lnSpc>
            </a:pPr>
            <a:r>
              <a:rPr lang="el-GR" sz="2400" dirty="0">
                <a:latin typeface="Open Sans" panose="020B0606030504020204" pitchFamily="34" charset="0"/>
                <a:ea typeface="Calibri" panose="020F0502020204030204" pitchFamily="34" charset="0"/>
              </a:rPr>
              <a:t>Η </a:t>
            </a:r>
            <a:r>
              <a:rPr lang="el-GR" sz="2400" dirty="0" err="1">
                <a:latin typeface="Open Sans" panose="020B0606030504020204" pitchFamily="34" charset="0"/>
                <a:ea typeface="Calibri" panose="020F0502020204030204" pitchFamily="34" charset="0"/>
              </a:rPr>
              <a:t>νεοδημιουργηθείσα</a:t>
            </a:r>
            <a:r>
              <a:rPr lang="el-GR" sz="2400" dirty="0">
                <a:latin typeface="Open Sans" panose="020B0606030504020204" pitchFamily="34" charset="0"/>
                <a:ea typeface="Calibri" panose="020F0502020204030204" pitchFamily="34" charset="0"/>
              </a:rPr>
              <a:t> διογκωμένη πολυστερίνη χρησιμοποιήθηκε για θερμική μόνωση και απορρόφηση κραδασμών σε οχήματα</a:t>
            </a:r>
          </a:p>
          <a:p>
            <a:pPr>
              <a:lnSpc>
                <a:spcPct val="120000"/>
              </a:lnSpc>
            </a:pPr>
            <a:r>
              <a:rPr lang="el-GR" sz="2400" dirty="0">
                <a:latin typeface="Open Sans" panose="020B0606030504020204" pitchFamily="34" charset="0"/>
                <a:ea typeface="Calibri" panose="020F0502020204030204" pitchFamily="34" charset="0"/>
              </a:rPr>
              <a:t>Το PVC χρησιμοποιήθηκε για την κατασκευή πολλών αντικειμένων, από καμβά για σκηνές και αδιάβροχες επιστρώσεις για στολές μέχρι χειροβομβίδες και εξαρτήματα αρμάτων μάχης</a:t>
            </a:r>
          </a:p>
          <a:p>
            <a:pPr>
              <a:lnSpc>
                <a:spcPct val="120000"/>
              </a:lnSpc>
            </a:pPr>
            <a:r>
              <a:rPr lang="el-GR" sz="2400" b="1" dirty="0">
                <a:effectLst/>
                <a:latin typeface="Open Sans" panose="020B0606030504020204" pitchFamily="34" charset="0"/>
                <a:ea typeface="Calibri" panose="020F0502020204030204" pitchFamily="34" charset="0"/>
              </a:rPr>
              <a:t>Τη δεκαετία του 1950</a:t>
            </a:r>
            <a:r>
              <a:rPr lang="el-GR" sz="2400" dirty="0">
                <a:effectLst/>
                <a:latin typeface="Open Sans" panose="020B0606030504020204" pitchFamily="34" charset="0"/>
                <a:ea typeface="Calibri" panose="020F0502020204030204" pitchFamily="34" charset="0"/>
              </a:rPr>
              <a:t>: το πλαστικό εισήχθη στον τομέα των τροφίμων</a:t>
            </a:r>
          </a:p>
          <a:p>
            <a:pPr>
              <a:lnSpc>
                <a:spcPct val="120000"/>
              </a:lnSpc>
            </a:pPr>
            <a:r>
              <a:rPr lang="el-GR" sz="2400" b="1" dirty="0">
                <a:effectLst/>
                <a:latin typeface="Open Sans" panose="020B0606030504020204" pitchFamily="34" charset="0"/>
                <a:ea typeface="Calibri" panose="020F0502020204030204" pitchFamily="34" charset="0"/>
              </a:rPr>
              <a:t>Στη δεκαετία του 1970, </a:t>
            </a:r>
            <a:r>
              <a:rPr lang="el-GR" sz="2400" dirty="0">
                <a:effectLst/>
                <a:latin typeface="Open Sans" panose="020B0606030504020204" pitchFamily="34" charset="0"/>
                <a:ea typeface="Calibri" panose="020F0502020204030204" pitchFamily="34" charset="0"/>
              </a:rPr>
              <a:t>οι αλυσίδες σούπερ </a:t>
            </a:r>
            <a:r>
              <a:rPr lang="el-GR" sz="2400" dirty="0" err="1">
                <a:effectLst/>
                <a:latin typeface="Open Sans" panose="020B0606030504020204" pitchFamily="34" charset="0"/>
                <a:ea typeface="Calibri" panose="020F0502020204030204" pitchFamily="34" charset="0"/>
              </a:rPr>
              <a:t>μάρκετ</a:t>
            </a:r>
            <a:r>
              <a:rPr lang="el-GR" sz="2400" dirty="0">
                <a:effectLst/>
                <a:latin typeface="Open Sans" panose="020B0606030504020204" pitchFamily="34" charset="0"/>
                <a:ea typeface="Calibri" panose="020F0502020204030204" pitchFamily="34" charset="0"/>
              </a:rPr>
              <a:t> έκαναν ευρεία χρήση των πλαστικών </a:t>
            </a:r>
            <a:r>
              <a:rPr lang="el-GR" sz="2400" dirty="0" err="1">
                <a:effectLst/>
                <a:latin typeface="Open Sans" panose="020B0606030504020204" pitchFamily="34" charset="0"/>
                <a:ea typeface="Calibri" panose="020F0502020204030204" pitchFamily="34" charset="0"/>
              </a:rPr>
              <a:t>σακουλών</a:t>
            </a:r>
            <a:endParaRPr lang="el-GR" sz="2400" dirty="0">
              <a:effectLst/>
              <a:latin typeface="Open Sans" panose="020B0606030504020204" pitchFamily="34" charset="0"/>
              <a:ea typeface="Calibri" panose="020F0502020204030204" pitchFamily="34" charset="0"/>
            </a:endParaRPr>
          </a:p>
          <a:p>
            <a:pPr>
              <a:lnSpc>
                <a:spcPct val="120000"/>
              </a:lnSpc>
            </a:pPr>
            <a:r>
              <a:rPr lang="el-GR" sz="2400" dirty="0">
                <a:effectLst/>
                <a:latin typeface="Open Sans" panose="020B0606030504020204" pitchFamily="34" charset="0"/>
                <a:ea typeface="Calibri" panose="020F0502020204030204" pitchFamily="34" charset="0"/>
              </a:rPr>
              <a:t>Από τα </a:t>
            </a:r>
            <a:r>
              <a:rPr lang="el-GR" sz="2400" b="1" dirty="0">
                <a:effectLst/>
                <a:latin typeface="Open Sans" panose="020B0606030504020204" pitchFamily="34" charset="0"/>
                <a:ea typeface="Calibri" panose="020F0502020204030204" pitchFamily="34" charset="0"/>
              </a:rPr>
              <a:t>τέλη της δεκαετίας </a:t>
            </a:r>
            <a:r>
              <a:rPr lang="el-GR" sz="2400" dirty="0">
                <a:effectLst/>
                <a:latin typeface="Open Sans" panose="020B0606030504020204" pitchFamily="34" charset="0"/>
                <a:ea typeface="Calibri" panose="020F0502020204030204" pitchFamily="34" charset="0"/>
              </a:rPr>
              <a:t>του </a:t>
            </a:r>
            <a:r>
              <a:rPr lang="el-GR" sz="2400" b="1" dirty="0">
                <a:effectLst/>
                <a:latin typeface="Open Sans" panose="020B0606030504020204" pitchFamily="34" charset="0"/>
                <a:ea typeface="Calibri" panose="020F0502020204030204" pitchFamily="34" charset="0"/>
              </a:rPr>
              <a:t>2010</a:t>
            </a:r>
            <a:r>
              <a:rPr lang="el-GR" sz="2400" dirty="0">
                <a:effectLst/>
                <a:latin typeface="Open Sans" panose="020B0606030504020204" pitchFamily="34" charset="0"/>
                <a:ea typeface="Calibri" panose="020F0502020204030204" pitchFamily="34" charset="0"/>
              </a:rPr>
              <a:t> έως σήμερα, νέες εναλλακτικές έννοιες συσκευασίας</a:t>
            </a:r>
          </a:p>
          <a:p>
            <a:pPr>
              <a:lnSpc>
                <a:spcPct val="120000"/>
              </a:lnSpc>
            </a:pPr>
            <a:r>
              <a:rPr lang="el-GR" sz="2400" dirty="0">
                <a:effectLst/>
                <a:latin typeface="Open Sans" panose="020B0606030504020204" pitchFamily="34" charset="0"/>
                <a:ea typeface="Calibri" panose="020F0502020204030204" pitchFamily="34" charset="0"/>
              </a:rPr>
              <a:t>Περίοδος Covid-19: χαρτοκιβώτιο και χάρτινη συσκευασία</a:t>
            </a:r>
            <a:endParaRPr lang="en-DE" sz="2400" dirty="0"/>
          </a:p>
        </p:txBody>
      </p:sp>
    </p:spTree>
    <p:extLst>
      <p:ext uri="{BB962C8B-B14F-4D97-AF65-F5344CB8AC3E}">
        <p14:creationId xmlns:p14="http://schemas.microsoft.com/office/powerpoint/2010/main" val="2750190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C08F0-454D-5D09-5676-E68977489768}"/>
              </a:ext>
            </a:extLst>
          </p:cNvPr>
          <p:cNvSpPr>
            <a:spLocks noGrp="1"/>
          </p:cNvSpPr>
          <p:nvPr>
            <p:ph type="title"/>
          </p:nvPr>
        </p:nvSpPr>
        <p:spPr/>
        <p:txBody>
          <a:bodyPr/>
          <a:lstStyle/>
          <a:p>
            <a:endParaRPr lang="en-DE"/>
          </a:p>
        </p:txBody>
      </p:sp>
      <p:sp>
        <p:nvSpPr>
          <p:cNvPr id="3" name="Content Placeholder 2">
            <a:extLst>
              <a:ext uri="{FF2B5EF4-FFF2-40B4-BE49-F238E27FC236}">
                <a16:creationId xmlns:a16="http://schemas.microsoft.com/office/drawing/2014/main" id="{7539AE60-C543-7C67-2BE7-A424B68F29F6}"/>
              </a:ext>
            </a:extLst>
          </p:cNvPr>
          <p:cNvSpPr>
            <a:spLocks noGrp="1"/>
          </p:cNvSpPr>
          <p:nvPr>
            <p:ph idx="1"/>
          </p:nvPr>
        </p:nvSpPr>
        <p:spPr/>
        <p:txBody>
          <a:bodyPr/>
          <a:lstStyle/>
          <a:p>
            <a:endParaRPr lang="en-DE"/>
          </a:p>
        </p:txBody>
      </p:sp>
      <p:sp>
        <p:nvSpPr>
          <p:cNvPr id="4" name="Rectangle 2">
            <a:extLst>
              <a:ext uri="{FF2B5EF4-FFF2-40B4-BE49-F238E27FC236}">
                <a16:creationId xmlns:a16="http://schemas.microsoft.com/office/drawing/2014/main" id="{323BC2EB-7610-0C03-8BC6-41F7147E5599}"/>
              </a:ext>
            </a:extLst>
          </p:cNvPr>
          <p:cNvSpPr>
            <a:spLocks noChangeArrowheads="1"/>
          </p:cNvSpPr>
          <p:nvPr/>
        </p:nvSpPr>
        <p:spPr bwMode="auto">
          <a:xfrm>
            <a:off x="-4256327" y="1822004"/>
            <a:ext cx="27626154" cy="45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DE"/>
          </a:p>
        </p:txBody>
      </p:sp>
      <p:graphicFrame>
        <p:nvGraphicFramePr>
          <p:cNvPr id="5" name="Object 4">
            <a:extLst>
              <a:ext uri="{FF2B5EF4-FFF2-40B4-BE49-F238E27FC236}">
                <a16:creationId xmlns:a16="http://schemas.microsoft.com/office/drawing/2014/main" id="{EA467D47-691A-E63E-D44B-0B305AF4535F}"/>
              </a:ext>
            </a:extLst>
          </p:cNvPr>
          <p:cNvGraphicFramePr>
            <a:graphicFrameLocks noChangeAspect="1"/>
          </p:cNvGraphicFramePr>
          <p:nvPr>
            <p:extLst>
              <p:ext uri="{D42A27DB-BD31-4B8C-83A1-F6EECF244321}">
                <p14:modId xmlns:p14="http://schemas.microsoft.com/office/powerpoint/2010/main" val="2111164370"/>
              </p:ext>
            </p:extLst>
          </p:nvPr>
        </p:nvGraphicFramePr>
        <p:xfrm>
          <a:off x="124722" y="0"/>
          <a:ext cx="11942556" cy="6604378"/>
        </p:xfrm>
        <a:graphic>
          <a:graphicData uri="http://schemas.openxmlformats.org/presentationml/2006/ole">
            <mc:AlternateContent xmlns:mc="http://schemas.openxmlformats.org/markup-compatibility/2006">
              <mc:Choice xmlns:v="urn:schemas-microsoft-com:vml" Requires="v">
                <p:oleObj r:id="rId2" imgW="8915858" imgH="4934204" progId="PBrush">
                  <p:embed/>
                </p:oleObj>
              </mc:Choice>
              <mc:Fallback>
                <p:oleObj r:id="rId2" imgW="8915858" imgH="4934204" progId="PBrush">
                  <p:embed/>
                  <p:pic>
                    <p:nvPicPr>
                      <p:cNvPr id="5" name="Object 4">
                        <a:extLst>
                          <a:ext uri="{FF2B5EF4-FFF2-40B4-BE49-F238E27FC236}">
                            <a16:creationId xmlns:a16="http://schemas.microsoft.com/office/drawing/2014/main" id="{EA467D47-691A-E63E-D44B-0B305AF453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22" y="0"/>
                        <a:ext cx="11942556" cy="6604378"/>
                      </a:xfrm>
                      <a:prstGeom prst="rect">
                        <a:avLst/>
                      </a:prstGeom>
                      <a:noFill/>
                    </p:spPr>
                  </p:pic>
                </p:oleObj>
              </mc:Fallback>
            </mc:AlternateContent>
          </a:graphicData>
        </a:graphic>
      </p:graphicFrame>
    </p:spTree>
    <p:extLst>
      <p:ext uri="{BB962C8B-B14F-4D97-AF65-F5344CB8AC3E}">
        <p14:creationId xmlns:p14="http://schemas.microsoft.com/office/powerpoint/2010/main" val="14482316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DAD0C6-17C4-7671-039E-DEFE3B9A0B13}"/>
              </a:ext>
            </a:extLst>
          </p:cNvPr>
          <p:cNvSpPr>
            <a:spLocks noGrp="1"/>
          </p:cNvSpPr>
          <p:nvPr>
            <p:ph type="title"/>
          </p:nvPr>
        </p:nvSpPr>
        <p:spPr/>
        <p:txBody>
          <a:bodyPr/>
          <a:lstStyle/>
          <a:p>
            <a:r>
              <a:rPr lang="el-GR" dirty="0"/>
              <a:t>Συνεχίζοντας:</a:t>
            </a:r>
            <a:endParaRPr lang="en-GB" dirty="0"/>
          </a:p>
        </p:txBody>
      </p:sp>
      <p:sp>
        <p:nvSpPr>
          <p:cNvPr id="3" name="Inhaltsplatzhalter 2">
            <a:extLst>
              <a:ext uri="{FF2B5EF4-FFF2-40B4-BE49-F238E27FC236}">
                <a16:creationId xmlns:a16="http://schemas.microsoft.com/office/drawing/2014/main" id="{73F6F5BF-C82D-2016-D61A-869AD2E85869}"/>
              </a:ext>
            </a:extLst>
          </p:cNvPr>
          <p:cNvSpPr>
            <a:spLocks noGrp="1"/>
          </p:cNvSpPr>
          <p:nvPr>
            <p:ph idx="1"/>
          </p:nvPr>
        </p:nvSpPr>
        <p:spPr/>
        <p:txBody>
          <a:bodyPr>
            <a:normAutofit/>
          </a:bodyPr>
          <a:lstStyle/>
          <a:p>
            <a:pPr marL="0" indent="0">
              <a:buNone/>
            </a:pPr>
            <a:r>
              <a:rPr lang="el-GR" sz="3600" dirty="0">
                <a:latin typeface="Open Sans" panose="020B0606030504020204" pitchFamily="34" charset="0"/>
                <a:ea typeface="Open Sans" panose="020B0606030504020204" pitchFamily="34" charset="0"/>
                <a:cs typeface="Open Sans" panose="020B0606030504020204" pitchFamily="34" charset="0"/>
              </a:rPr>
              <a:t>1.Χρησιμοποιήστε βιοδιασπώμενα πλαστικά αντί για προϊόντα μιας χρήσης,</a:t>
            </a:r>
          </a:p>
          <a:p>
            <a:pPr marL="0" indent="0">
              <a:buNone/>
            </a:pPr>
            <a:r>
              <a:rPr lang="en-GB" sz="3600" dirty="0">
                <a:latin typeface="Open Sans" panose="020B0606030504020204" pitchFamily="34" charset="0"/>
                <a:ea typeface="Open Sans" panose="020B0606030504020204" pitchFamily="34" charset="0"/>
                <a:cs typeface="Open Sans" panose="020B0606030504020204" pitchFamily="34" charset="0"/>
              </a:rPr>
              <a:t>2. </a:t>
            </a:r>
            <a:r>
              <a:rPr lang="el-GR" sz="3600" dirty="0">
                <a:latin typeface="Open Sans" panose="020B0606030504020204" pitchFamily="34" charset="0"/>
                <a:ea typeface="Open Sans" panose="020B0606030504020204" pitchFamily="34" charset="0"/>
                <a:cs typeface="Open Sans" panose="020B0606030504020204" pitchFamily="34" charset="0"/>
              </a:rPr>
              <a:t>Να γνωρίζετε ότι ορισμένοι τύποι πλαστικών ( για παράδειγμα PVC (</a:t>
            </a:r>
            <a:r>
              <a:rPr lang="el-GR" sz="3600" dirty="0" err="1">
                <a:latin typeface="Open Sans" panose="020B0606030504020204" pitchFamily="34" charset="0"/>
                <a:ea typeface="Open Sans" panose="020B0606030504020204" pitchFamily="34" charset="0"/>
                <a:cs typeface="Open Sans" panose="020B0606030504020204" pitchFamily="34" charset="0"/>
              </a:rPr>
              <a:t>πολυβινυλοχλωρίδιο</a:t>
            </a:r>
            <a:r>
              <a:rPr lang="el-GR" sz="3600" dirty="0">
                <a:latin typeface="Open Sans" panose="020B0606030504020204" pitchFamily="34" charset="0"/>
                <a:ea typeface="Open Sans" panose="020B0606030504020204" pitchFamily="34" charset="0"/>
                <a:cs typeface="Open Sans" panose="020B0606030504020204" pitchFamily="34" charset="0"/>
              </a:rPr>
              <a:t>), PET (</a:t>
            </a:r>
            <a:r>
              <a:rPr lang="el-GR" sz="3600" dirty="0" err="1">
                <a:latin typeface="Open Sans" panose="020B0606030504020204" pitchFamily="34" charset="0"/>
                <a:ea typeface="Open Sans" panose="020B0606030504020204" pitchFamily="34" charset="0"/>
                <a:cs typeface="Open Sans" panose="020B0606030504020204" pitchFamily="34" charset="0"/>
              </a:rPr>
              <a:t>τερεφθαλικό</a:t>
            </a:r>
            <a:r>
              <a:rPr lang="el-GR" sz="3600" dirty="0">
                <a:latin typeface="Open Sans" panose="020B0606030504020204" pitchFamily="34" charset="0"/>
                <a:ea typeface="Open Sans" panose="020B0606030504020204" pitchFamily="34" charset="0"/>
                <a:cs typeface="Open Sans" panose="020B0606030504020204" pitchFamily="34" charset="0"/>
              </a:rPr>
              <a:t> πολυαιθυλένιο), είναι επικίνδυνοι για τον άνθρωπο,</a:t>
            </a:r>
          </a:p>
          <a:p>
            <a:pPr marL="0" indent="0">
              <a:buNone/>
            </a:pPr>
            <a:r>
              <a:rPr lang="en-GB" sz="3600" dirty="0">
                <a:latin typeface="Open Sans" panose="020B0606030504020204" pitchFamily="34" charset="0"/>
                <a:ea typeface="Open Sans" panose="020B0606030504020204" pitchFamily="34" charset="0"/>
                <a:cs typeface="Open Sans" panose="020B0606030504020204" pitchFamily="34" charset="0"/>
              </a:rPr>
              <a:t>3.</a:t>
            </a:r>
            <a:r>
              <a:rPr lang="el-GR" sz="3600" dirty="0">
                <a:latin typeface="Open Sans" panose="020B0606030504020204" pitchFamily="34" charset="0"/>
                <a:ea typeface="Open Sans" panose="020B0606030504020204" pitchFamily="34" charset="0"/>
                <a:cs typeface="Open Sans" panose="020B0606030504020204" pitchFamily="34" charset="0"/>
              </a:rPr>
              <a:t> Έχετε επίγνωση του είδους των πλαστικών που χρησιμοποιείτε καθημερινά.</a:t>
            </a:r>
            <a:endParaRPr lang="en-GB" sz="3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77348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a:extLst>
              <a:ext uri="{FF2B5EF4-FFF2-40B4-BE49-F238E27FC236}">
                <a16:creationId xmlns:a16="http://schemas.microsoft.com/office/drawing/2014/main" id="{D5997EA8-5EFC-40CD-A85F-C3C3BC5F9E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le of trash on the ground&#10;&#10;Description automatically generated with low confidence">
            <a:extLst>
              <a:ext uri="{FF2B5EF4-FFF2-40B4-BE49-F238E27FC236}">
                <a16:creationId xmlns:a16="http://schemas.microsoft.com/office/drawing/2014/main" id="{81E7E28B-89EF-8E29-3530-D38921D2FF45}"/>
              </a:ext>
            </a:extLst>
          </p:cNvPr>
          <p:cNvPicPr>
            <a:picLocks noChangeAspect="1"/>
          </p:cNvPicPr>
          <p:nvPr/>
        </p:nvPicPr>
        <p:blipFill rotWithShape="1">
          <a:blip r:embed="rId2">
            <a:extLst>
              <a:ext uri="{28A0092B-C50C-407E-A947-70E740481C1C}">
                <a14:useLocalDpi xmlns:a14="http://schemas.microsoft.com/office/drawing/2010/main" val="0"/>
              </a:ext>
            </a:extLst>
          </a:blip>
          <a:srcRect t="15730"/>
          <a:stretch/>
        </p:blipFill>
        <p:spPr>
          <a:xfrm>
            <a:off x="20" y="10"/>
            <a:ext cx="12191979" cy="6857990"/>
          </a:xfrm>
          <a:prstGeom prst="rect">
            <a:avLst/>
          </a:prstGeom>
        </p:spPr>
      </p:pic>
      <p:sp>
        <p:nvSpPr>
          <p:cNvPr id="17" name="Rectangle 11">
            <a:extLst>
              <a:ext uri="{FF2B5EF4-FFF2-40B4-BE49-F238E27FC236}">
                <a16:creationId xmlns:a16="http://schemas.microsoft.com/office/drawing/2014/main" id="{1CF6A1EC-BD15-42D9-A339-A3970CF7C6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E3DBD2-ADEB-E133-F65C-CB04FA2D4E0F}"/>
              </a:ext>
            </a:extLst>
          </p:cNvPr>
          <p:cNvSpPr>
            <a:spLocks noGrp="1"/>
          </p:cNvSpPr>
          <p:nvPr>
            <p:ph type="title"/>
          </p:nvPr>
        </p:nvSpPr>
        <p:spPr>
          <a:xfrm>
            <a:off x="1051560" y="4498848"/>
            <a:ext cx="3611880" cy="1536192"/>
          </a:xfrm>
        </p:spPr>
        <p:txBody>
          <a:bodyPr>
            <a:normAutofit/>
          </a:bodyPr>
          <a:lstStyle/>
          <a:p>
            <a:r>
              <a:rPr lang="el-GR" sz="3200" dirty="0"/>
              <a:t>Πρακτική ενότητα</a:t>
            </a:r>
            <a:endParaRPr lang="en-DE" sz="3200" dirty="0"/>
          </a:p>
        </p:txBody>
      </p:sp>
      <p:sp>
        <p:nvSpPr>
          <p:cNvPr id="14" name="Rectangle 13">
            <a:extLst>
              <a:ext uri="{FF2B5EF4-FFF2-40B4-BE49-F238E27FC236}">
                <a16:creationId xmlns:a16="http://schemas.microsoft.com/office/drawing/2014/main" id="{A720C27D-5C39-492B-BD68-C220C0F83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A4F3394A-A959-460A-ACF9-5FA682C76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6CE9100-056E-D9F3-579F-28C6656A1B5F}"/>
              </a:ext>
            </a:extLst>
          </p:cNvPr>
          <p:cNvSpPr>
            <a:spLocks noGrp="1"/>
          </p:cNvSpPr>
          <p:nvPr>
            <p:ph idx="1"/>
          </p:nvPr>
        </p:nvSpPr>
        <p:spPr>
          <a:xfrm>
            <a:off x="5295826" y="4498848"/>
            <a:ext cx="6061022" cy="1536192"/>
          </a:xfrm>
        </p:spPr>
        <p:txBody>
          <a:bodyPr anchor="ctr">
            <a:normAutofit/>
          </a:bodyPr>
          <a:lstStyle/>
          <a:p>
            <a:pPr marL="0" indent="0">
              <a:buNone/>
            </a:pPr>
            <a:r>
              <a:rPr lang="el-GR" sz="1400" b="1" dirty="0">
                <a:effectLst/>
                <a:latin typeface="Open Sans" panose="020B0606030504020204" pitchFamily="34" charset="0"/>
                <a:ea typeface="Calibri" panose="020F0502020204030204" pitchFamily="34" charset="0"/>
              </a:rPr>
              <a:t>Μεσημεριανά σκουπίδια</a:t>
            </a:r>
            <a:endParaRPr lang="de-DE" sz="1400" b="1" dirty="0">
              <a:latin typeface="Open Sans" panose="020B0606030504020204" pitchFamily="34" charset="0"/>
              <a:ea typeface="Calibri" panose="020F0502020204030204" pitchFamily="34" charset="0"/>
            </a:endParaRPr>
          </a:p>
          <a:p>
            <a:pPr marL="0" indent="0">
              <a:buNone/>
            </a:pPr>
            <a:r>
              <a:rPr lang="el-GR" sz="1400" dirty="0">
                <a:effectLst/>
                <a:latin typeface="Open Sans" panose="020B0606030504020204" pitchFamily="34" charset="0"/>
                <a:ea typeface="Calibri" panose="020F0502020204030204" pitchFamily="34" charset="0"/>
              </a:rPr>
              <a:t>Αφού φάτε όλα τα γεύματά σας μέσα στην μέρα, αναλογιστείτε, τι σκουπίδια έχουν μείνει πίσω; Μετρήστε και σημειώστε τα διάφορα είδη σκουπιδιών που έχετε κάνει από το πρωινό, το μεσημεριανό γεύμα, το δείπνο κ.λπ. στο πρότυπο πίνακα (βλ.: συνημμένο Α1.1).</a:t>
            </a:r>
            <a:endParaRPr lang="en-DE" sz="1400" dirty="0"/>
          </a:p>
        </p:txBody>
      </p:sp>
    </p:spTree>
    <p:extLst>
      <p:ext uri="{BB962C8B-B14F-4D97-AF65-F5344CB8AC3E}">
        <p14:creationId xmlns:p14="http://schemas.microsoft.com/office/powerpoint/2010/main" val="3683995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a:extLst>
              <a:ext uri="{FF2B5EF4-FFF2-40B4-BE49-F238E27FC236}">
                <a16:creationId xmlns:a16="http://schemas.microsoft.com/office/drawing/2014/main" id="{D5997EA8-5EFC-40CD-A85F-C3C3BC5F9E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outdoor, autumn, litter, ground&#10;&#10;Description automatically generated">
            <a:extLst>
              <a:ext uri="{FF2B5EF4-FFF2-40B4-BE49-F238E27FC236}">
                <a16:creationId xmlns:a16="http://schemas.microsoft.com/office/drawing/2014/main" id="{E05A90ED-CC1A-12DE-9CF6-06046A8B6DDC}"/>
              </a:ext>
            </a:extLst>
          </p:cNvPr>
          <p:cNvPicPr>
            <a:picLocks noChangeAspect="1"/>
          </p:cNvPicPr>
          <p:nvPr/>
        </p:nvPicPr>
        <p:blipFill rotWithShape="1">
          <a:blip r:embed="rId2">
            <a:extLst>
              <a:ext uri="{28A0092B-C50C-407E-A947-70E740481C1C}">
                <a14:useLocalDpi xmlns:a14="http://schemas.microsoft.com/office/drawing/2010/main" val="0"/>
              </a:ext>
            </a:extLst>
          </a:blip>
          <a:srcRect t="3692" b="12038"/>
          <a:stretch/>
        </p:blipFill>
        <p:spPr>
          <a:xfrm>
            <a:off x="20" y="10"/>
            <a:ext cx="12191979" cy="6857990"/>
          </a:xfrm>
          <a:prstGeom prst="rect">
            <a:avLst/>
          </a:prstGeom>
        </p:spPr>
      </p:pic>
      <p:sp>
        <p:nvSpPr>
          <p:cNvPr id="12" name="Rectangle 11">
            <a:extLst>
              <a:ext uri="{FF2B5EF4-FFF2-40B4-BE49-F238E27FC236}">
                <a16:creationId xmlns:a16="http://schemas.microsoft.com/office/drawing/2014/main" id="{1CF6A1EC-BD15-42D9-A339-A3970CF7C6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B36FF2F-0D21-B8F6-6003-2BB9EAEA593F}"/>
              </a:ext>
            </a:extLst>
          </p:cNvPr>
          <p:cNvSpPr>
            <a:spLocks noGrp="1"/>
          </p:cNvSpPr>
          <p:nvPr>
            <p:ph type="title"/>
          </p:nvPr>
        </p:nvSpPr>
        <p:spPr>
          <a:xfrm>
            <a:off x="1051560" y="4498848"/>
            <a:ext cx="3611880" cy="1536192"/>
          </a:xfrm>
        </p:spPr>
        <p:txBody>
          <a:bodyPr>
            <a:normAutofit/>
          </a:bodyPr>
          <a:lstStyle/>
          <a:p>
            <a:r>
              <a:rPr lang="el-GR" sz="3200" dirty="0"/>
              <a:t>Πρακτική ενότητα</a:t>
            </a:r>
            <a:endParaRPr lang="en-DE" sz="3200" dirty="0"/>
          </a:p>
        </p:txBody>
      </p:sp>
      <p:sp>
        <p:nvSpPr>
          <p:cNvPr id="14" name="Rectangle 13">
            <a:extLst>
              <a:ext uri="{FF2B5EF4-FFF2-40B4-BE49-F238E27FC236}">
                <a16:creationId xmlns:a16="http://schemas.microsoft.com/office/drawing/2014/main" id="{A720C27D-5C39-492B-BD68-C220C0F83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A4F3394A-A959-460A-ACF9-5FA682C76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46707D8-ECB9-146B-F506-05CF406AE416}"/>
              </a:ext>
            </a:extLst>
          </p:cNvPr>
          <p:cNvSpPr>
            <a:spLocks noGrp="1"/>
          </p:cNvSpPr>
          <p:nvPr>
            <p:ph idx="1"/>
          </p:nvPr>
        </p:nvSpPr>
        <p:spPr>
          <a:xfrm>
            <a:off x="5295826" y="4498848"/>
            <a:ext cx="6061022" cy="1536192"/>
          </a:xfrm>
        </p:spPr>
        <p:txBody>
          <a:bodyPr anchor="ctr">
            <a:normAutofit lnSpcReduction="10000"/>
          </a:bodyPr>
          <a:lstStyle/>
          <a:p>
            <a:pPr marL="0" indent="0">
              <a:buNone/>
            </a:pPr>
            <a:r>
              <a:rPr lang="el-GR" sz="1800" b="1" dirty="0">
                <a:latin typeface="Open Sans" panose="020B0606030504020204" pitchFamily="34" charset="0"/>
                <a:ea typeface="Open Sans" panose="020B0606030504020204" pitchFamily="34" charset="0"/>
                <a:cs typeface="Open Sans" panose="020B0606030504020204" pitchFamily="34" charset="0"/>
              </a:rPr>
              <a:t>Πλαστικό </a:t>
            </a:r>
            <a:r>
              <a:rPr lang="el-GR" sz="1800" b="1" dirty="0" err="1">
                <a:latin typeface="Open Sans" panose="020B0606030504020204" pitchFamily="34" charset="0"/>
                <a:ea typeface="Open Sans" panose="020B0606030504020204" pitchFamily="34" charset="0"/>
                <a:cs typeface="Open Sans" panose="020B0606030504020204" pitchFamily="34" charset="0"/>
              </a:rPr>
              <a:t>κολάζ</a:t>
            </a:r>
            <a:endParaRPr lang="en-GB" sz="1800" b="1"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600"/>
              </a:spcBef>
              <a:spcAft>
                <a:spcPts val="800"/>
              </a:spcAft>
              <a:buNone/>
            </a:pPr>
            <a:r>
              <a:rPr lang="el-GR" sz="1300" dirty="0">
                <a:effectLst/>
                <a:latin typeface="Open Sans" panose="020B0606030504020204" pitchFamily="34" charset="0"/>
                <a:ea typeface="Calibri" panose="020F0502020204030204" pitchFamily="34" charset="0"/>
                <a:cs typeface="Times New Roman" panose="02020603050405020304" pitchFamily="18" charset="0"/>
              </a:rPr>
              <a:t>Δημιουργήστε το δικό σας </a:t>
            </a:r>
            <a:r>
              <a:rPr lang="el-GR" sz="1300" dirty="0" err="1">
                <a:effectLst/>
                <a:latin typeface="Open Sans" panose="020B0606030504020204" pitchFamily="34" charset="0"/>
                <a:ea typeface="Calibri" panose="020F0502020204030204" pitchFamily="34" charset="0"/>
                <a:cs typeface="Times New Roman" panose="02020603050405020304" pitchFamily="18" charset="0"/>
              </a:rPr>
              <a:t>κολάζ</a:t>
            </a:r>
            <a:r>
              <a:rPr lang="el-GR" sz="1300" dirty="0">
                <a:effectLst/>
                <a:latin typeface="Open Sans" panose="020B0606030504020204" pitchFamily="34" charset="0"/>
                <a:ea typeface="Calibri" panose="020F0502020204030204" pitchFamily="34" charset="0"/>
                <a:cs typeface="Times New Roman" panose="02020603050405020304" pitchFamily="18" charset="0"/>
              </a:rPr>
              <a:t> χρησιμοποιώντας πλαστικά σκουπίδια, αποκόμματα περιοδικών ή φωτογραφίες. Μπορείτε να μοιραστείτε τις καλλιτεχνικές σας δημιουργίες με άλλους χρησιμοποιώντας τα κοινωνικά μας δίκτυα FB και IG προσθέτοντας το </a:t>
            </a:r>
            <a:r>
              <a:rPr lang="el-GR" sz="1300" dirty="0" err="1">
                <a:effectLst/>
                <a:latin typeface="Open Sans" panose="020B0606030504020204" pitchFamily="34" charset="0"/>
                <a:ea typeface="Calibri" panose="020F0502020204030204" pitchFamily="34" charset="0"/>
                <a:cs typeface="Times New Roman" panose="02020603050405020304" pitchFamily="18" charset="0"/>
              </a:rPr>
              <a:t>hashtag</a:t>
            </a:r>
            <a:r>
              <a:rPr lang="el-GR" sz="1300" dirty="0">
                <a:effectLst/>
                <a:latin typeface="Open Sans" panose="020B0606030504020204" pitchFamily="34" charset="0"/>
                <a:ea typeface="Calibri" panose="020F0502020204030204" pitchFamily="34" charset="0"/>
                <a:cs typeface="Times New Roman" panose="02020603050405020304" pitchFamily="18" charset="0"/>
              </a:rPr>
              <a:t> #RescueProjectEU.</a:t>
            </a:r>
            <a:endParaRPr lang="en-US" sz="1300" dirty="0">
              <a:effectLst/>
              <a:latin typeface="Open Sans" panose="020B0606030504020204" pitchFamily="34" charset="0"/>
              <a:ea typeface="Calibri" panose="020F0502020204030204" pitchFamily="34" charset="0"/>
              <a:cs typeface="Times New Roman" panose="02020603050405020304" pitchFamily="18" charset="0"/>
            </a:endParaRPr>
          </a:p>
          <a:p>
            <a:pPr marL="0" indent="0">
              <a:spcBef>
                <a:spcPts val="600"/>
              </a:spcBef>
              <a:spcAft>
                <a:spcPts val="800"/>
              </a:spcAft>
              <a:buNone/>
            </a:pPr>
            <a:r>
              <a:rPr lang="el-GR" sz="1300" dirty="0">
                <a:effectLst/>
                <a:latin typeface="Open Sans" panose="020B0606030504020204" pitchFamily="34" charset="0"/>
                <a:ea typeface="Calibri" panose="020F0502020204030204" pitchFamily="34" charset="0"/>
              </a:rPr>
              <a:t>Ορισμένες εμπνεύσεις για την προετοιμασία του δικού σας </a:t>
            </a:r>
            <a:r>
              <a:rPr lang="el-GR" sz="1300" dirty="0" err="1">
                <a:effectLst/>
                <a:latin typeface="Open Sans" panose="020B0606030504020204" pitchFamily="34" charset="0"/>
                <a:ea typeface="Calibri" panose="020F0502020204030204" pitchFamily="34" charset="0"/>
              </a:rPr>
              <a:t>κολάζ</a:t>
            </a:r>
            <a:r>
              <a:rPr lang="el-GR" sz="1300" dirty="0">
                <a:effectLst/>
                <a:latin typeface="Open Sans" panose="020B0606030504020204" pitchFamily="34" charset="0"/>
                <a:ea typeface="Calibri" panose="020F0502020204030204" pitchFamily="34" charset="0"/>
              </a:rPr>
              <a:t> μπορείτε να βρείτε εδώ: </a:t>
            </a:r>
            <a:r>
              <a:rPr lang="en-US" sz="1300" dirty="0">
                <a:effectLst/>
                <a:latin typeface="Open Sans" panose="020B0606030504020204" pitchFamily="34" charset="0"/>
                <a:ea typeface="Calibri" panose="020F0502020204030204" pitchFamily="34" charset="0"/>
              </a:rPr>
              <a:t> </a:t>
            </a:r>
            <a:r>
              <a:rPr lang="el-GR" sz="1300" u="sng" dirty="0">
                <a:effectLst/>
                <a:latin typeface="Open Sans" panose="020B0606030504020204" pitchFamily="34" charset="0"/>
                <a:ea typeface="Calibri" panose="020F0502020204030204" pitchFamily="34" charset="0"/>
                <a:cs typeface="Times New Roman" panose="02020603050405020304" pitchFamily="18" charset="0"/>
                <a:hlinkClick r:id="rId3"/>
              </a:rPr>
              <a:t>πηγή</a:t>
            </a:r>
            <a:r>
              <a:rPr lang="en-GB" sz="1300" u="sng" dirty="0">
                <a:effectLst/>
                <a:latin typeface="Open Sans" panose="020B0606030504020204" pitchFamily="34" charset="0"/>
                <a:ea typeface="Calibri" panose="020F0502020204030204" pitchFamily="34" charset="0"/>
                <a:cs typeface="Times New Roman" panose="02020603050405020304" pitchFamily="18" charset="0"/>
                <a:hlinkClick r:id="rId3"/>
              </a:rPr>
              <a:t> 1</a:t>
            </a:r>
            <a:r>
              <a:rPr lang="en-GB" sz="1300" dirty="0">
                <a:effectLst/>
                <a:latin typeface="Open Sans" panose="020B0606030504020204" pitchFamily="34" charset="0"/>
                <a:ea typeface="Calibri" panose="020F0502020204030204" pitchFamily="34" charset="0"/>
              </a:rPr>
              <a:t>, </a:t>
            </a:r>
            <a:r>
              <a:rPr lang="el-GR" sz="1300" u="sng" dirty="0">
                <a:effectLst/>
                <a:latin typeface="Open Sans" panose="020B0606030504020204" pitchFamily="34" charset="0"/>
                <a:ea typeface="Calibri" panose="020F0502020204030204" pitchFamily="34" charset="0"/>
                <a:cs typeface="Times New Roman" panose="02020603050405020304" pitchFamily="18" charset="0"/>
                <a:hlinkClick r:id="rId4"/>
              </a:rPr>
              <a:t>πηγή</a:t>
            </a:r>
            <a:r>
              <a:rPr lang="en-GB" sz="1300" u="sng" dirty="0">
                <a:effectLst/>
                <a:latin typeface="Open Sans" panose="020B0606030504020204" pitchFamily="34" charset="0"/>
                <a:ea typeface="Calibri" panose="020F0502020204030204" pitchFamily="34" charset="0"/>
                <a:cs typeface="Times New Roman" panose="02020603050405020304" pitchFamily="18" charset="0"/>
                <a:hlinkClick r:id="rId4"/>
              </a:rPr>
              <a:t> 2</a:t>
            </a:r>
            <a:r>
              <a:rPr lang="en-GB" sz="1300" dirty="0">
                <a:effectLst/>
                <a:latin typeface="Open Sans" panose="020B0606030504020204" pitchFamily="34" charset="0"/>
                <a:ea typeface="Calibri" panose="020F0502020204030204" pitchFamily="34" charset="0"/>
              </a:rPr>
              <a:t>.</a:t>
            </a:r>
            <a:endParaRPr lang="en-DE" sz="1300" dirty="0"/>
          </a:p>
        </p:txBody>
      </p:sp>
    </p:spTree>
    <p:extLst>
      <p:ext uri="{BB962C8B-B14F-4D97-AF65-F5344CB8AC3E}">
        <p14:creationId xmlns:p14="http://schemas.microsoft.com/office/powerpoint/2010/main" val="28547983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a:extLst>
              <a:ext uri="{FF2B5EF4-FFF2-40B4-BE49-F238E27FC236}">
                <a16:creationId xmlns:a16="http://schemas.microsoft.com/office/drawing/2014/main" id="{D5997EA8-5EFC-40CD-A85F-C3C3BC5F9E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lastic bottle in the water&#10;&#10;Description automatically generated with low confidence">
            <a:extLst>
              <a:ext uri="{FF2B5EF4-FFF2-40B4-BE49-F238E27FC236}">
                <a16:creationId xmlns:a16="http://schemas.microsoft.com/office/drawing/2014/main" id="{14C92158-51E7-799C-FA2A-C17C6F6147F6}"/>
              </a:ext>
            </a:extLst>
          </p:cNvPr>
          <p:cNvPicPr>
            <a:picLocks noChangeAspect="1"/>
          </p:cNvPicPr>
          <p:nvPr/>
        </p:nvPicPr>
        <p:blipFill rotWithShape="1">
          <a:blip r:embed="rId2">
            <a:extLst>
              <a:ext uri="{28A0092B-C50C-407E-A947-70E740481C1C}">
                <a14:useLocalDpi xmlns:a14="http://schemas.microsoft.com/office/drawing/2010/main" val="0"/>
              </a:ext>
            </a:extLst>
          </a:blip>
          <a:srcRect r="888" b="-1"/>
          <a:stretch/>
        </p:blipFill>
        <p:spPr>
          <a:xfrm>
            <a:off x="20" y="10"/>
            <a:ext cx="12191979" cy="6857990"/>
          </a:xfrm>
          <a:prstGeom prst="rect">
            <a:avLst/>
          </a:prstGeom>
        </p:spPr>
      </p:pic>
      <p:sp>
        <p:nvSpPr>
          <p:cNvPr id="13" name="Rectangle 12">
            <a:extLst>
              <a:ext uri="{FF2B5EF4-FFF2-40B4-BE49-F238E27FC236}">
                <a16:creationId xmlns:a16="http://schemas.microsoft.com/office/drawing/2014/main" id="{1CF6A1EC-BD15-42D9-A339-A3970CF7C6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D3D104-5EE7-E598-1163-12057748D254}"/>
              </a:ext>
            </a:extLst>
          </p:cNvPr>
          <p:cNvSpPr>
            <a:spLocks noGrp="1"/>
          </p:cNvSpPr>
          <p:nvPr>
            <p:ph type="title"/>
          </p:nvPr>
        </p:nvSpPr>
        <p:spPr>
          <a:xfrm>
            <a:off x="1051560" y="4498848"/>
            <a:ext cx="3611880" cy="1536192"/>
          </a:xfrm>
        </p:spPr>
        <p:txBody>
          <a:bodyPr>
            <a:normAutofit/>
          </a:bodyPr>
          <a:lstStyle/>
          <a:p>
            <a:r>
              <a:rPr lang="el-GR" sz="2700" b="1" dirty="0">
                <a:effectLst/>
                <a:latin typeface="Open Sans" panose="020B0606030504020204" pitchFamily="34" charset="0"/>
                <a:ea typeface="Calibri" panose="020F0502020204030204" pitchFamily="34" charset="0"/>
                <a:cs typeface="Times New Roman" panose="02020603050405020304" pitchFamily="18" charset="0"/>
              </a:rPr>
              <a:t>Επιπλέον εκπαιδευτικοί πόροι</a:t>
            </a:r>
            <a:endParaRPr lang="en-DE" sz="2700" dirty="0"/>
          </a:p>
        </p:txBody>
      </p:sp>
      <p:sp>
        <p:nvSpPr>
          <p:cNvPr id="15" name="Rectangle 14">
            <a:extLst>
              <a:ext uri="{FF2B5EF4-FFF2-40B4-BE49-F238E27FC236}">
                <a16:creationId xmlns:a16="http://schemas.microsoft.com/office/drawing/2014/main" id="{A720C27D-5C39-492B-BD68-C220C0F83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7" name="Rectangle 16">
            <a:extLst>
              <a:ext uri="{FF2B5EF4-FFF2-40B4-BE49-F238E27FC236}">
                <a16:creationId xmlns:a16="http://schemas.microsoft.com/office/drawing/2014/main" id="{A4F3394A-A959-460A-ACF9-5FA682C76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0C0C0CA-9318-5253-0C68-336F6D63B4C2}"/>
              </a:ext>
            </a:extLst>
          </p:cNvPr>
          <p:cNvSpPr>
            <a:spLocks noGrp="1"/>
          </p:cNvSpPr>
          <p:nvPr>
            <p:ph idx="1"/>
          </p:nvPr>
        </p:nvSpPr>
        <p:spPr>
          <a:xfrm>
            <a:off x="5295826" y="4498848"/>
            <a:ext cx="6305182" cy="1809374"/>
          </a:xfrm>
        </p:spPr>
        <p:txBody>
          <a:bodyPr anchor="ctr">
            <a:normAutofit fontScale="92500" lnSpcReduction="20000"/>
          </a:bodyPr>
          <a:lstStyle/>
          <a:p>
            <a:pPr marL="0" indent="0">
              <a:buNone/>
            </a:pPr>
            <a:r>
              <a:rPr lang="el-GR" sz="1800" b="1" dirty="0">
                <a:effectLst/>
                <a:latin typeface="Open Sans" panose="020B0606030504020204" pitchFamily="34" charset="0"/>
                <a:ea typeface="Calibri" panose="020F0502020204030204" pitchFamily="34" charset="0"/>
              </a:rPr>
              <a:t>Ο κύκλος ζωής ενός πλαστικού μπουκαλιού</a:t>
            </a:r>
          </a:p>
          <a:p>
            <a:pPr marL="0" indent="0">
              <a:buNone/>
            </a:pPr>
            <a:r>
              <a:rPr lang="el-GR" sz="1400" dirty="0">
                <a:effectLst/>
                <a:latin typeface="Open Sans" panose="020B0606030504020204" pitchFamily="34" charset="0"/>
                <a:ea typeface="Calibri" panose="020F0502020204030204" pitchFamily="34" charset="0"/>
              </a:rPr>
              <a:t>Τι πραγματικά συμβαίνει με το πλαστικό που πετάμε - Emma </a:t>
            </a:r>
            <a:r>
              <a:rPr lang="el-GR" sz="1400" dirty="0" err="1">
                <a:effectLst/>
                <a:latin typeface="Open Sans" panose="020B0606030504020204" pitchFamily="34" charset="0"/>
                <a:ea typeface="Calibri" panose="020F0502020204030204" pitchFamily="34" charset="0"/>
              </a:rPr>
              <a:t>Bryce</a:t>
            </a:r>
            <a:r>
              <a:rPr lang="el-GR" sz="1400" dirty="0">
                <a:effectLst/>
                <a:latin typeface="Open Sans" panose="020B0606030504020204" pitchFamily="34" charset="0"/>
                <a:ea typeface="Calibri" panose="020F0502020204030204" pitchFamily="34" charset="0"/>
              </a:rPr>
              <a:t> TED-</a:t>
            </a:r>
            <a:r>
              <a:rPr lang="el-GR" sz="1400" dirty="0" err="1">
                <a:effectLst/>
                <a:latin typeface="Open Sans" panose="020B0606030504020204" pitchFamily="34" charset="0"/>
                <a:ea typeface="Calibri" panose="020F0502020204030204" pitchFamily="34" charset="0"/>
              </a:rPr>
              <a:t>Ed</a:t>
            </a:r>
            <a:r>
              <a:rPr lang="el-GR" sz="1400" dirty="0">
                <a:effectLst/>
                <a:latin typeface="Open Sans" panose="020B0606030504020204" pitchFamily="34" charset="0"/>
                <a:ea typeface="Calibri" panose="020F0502020204030204" pitchFamily="34" charset="0"/>
              </a:rPr>
              <a:t> </a:t>
            </a:r>
            <a:r>
              <a:rPr lang="el-GR" sz="1400" dirty="0" err="1">
                <a:effectLst/>
                <a:latin typeface="Open Sans" panose="020B0606030504020204" pitchFamily="34" charset="0"/>
                <a:ea typeface="Calibri" panose="020F0502020204030204" pitchFamily="34" charset="0"/>
              </a:rPr>
              <a:t>video</a:t>
            </a:r>
            <a:r>
              <a:rPr lang="el-GR" sz="1400" dirty="0">
                <a:effectLst/>
                <a:latin typeface="Open Sans" panose="020B0606030504020204" pitchFamily="34" charset="0"/>
                <a:ea typeface="Calibri" panose="020F0502020204030204" pitchFamily="34" charset="0"/>
              </a:rPr>
              <a:t>: Σε όλους μας έχουν πει ότι πρέπει να ανακυκλώνουμε τα πλαστικά μπουκάλια και δοχεία. Αλλά τι πραγματικά συμβαίνει στο πλαστικό αν απλά το πετάξουμε; Η Emma </a:t>
            </a:r>
            <a:r>
              <a:rPr lang="el-GR" sz="1400" dirty="0" err="1">
                <a:effectLst/>
                <a:latin typeface="Open Sans" panose="020B0606030504020204" pitchFamily="34" charset="0"/>
                <a:ea typeface="Calibri" panose="020F0502020204030204" pitchFamily="34" charset="0"/>
              </a:rPr>
              <a:t>Bryce</a:t>
            </a:r>
            <a:r>
              <a:rPr lang="el-GR" sz="1400" dirty="0">
                <a:effectLst/>
                <a:latin typeface="Open Sans" panose="020B0606030504020204" pitchFamily="34" charset="0"/>
                <a:ea typeface="Calibri" panose="020F0502020204030204" pitchFamily="34" charset="0"/>
              </a:rPr>
              <a:t> παρακολουθεί τον κύκλο ζωής τριών διαφορετικών πλαστικών μπουκαλιών, ρίχνοντας φως στους κινδύνους που αυτά τα αναλώσιμα προϊόντα μιας χρήσης παρουσιάζουν στον κόσμο μας. Μάθημα από την Emma </a:t>
            </a:r>
            <a:r>
              <a:rPr lang="el-GR" sz="1400" dirty="0" err="1">
                <a:effectLst/>
                <a:latin typeface="Open Sans" panose="020B0606030504020204" pitchFamily="34" charset="0"/>
                <a:ea typeface="Calibri" panose="020F0502020204030204" pitchFamily="34" charset="0"/>
              </a:rPr>
              <a:t>Bryce</a:t>
            </a:r>
            <a:r>
              <a:rPr lang="el-GR" sz="1400" dirty="0">
                <a:effectLst/>
                <a:latin typeface="Open Sans" panose="020B0606030504020204" pitchFamily="34" charset="0"/>
                <a:ea typeface="Calibri" panose="020F0502020204030204" pitchFamily="34" charset="0"/>
              </a:rPr>
              <a:t>, κινούμενα σχέδια από τη </a:t>
            </a:r>
            <a:r>
              <a:rPr lang="el-GR" sz="1400" dirty="0" err="1">
                <a:effectLst/>
                <a:latin typeface="Open Sans" panose="020B0606030504020204" pitchFamily="34" charset="0"/>
                <a:ea typeface="Calibri" panose="020F0502020204030204" pitchFamily="34" charset="0"/>
              </a:rPr>
              <a:t>Sharon</a:t>
            </a:r>
            <a:r>
              <a:rPr lang="el-GR" sz="1400" dirty="0">
                <a:effectLst/>
                <a:latin typeface="Open Sans" panose="020B0606030504020204" pitchFamily="34" charset="0"/>
                <a:ea typeface="Calibri" panose="020F0502020204030204" pitchFamily="34" charset="0"/>
              </a:rPr>
              <a:t> </a:t>
            </a:r>
            <a:r>
              <a:rPr lang="el-GR" sz="1400" dirty="0" err="1">
                <a:effectLst/>
                <a:latin typeface="Open Sans" panose="020B0606030504020204" pitchFamily="34" charset="0"/>
                <a:ea typeface="Calibri" panose="020F0502020204030204" pitchFamily="34" charset="0"/>
              </a:rPr>
              <a:t>Colman</a:t>
            </a:r>
            <a:r>
              <a:rPr lang="el-GR" sz="1400" dirty="0">
                <a:effectLst/>
                <a:latin typeface="Open Sans" panose="020B0606030504020204" pitchFamily="34" charset="0"/>
                <a:ea typeface="Calibri" panose="020F0502020204030204" pitchFamily="34" charset="0"/>
              </a:rPr>
              <a:t>.</a:t>
            </a:r>
          </a:p>
          <a:p>
            <a:pPr marL="0" indent="0">
              <a:buNone/>
            </a:pPr>
            <a:r>
              <a:rPr lang="en-US" sz="1400" u="sng" dirty="0">
                <a:effectLst/>
                <a:latin typeface="Open Sans" panose="020B0606030504020204" pitchFamily="34" charset="0"/>
                <a:ea typeface="Calibri" panose="020F0502020204030204" pitchFamily="34" charset="0"/>
                <a:cs typeface="Times New Roman" panose="02020603050405020304" pitchFamily="18" charset="0"/>
                <a:hlinkClick r:id="rId3"/>
              </a:rPr>
              <a:t>https</a:t>
            </a:r>
            <a:r>
              <a:rPr lang="el-GR" sz="1400" u="sng" dirty="0">
                <a:effectLst/>
                <a:latin typeface="Open Sans" panose="020B0606030504020204" pitchFamily="34" charset="0"/>
                <a:ea typeface="Calibri" panose="020F0502020204030204" pitchFamily="34" charset="0"/>
                <a:cs typeface="Times New Roman" panose="02020603050405020304" pitchFamily="18" charset="0"/>
                <a:hlinkClick r:id="rId3"/>
              </a:rPr>
              <a:t>://</a:t>
            </a:r>
            <a:r>
              <a:rPr lang="en-US" sz="1400" u="sng" dirty="0">
                <a:effectLst/>
                <a:latin typeface="Open Sans" panose="020B0606030504020204" pitchFamily="34" charset="0"/>
                <a:ea typeface="Calibri" panose="020F0502020204030204" pitchFamily="34" charset="0"/>
                <a:cs typeface="Times New Roman" panose="02020603050405020304" pitchFamily="18" charset="0"/>
                <a:hlinkClick r:id="rId3"/>
              </a:rPr>
              <a:t>www</a:t>
            </a:r>
            <a:r>
              <a:rPr lang="el-GR" sz="1400" u="sng" dirty="0">
                <a:effectLst/>
                <a:latin typeface="Open Sans" panose="020B0606030504020204" pitchFamily="34" charset="0"/>
                <a:ea typeface="Calibri" panose="020F0502020204030204" pitchFamily="34" charset="0"/>
                <a:cs typeface="Times New Roman" panose="02020603050405020304" pitchFamily="18" charset="0"/>
                <a:hlinkClick r:id="rId3"/>
              </a:rPr>
              <a:t>.</a:t>
            </a:r>
            <a:r>
              <a:rPr lang="en-US" sz="1400" u="sng" dirty="0" err="1">
                <a:effectLst/>
                <a:latin typeface="Open Sans" panose="020B0606030504020204" pitchFamily="34" charset="0"/>
                <a:ea typeface="Calibri" panose="020F0502020204030204" pitchFamily="34" charset="0"/>
                <a:cs typeface="Times New Roman" panose="02020603050405020304" pitchFamily="18" charset="0"/>
                <a:hlinkClick r:id="rId3"/>
              </a:rPr>
              <a:t>youtube</a:t>
            </a:r>
            <a:r>
              <a:rPr lang="el-GR" sz="1400" u="sng" dirty="0">
                <a:effectLst/>
                <a:latin typeface="Open Sans" panose="020B0606030504020204" pitchFamily="34" charset="0"/>
                <a:ea typeface="Calibri" panose="020F0502020204030204" pitchFamily="34" charset="0"/>
                <a:cs typeface="Times New Roman" panose="02020603050405020304" pitchFamily="18" charset="0"/>
                <a:hlinkClick r:id="rId3"/>
              </a:rPr>
              <a:t>.</a:t>
            </a:r>
            <a:r>
              <a:rPr lang="en-US" sz="1400" u="sng" dirty="0">
                <a:effectLst/>
                <a:latin typeface="Open Sans" panose="020B0606030504020204" pitchFamily="34" charset="0"/>
                <a:ea typeface="Calibri" panose="020F0502020204030204" pitchFamily="34" charset="0"/>
                <a:cs typeface="Times New Roman" panose="02020603050405020304" pitchFamily="18" charset="0"/>
                <a:hlinkClick r:id="rId3"/>
              </a:rPr>
              <a:t>com</a:t>
            </a:r>
            <a:r>
              <a:rPr lang="el-GR" sz="1400" u="sng" dirty="0">
                <a:effectLst/>
                <a:latin typeface="Open Sans" panose="020B0606030504020204" pitchFamily="34" charset="0"/>
                <a:ea typeface="Calibri" panose="020F0502020204030204" pitchFamily="34" charset="0"/>
                <a:cs typeface="Times New Roman" panose="02020603050405020304" pitchFamily="18" charset="0"/>
                <a:hlinkClick r:id="rId3"/>
              </a:rPr>
              <a:t>/</a:t>
            </a:r>
            <a:r>
              <a:rPr lang="en-US" sz="1400" u="sng" dirty="0">
                <a:effectLst/>
                <a:latin typeface="Open Sans" panose="020B0606030504020204" pitchFamily="34" charset="0"/>
                <a:ea typeface="Calibri" panose="020F0502020204030204" pitchFamily="34" charset="0"/>
                <a:cs typeface="Times New Roman" panose="02020603050405020304" pitchFamily="18" charset="0"/>
                <a:hlinkClick r:id="rId3"/>
              </a:rPr>
              <a:t>watch</a:t>
            </a:r>
            <a:r>
              <a:rPr lang="el-GR" sz="1400" u="sng" dirty="0">
                <a:effectLst/>
                <a:latin typeface="Open Sans" panose="020B0606030504020204" pitchFamily="34" charset="0"/>
                <a:ea typeface="Calibri" panose="020F0502020204030204" pitchFamily="34" charset="0"/>
                <a:cs typeface="Times New Roman" panose="02020603050405020304" pitchFamily="18" charset="0"/>
                <a:hlinkClick r:id="rId3"/>
              </a:rPr>
              <a:t>?</a:t>
            </a:r>
            <a:r>
              <a:rPr lang="en-US" sz="1400" u="sng" dirty="0">
                <a:effectLst/>
                <a:latin typeface="Open Sans" panose="020B0606030504020204" pitchFamily="34" charset="0"/>
                <a:ea typeface="Calibri" panose="020F0502020204030204" pitchFamily="34" charset="0"/>
                <a:cs typeface="Times New Roman" panose="02020603050405020304" pitchFamily="18" charset="0"/>
                <a:hlinkClick r:id="rId3"/>
              </a:rPr>
              <a:t>v</a:t>
            </a:r>
            <a:r>
              <a:rPr lang="el-GR" sz="1400" u="sng" dirty="0">
                <a:effectLst/>
                <a:latin typeface="Open Sans" panose="020B0606030504020204" pitchFamily="34" charset="0"/>
                <a:ea typeface="Calibri" panose="020F0502020204030204" pitchFamily="34" charset="0"/>
                <a:cs typeface="Times New Roman" panose="02020603050405020304" pitchFamily="18" charset="0"/>
                <a:hlinkClick r:id="rId3"/>
              </a:rPr>
              <a:t>=_6</a:t>
            </a:r>
            <a:r>
              <a:rPr lang="en-US" sz="1400" u="sng" dirty="0" err="1">
                <a:effectLst/>
                <a:latin typeface="Open Sans" panose="020B0606030504020204" pitchFamily="34" charset="0"/>
                <a:ea typeface="Calibri" panose="020F0502020204030204" pitchFamily="34" charset="0"/>
                <a:cs typeface="Times New Roman" panose="02020603050405020304" pitchFamily="18" charset="0"/>
                <a:hlinkClick r:id="rId3"/>
              </a:rPr>
              <a:t>xlNyWPpB</a:t>
            </a:r>
            <a:r>
              <a:rPr lang="el-GR" sz="1400" u="sng" dirty="0">
                <a:effectLst/>
                <a:latin typeface="Open Sans" panose="020B0606030504020204" pitchFamily="34" charset="0"/>
                <a:ea typeface="Calibri" panose="020F0502020204030204" pitchFamily="34" charset="0"/>
                <a:cs typeface="Times New Roman" panose="02020603050405020304" pitchFamily="18" charset="0"/>
                <a:hlinkClick r:id="rId3"/>
              </a:rPr>
              <a:t>8&amp;</a:t>
            </a:r>
            <a:r>
              <a:rPr lang="en-US" sz="1400" u="sng" dirty="0">
                <a:effectLst/>
                <a:latin typeface="Open Sans" panose="020B0606030504020204" pitchFamily="34" charset="0"/>
                <a:ea typeface="Calibri" panose="020F0502020204030204" pitchFamily="34" charset="0"/>
                <a:cs typeface="Times New Roman" panose="02020603050405020304" pitchFamily="18" charset="0"/>
                <a:hlinkClick r:id="rId3"/>
              </a:rPr>
              <a:t>t</a:t>
            </a:r>
            <a:r>
              <a:rPr lang="el-GR" sz="1400" u="sng" dirty="0">
                <a:effectLst/>
                <a:latin typeface="Open Sans" panose="020B0606030504020204" pitchFamily="34" charset="0"/>
                <a:ea typeface="Calibri" panose="020F0502020204030204" pitchFamily="34" charset="0"/>
                <a:cs typeface="Times New Roman" panose="02020603050405020304" pitchFamily="18" charset="0"/>
                <a:hlinkClick r:id="rId3"/>
              </a:rPr>
              <a:t>=8</a:t>
            </a:r>
            <a:r>
              <a:rPr lang="en-US" sz="1400" u="sng" dirty="0">
                <a:effectLst/>
                <a:latin typeface="Open Sans" panose="020B0606030504020204" pitchFamily="34" charset="0"/>
                <a:ea typeface="Calibri" panose="020F0502020204030204" pitchFamily="34" charset="0"/>
                <a:cs typeface="Times New Roman" panose="02020603050405020304" pitchFamily="18" charset="0"/>
                <a:hlinkClick r:id="rId3"/>
              </a:rPr>
              <a:t>s</a:t>
            </a:r>
            <a:endParaRPr lang="en-DE" sz="1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DE" sz="1100" dirty="0"/>
          </a:p>
        </p:txBody>
      </p:sp>
    </p:spTree>
    <p:extLst>
      <p:ext uri="{BB962C8B-B14F-4D97-AF65-F5344CB8AC3E}">
        <p14:creationId xmlns:p14="http://schemas.microsoft.com/office/powerpoint/2010/main" val="2245759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1">
            <a:extLst>
              <a:ext uri="{FF2B5EF4-FFF2-40B4-BE49-F238E27FC236}">
                <a16:creationId xmlns:a16="http://schemas.microsoft.com/office/drawing/2014/main" id="{D1BDED99-B35B-4FEE-A274-8E8DB6FEE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ree photo front view non eco friendly plastic elements assortment">
            <a:extLst>
              <a:ext uri="{FF2B5EF4-FFF2-40B4-BE49-F238E27FC236}">
                <a16:creationId xmlns:a16="http://schemas.microsoft.com/office/drawing/2014/main" id="{548D6D3A-421E-893A-EAC3-1CE3F0393C8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450" r="5411"/>
          <a:stretch/>
        </p:blipFill>
        <p:spPr bwMode="auto">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a:noFill/>
        </p:spPr>
      </p:pic>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1137034" y="609600"/>
            <a:ext cx="6831188" cy="1322887"/>
          </a:xfrm>
        </p:spPr>
        <p:txBody>
          <a:bodyPr>
            <a:normAutofit/>
          </a:bodyPr>
          <a:lstStyle/>
          <a:p>
            <a:r>
              <a:rPr lang="el-GR" dirty="0"/>
              <a:t>Ενότητα 1: Ιστορία του πλαστικού</a:t>
            </a:r>
          </a:p>
        </p:txBody>
      </p:sp>
      <p:sp>
        <p:nvSpPr>
          <p:cNvPr id="3" name="Θέση περιεχομένου 2">
            <a:extLst>
              <a:ext uri="{FF2B5EF4-FFF2-40B4-BE49-F238E27FC236}">
                <a16:creationId xmlns:a16="http://schemas.microsoft.com/office/drawing/2014/main" id="{BEE1AC86-2B24-B513-17A1-C38070E8221D}"/>
              </a:ext>
            </a:extLst>
          </p:cNvPr>
          <p:cNvSpPr>
            <a:spLocks noGrp="1"/>
          </p:cNvSpPr>
          <p:nvPr>
            <p:ph idx="1"/>
          </p:nvPr>
        </p:nvSpPr>
        <p:spPr>
          <a:xfrm>
            <a:off x="1137035" y="2194102"/>
            <a:ext cx="6516216" cy="3908585"/>
          </a:xfrm>
        </p:spPr>
        <p:txBody>
          <a:bodyPr>
            <a:normAutofit/>
          </a:bodyPr>
          <a:lstStyle/>
          <a:p>
            <a:pPr marL="0" indent="0">
              <a:buNone/>
            </a:pPr>
            <a:r>
              <a:rPr lang="el-GR" sz="2400" dirty="0"/>
              <a:t>Μαθησιακοί στόχοι της Ενότητας 1:</a:t>
            </a:r>
            <a:endParaRPr lang="en-GB" sz="2400" dirty="0"/>
          </a:p>
          <a:p>
            <a:pPr marL="0" indent="0">
              <a:buNone/>
            </a:pPr>
            <a:endParaRPr lang="en-GB" sz="1700" dirty="0"/>
          </a:p>
          <a:p>
            <a:pPr lvl="0">
              <a:buFont typeface="Wingdings" panose="05000000000000000000" pitchFamily="2" charset="2"/>
              <a:buChar char="ü"/>
            </a:pPr>
            <a:r>
              <a:rPr lang="el-GR" sz="1700" dirty="0">
                <a:latin typeface="Open Sans" panose="020B0606030504020204" pitchFamily="34" charset="0"/>
                <a:ea typeface="Calibri" panose="020F0502020204030204" pitchFamily="34" charset="0"/>
                <a:cs typeface="Times New Roman" panose="02020603050405020304" pitchFamily="18" charset="0"/>
              </a:rPr>
              <a:t>Να αποκτήσετε πραγματικές γνώσεις, όπως ο ορισμός, οι ιδιότητες των πλαστικών και η βασική ταξινόμηση</a:t>
            </a:r>
          </a:p>
          <a:p>
            <a:pPr lvl="0">
              <a:buFont typeface="Wingdings" panose="05000000000000000000" pitchFamily="2" charset="2"/>
              <a:buChar char="ü"/>
            </a:pPr>
            <a:r>
              <a:rPr lang="el-GR" sz="1700" dirty="0">
                <a:latin typeface="Open Sans" panose="020B0606030504020204" pitchFamily="34" charset="0"/>
                <a:ea typeface="Calibri" panose="020F0502020204030204" pitchFamily="34" charset="0"/>
                <a:cs typeface="Times New Roman" panose="02020603050405020304" pitchFamily="18" charset="0"/>
              </a:rPr>
              <a:t>Να αναλύετε κριτικά επιλεγμένες εκθέσεις που παρουσιάζουν δεδομένα της ΕΕ σχετικά με την παραγωγή, τη ζήτηση και τα απόβλητα πλαστικών,</a:t>
            </a:r>
          </a:p>
          <a:p>
            <a:pPr lvl="0">
              <a:buFont typeface="Wingdings" panose="05000000000000000000" pitchFamily="2" charset="2"/>
              <a:buChar char="ü"/>
            </a:pPr>
            <a:r>
              <a:rPr lang="el-GR" sz="1700" dirty="0">
                <a:latin typeface="Open Sans" panose="020B0606030504020204" pitchFamily="34" charset="0"/>
                <a:ea typeface="Calibri" panose="020F0502020204030204" pitchFamily="34" charset="0"/>
                <a:cs typeface="Times New Roman" panose="02020603050405020304" pitchFamily="18" charset="0"/>
              </a:rPr>
              <a:t>Να εξοικειωθείτε με επιλεγμένες μεθόδους παραγωγής πλαστικών,</a:t>
            </a:r>
          </a:p>
          <a:p>
            <a:pPr lvl="0">
              <a:buFont typeface="Wingdings" panose="05000000000000000000" pitchFamily="2" charset="2"/>
              <a:buChar char="ü"/>
            </a:pPr>
            <a:r>
              <a:rPr lang="el-GR" sz="1700" dirty="0">
                <a:effectLst/>
                <a:latin typeface="Open Sans" panose="020B0606030504020204" pitchFamily="34" charset="0"/>
                <a:ea typeface="Calibri" panose="020F0502020204030204" pitchFamily="34" charset="0"/>
                <a:cs typeface="Times New Roman" panose="02020603050405020304" pitchFamily="18" charset="0"/>
              </a:rPr>
              <a:t>Η τόνωση της περιβαλλοντικής συνείδησης</a:t>
            </a:r>
          </a:p>
          <a:p>
            <a:pPr lvl="0">
              <a:buFont typeface="Wingdings" panose="05000000000000000000" pitchFamily="2" charset="2"/>
              <a:buChar char="ü"/>
            </a:pPr>
            <a:r>
              <a:rPr lang="el-GR" sz="1700" dirty="0">
                <a:latin typeface="Open Sans" panose="020B0606030504020204" pitchFamily="34" charset="0"/>
                <a:ea typeface="Calibri" panose="020F0502020204030204" pitchFamily="34" charset="0"/>
                <a:cs typeface="Times New Roman" panose="02020603050405020304" pitchFamily="18" charset="0"/>
              </a:rPr>
              <a:t>Η απόκτηση </a:t>
            </a:r>
            <a:r>
              <a:rPr lang="el-GR" sz="1700" dirty="0">
                <a:effectLst/>
                <a:latin typeface="Open Sans" panose="020B0606030504020204" pitchFamily="34" charset="0"/>
                <a:ea typeface="Calibri" panose="020F0502020204030204" pitchFamily="34" charset="0"/>
                <a:cs typeface="Times New Roman" panose="02020603050405020304" pitchFamily="18" charset="0"/>
              </a:rPr>
              <a:t>ιστορικής γνώσης για την εξέλιξη του πλαστικού</a:t>
            </a:r>
            <a:endParaRPr lang="el-GR" sz="1700" dirty="0"/>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1154268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0DC26-1E3B-95ED-A6BD-969769F9198D}"/>
              </a:ext>
            </a:extLst>
          </p:cNvPr>
          <p:cNvSpPr>
            <a:spLocks noGrp="1"/>
          </p:cNvSpPr>
          <p:nvPr>
            <p:ph type="title"/>
          </p:nvPr>
        </p:nvSpPr>
        <p:spPr/>
        <p:txBody>
          <a:bodyPr/>
          <a:lstStyle/>
          <a:p>
            <a:r>
              <a:rPr lang="el-GR" dirty="0"/>
              <a:t>Βιβλιογραφικές Αναφορές</a:t>
            </a:r>
            <a:endParaRPr lang="en-DE" dirty="0"/>
          </a:p>
        </p:txBody>
      </p:sp>
      <p:sp>
        <p:nvSpPr>
          <p:cNvPr id="3" name="Content Placeholder 2">
            <a:extLst>
              <a:ext uri="{FF2B5EF4-FFF2-40B4-BE49-F238E27FC236}">
                <a16:creationId xmlns:a16="http://schemas.microsoft.com/office/drawing/2014/main" id="{B45F48C5-8B72-913E-1D38-513AF8F9989D}"/>
              </a:ext>
            </a:extLst>
          </p:cNvPr>
          <p:cNvSpPr>
            <a:spLocks noGrp="1"/>
          </p:cNvSpPr>
          <p:nvPr>
            <p:ph idx="1"/>
          </p:nvPr>
        </p:nvSpPr>
        <p:spPr>
          <a:xfrm>
            <a:off x="838200" y="1825624"/>
            <a:ext cx="10515600" cy="4852967"/>
          </a:xfrm>
        </p:spPr>
        <p:txBody>
          <a:bodyPr>
            <a:normAutofit fontScale="25000" lnSpcReduction="20000"/>
          </a:bodyPr>
          <a:lstStyle/>
          <a:p>
            <a:pPr marL="0" indent="0">
              <a:lnSpc>
                <a:spcPct val="107000"/>
              </a:lnSpc>
              <a:spcAft>
                <a:spcPts val="800"/>
              </a:spcAft>
              <a:buNone/>
            </a:pPr>
            <a:r>
              <a:rPr lang="en-US" sz="5200" dirty="0">
                <a:effectLst/>
                <a:latin typeface="Open Sans" panose="020B0606030504020204" pitchFamily="34" charset="0"/>
                <a:ea typeface="Calibri" panose="020F0502020204030204" pitchFamily="34" charset="0"/>
                <a:cs typeface="Times New Roman" panose="02020603050405020304" pitchFamily="18" charset="0"/>
              </a:rPr>
              <a:t>Bellis M.</a:t>
            </a:r>
            <a:r>
              <a:rPr lang="en-GB" sz="5200" dirty="0">
                <a:effectLst/>
                <a:latin typeface="Open Sans" panose="020B0606030504020204" pitchFamily="34" charset="0"/>
                <a:ea typeface="Calibri" panose="020F0502020204030204" pitchFamily="34" charset="0"/>
                <a:cs typeface="Times New Roman" panose="02020603050405020304" pitchFamily="18" charset="0"/>
              </a:rPr>
              <a:t> (2021). </a:t>
            </a:r>
            <a:r>
              <a:rPr lang="en-US" sz="5200" i="1" dirty="0">
                <a:effectLst/>
                <a:latin typeface="Open Sans" panose="020B0606030504020204" pitchFamily="34" charset="0"/>
                <a:ea typeface="Calibri" panose="020F0502020204030204" pitchFamily="34" charset="0"/>
                <a:cs typeface="Times New Roman" panose="02020603050405020304" pitchFamily="18" charset="0"/>
              </a:rPr>
              <a:t>A Brief History of the Invention of Plastics</a:t>
            </a:r>
            <a:r>
              <a:rPr lang="en-US" sz="5200" dirty="0">
                <a:effectLst/>
                <a:latin typeface="Open Sans" panose="020B0606030504020204" pitchFamily="34" charset="0"/>
                <a:ea typeface="Calibri" panose="020F0502020204030204" pitchFamily="34" charset="0"/>
                <a:cs typeface="Times New Roman" panose="02020603050405020304" pitchFamily="18" charset="0"/>
              </a:rPr>
              <a:t>. Available at: </a:t>
            </a:r>
            <a:r>
              <a:rPr lang="en-US" sz="52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2"/>
              </a:rPr>
              <a:t>https://www.thoughtco.com/history-of-plastics-1992322</a:t>
            </a:r>
            <a:r>
              <a:rPr lang="en-US" sz="5200" dirty="0">
                <a:effectLst/>
                <a:latin typeface="Open Sans" panose="020B0606030504020204" pitchFamily="34" charset="0"/>
                <a:ea typeface="Calibri" panose="020F0502020204030204" pitchFamily="34" charset="0"/>
                <a:cs typeface="Times New Roman" panose="02020603050405020304" pitchFamily="18" charset="0"/>
              </a:rPr>
              <a:t>    </a:t>
            </a:r>
            <a:endParaRPr lang="en-DE" sz="5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5200" dirty="0" err="1">
                <a:effectLst/>
                <a:latin typeface="Open Sans" panose="020B0606030504020204" pitchFamily="34" charset="0"/>
                <a:ea typeface="Calibri" panose="020F0502020204030204" pitchFamily="34" charset="0"/>
                <a:cs typeface="Times New Roman" panose="02020603050405020304" pitchFamily="18" charset="0"/>
              </a:rPr>
              <a:t>Böll</a:t>
            </a:r>
            <a:r>
              <a:rPr lang="en-US" sz="5200" dirty="0">
                <a:effectLst/>
                <a:latin typeface="Open Sans" panose="020B0606030504020204" pitchFamily="34" charset="0"/>
                <a:ea typeface="Calibri" panose="020F0502020204030204" pitchFamily="34" charset="0"/>
                <a:cs typeface="Times New Roman" panose="02020603050405020304" pitchFamily="18" charset="0"/>
              </a:rPr>
              <a:t> Stiftung. </a:t>
            </a:r>
            <a:r>
              <a:rPr lang="en-US" sz="5200" i="1" dirty="0">
                <a:effectLst/>
                <a:latin typeface="Open Sans" panose="020B0606030504020204" pitchFamily="34" charset="0"/>
                <a:ea typeface="Calibri" panose="020F0502020204030204" pitchFamily="34" charset="0"/>
                <a:cs typeface="Times New Roman" panose="02020603050405020304" pitchFamily="18" charset="0"/>
              </a:rPr>
              <a:t>Plastic, Waste &amp; Me</a:t>
            </a:r>
            <a:r>
              <a:rPr lang="en-US" sz="5200" dirty="0">
                <a:effectLst/>
                <a:latin typeface="Open Sans" panose="020B0606030504020204" pitchFamily="34" charset="0"/>
                <a:ea typeface="Calibri" panose="020F0502020204030204" pitchFamily="34" charset="0"/>
                <a:cs typeface="Times New Roman" panose="02020603050405020304" pitchFamily="18" charset="0"/>
              </a:rPr>
              <a:t>. </a:t>
            </a:r>
            <a:r>
              <a:rPr lang="en-GB" sz="5200" i="1" dirty="0">
                <a:effectLst/>
                <a:latin typeface="Open Sans" panose="020B0606030504020204" pitchFamily="34" charset="0"/>
                <a:ea typeface="Calibri" panose="020F0502020204030204" pitchFamily="34" charset="0"/>
                <a:cs typeface="Times New Roman" panose="02020603050405020304" pitchFamily="18" charset="0"/>
              </a:rPr>
              <a:t>Glossary</a:t>
            </a:r>
            <a:r>
              <a:rPr lang="en-GB" sz="5200" dirty="0">
                <a:effectLst/>
                <a:latin typeface="Open Sans" panose="020B0606030504020204" pitchFamily="34" charset="0"/>
                <a:ea typeface="Calibri" panose="020F0502020204030204" pitchFamily="34" charset="0"/>
                <a:cs typeface="Times New Roman" panose="02020603050405020304" pitchFamily="18" charset="0"/>
              </a:rPr>
              <a:t>.</a:t>
            </a:r>
            <a:r>
              <a:rPr lang="en-US" sz="5200" dirty="0">
                <a:effectLst/>
                <a:latin typeface="Open Sans" panose="020B0606030504020204" pitchFamily="34" charset="0"/>
                <a:ea typeface="Calibri" panose="020F0502020204030204" pitchFamily="34" charset="0"/>
                <a:cs typeface="Times New Roman" panose="02020603050405020304" pitchFamily="18" charset="0"/>
              </a:rPr>
              <a:t> Available at: </a:t>
            </a:r>
            <a:r>
              <a:rPr lang="en-US" sz="52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3"/>
              </a:rPr>
              <a:t>https://plastic.boell.org/glossary/</a:t>
            </a:r>
            <a:r>
              <a:rPr lang="en-US" sz="5200" dirty="0">
                <a:effectLst/>
                <a:latin typeface="Open Sans" panose="020B0606030504020204" pitchFamily="34" charset="0"/>
                <a:ea typeface="Calibri" panose="020F0502020204030204" pitchFamily="34" charset="0"/>
                <a:cs typeface="Times New Roman" panose="02020603050405020304" pitchFamily="18" charset="0"/>
              </a:rPr>
              <a:t>  </a:t>
            </a:r>
            <a:endParaRPr lang="en-DE" sz="5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5200" dirty="0">
                <a:effectLst/>
                <a:latin typeface="Open Sans" panose="020B0606030504020204" pitchFamily="34" charset="0"/>
                <a:ea typeface="Calibri" panose="020F0502020204030204" pitchFamily="34" charset="0"/>
                <a:cs typeface="Times New Roman" panose="02020603050405020304" pitchFamily="18" charset="0"/>
              </a:rPr>
              <a:t>Britannica </a:t>
            </a:r>
            <a:r>
              <a:rPr lang="en-US" sz="5200" i="1" dirty="0">
                <a:effectLst/>
                <a:latin typeface="Open Sans" panose="020B0606030504020204" pitchFamily="34" charset="0"/>
                <a:ea typeface="Calibri" panose="020F0502020204030204" pitchFamily="34" charset="0"/>
                <a:cs typeface="Times New Roman" panose="02020603050405020304" pitchFamily="18" charset="0"/>
              </a:rPr>
              <a:t>Plastic</a:t>
            </a:r>
            <a:r>
              <a:rPr lang="en-US" sz="5200" dirty="0">
                <a:effectLst/>
                <a:latin typeface="Open Sans" panose="020B0606030504020204" pitchFamily="34" charset="0"/>
                <a:ea typeface="Calibri" panose="020F0502020204030204" pitchFamily="34" charset="0"/>
                <a:cs typeface="Times New Roman" panose="02020603050405020304" pitchFamily="18" charset="0"/>
              </a:rPr>
              <a:t>. Available at: </a:t>
            </a:r>
            <a:r>
              <a:rPr lang="en-US" sz="52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4"/>
              </a:rPr>
              <a:t>https://www.britannica.com/science/plastic</a:t>
            </a:r>
            <a:r>
              <a:rPr lang="en-US" sz="5200" dirty="0">
                <a:effectLst/>
                <a:latin typeface="Open Sans" panose="020B0606030504020204" pitchFamily="34" charset="0"/>
                <a:ea typeface="Calibri" panose="020F0502020204030204" pitchFamily="34" charset="0"/>
                <a:cs typeface="Times New Roman" panose="02020603050405020304" pitchFamily="18" charset="0"/>
              </a:rPr>
              <a:t> </a:t>
            </a:r>
            <a:endParaRPr lang="en-DE" sz="5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5200" dirty="0">
                <a:effectLst/>
                <a:latin typeface="Open Sans" panose="020B0606030504020204" pitchFamily="34" charset="0"/>
                <a:ea typeface="Calibri" panose="020F0502020204030204" pitchFamily="34" charset="0"/>
                <a:cs typeface="Times New Roman" panose="02020603050405020304" pitchFamily="18" charset="0"/>
              </a:rPr>
              <a:t>Boyd J. B. (November, 2011). Distillations Magazine. </a:t>
            </a:r>
            <a:r>
              <a:rPr lang="en-US" sz="5200" i="1" dirty="0">
                <a:effectLst/>
                <a:latin typeface="Open Sans" panose="020B0606030504020204" pitchFamily="34" charset="0"/>
                <a:ea typeface="Calibri" panose="020F0502020204030204" pitchFamily="34" charset="0"/>
                <a:cs typeface="Times New Roman" panose="02020603050405020304" pitchFamily="18" charset="0"/>
              </a:rPr>
              <a:t>Celluloid: The Eternal Substitute. </a:t>
            </a:r>
            <a:r>
              <a:rPr lang="en-US" sz="5200" dirty="0">
                <a:effectLst/>
                <a:latin typeface="Open Sans" panose="020B0606030504020204" pitchFamily="34" charset="0"/>
                <a:ea typeface="Calibri" panose="020F0502020204030204" pitchFamily="34" charset="0"/>
                <a:cs typeface="Times New Roman" panose="02020603050405020304" pitchFamily="18" charset="0"/>
              </a:rPr>
              <a:t>Available at:</a:t>
            </a:r>
            <a:r>
              <a:rPr lang="en-US" sz="5200" i="1" dirty="0">
                <a:effectLst/>
                <a:latin typeface="Open Sans" panose="020B0606030504020204" pitchFamily="34" charset="0"/>
                <a:ea typeface="Calibri" panose="020F0502020204030204" pitchFamily="34" charset="0"/>
                <a:cs typeface="Times New Roman" panose="02020603050405020304" pitchFamily="18" charset="0"/>
              </a:rPr>
              <a:t>                         </a:t>
            </a:r>
            <a:r>
              <a:rPr lang="en-US" sz="52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5"/>
              </a:rPr>
              <a:t>https://sciencehistory.org/stories/magazine/celluloid-the-eternal-substitute/</a:t>
            </a:r>
            <a:endParaRPr lang="en-DE" sz="5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5200" dirty="0">
                <a:effectLst/>
                <a:latin typeface="Open Sans" panose="020B0606030504020204" pitchFamily="34" charset="0"/>
                <a:ea typeface="Calibri" panose="020F0502020204030204" pitchFamily="34" charset="0"/>
                <a:cs typeface="Times New Roman" panose="02020603050405020304" pitchFamily="18" charset="0"/>
              </a:rPr>
              <a:t>Eunomia Research &amp; Consulting (2020). </a:t>
            </a:r>
            <a:r>
              <a:rPr lang="en-US" sz="5200" i="1" dirty="0">
                <a:effectLst/>
                <a:latin typeface="Open Sans" panose="020B0606030504020204" pitchFamily="34" charset="0"/>
                <a:ea typeface="Calibri" panose="020F0502020204030204" pitchFamily="34" charset="0"/>
                <a:cs typeface="Times New Roman" panose="02020603050405020304" pitchFamily="18" charset="0"/>
              </a:rPr>
              <a:t>What is Plastic? A summary report exploring the potential for certain materials to be exempted from the Single-Use Plastics Directive</a:t>
            </a:r>
            <a:r>
              <a:rPr lang="en-US" sz="5200" dirty="0">
                <a:effectLst/>
                <a:latin typeface="Open Sans" panose="020B0606030504020204" pitchFamily="34" charset="0"/>
                <a:ea typeface="Calibri" panose="020F0502020204030204" pitchFamily="34" charset="0"/>
                <a:cs typeface="Times New Roman" panose="02020603050405020304" pitchFamily="18" charset="0"/>
              </a:rPr>
              <a:t>. Available at: </a:t>
            </a:r>
            <a:r>
              <a:rPr lang="en-US" sz="52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6"/>
              </a:rPr>
              <a:t>https://www.eunomia.co.uk/wp-content/uploads/2020/01/What-is-Plastic-Summary_Final.pdf</a:t>
            </a:r>
            <a:r>
              <a:rPr lang="en-US" sz="5200" dirty="0">
                <a:effectLst/>
                <a:latin typeface="Open Sans" panose="020B0606030504020204" pitchFamily="34" charset="0"/>
                <a:ea typeface="Calibri" panose="020F0502020204030204" pitchFamily="34" charset="0"/>
                <a:cs typeface="Times New Roman" panose="02020603050405020304" pitchFamily="18" charset="0"/>
              </a:rPr>
              <a:t>  </a:t>
            </a:r>
            <a:endParaRPr lang="en-DE" sz="5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5200" dirty="0">
                <a:effectLst/>
                <a:latin typeface="Open Sans" panose="020B0606030504020204" pitchFamily="34" charset="0"/>
                <a:ea typeface="Calibri" panose="020F0502020204030204" pitchFamily="34" charset="0"/>
                <a:cs typeface="Times New Roman" panose="02020603050405020304" pitchFamily="18" charset="0"/>
              </a:rPr>
              <a:t>European Environment Agency </a:t>
            </a:r>
            <a:r>
              <a:rPr lang="en-GB" sz="5200" dirty="0">
                <a:effectLst/>
                <a:latin typeface="Open Sans" panose="020B0606030504020204" pitchFamily="34" charset="0"/>
                <a:ea typeface="Calibri" panose="020F0502020204030204" pitchFamily="34" charset="0"/>
                <a:cs typeface="Times New Roman" panose="02020603050405020304" pitchFamily="18" charset="0"/>
              </a:rPr>
              <a:t>(2020). </a:t>
            </a:r>
            <a:r>
              <a:rPr lang="en-US" sz="5200" i="1" dirty="0">
                <a:effectLst/>
                <a:latin typeface="Open Sans" panose="020B0606030504020204" pitchFamily="34" charset="0"/>
                <a:ea typeface="Calibri" panose="020F0502020204030204" pitchFamily="34" charset="0"/>
                <a:cs typeface="Times New Roman" panose="02020603050405020304" pitchFamily="18" charset="0"/>
              </a:rPr>
              <a:t>Plastics, the circular economy and Europe’s environment.</a:t>
            </a:r>
            <a:r>
              <a:rPr lang="en-US" sz="5200" dirty="0">
                <a:effectLst/>
                <a:latin typeface="Open Sans" panose="020B0606030504020204" pitchFamily="34" charset="0"/>
                <a:ea typeface="Calibri" panose="020F0502020204030204" pitchFamily="34" charset="0"/>
                <a:cs typeface="Times New Roman" panose="02020603050405020304" pitchFamily="18" charset="0"/>
              </a:rPr>
              <a:t> A priority for action. EEA Report No 18/2020. Available at: </a:t>
            </a:r>
            <a:r>
              <a:rPr lang="en-US" sz="52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7"/>
              </a:rPr>
              <a:t>https://www.eea.europa.eu/publications/plastics-the-circular-economy-and</a:t>
            </a:r>
            <a:r>
              <a:rPr lang="en-US" sz="5200" dirty="0">
                <a:effectLst/>
                <a:latin typeface="Open Sans" panose="020B0606030504020204" pitchFamily="34" charset="0"/>
                <a:ea typeface="Calibri" panose="020F0502020204030204" pitchFamily="34" charset="0"/>
                <a:cs typeface="Times New Roman" panose="02020603050405020304" pitchFamily="18" charset="0"/>
              </a:rPr>
              <a:t> </a:t>
            </a:r>
            <a:endParaRPr lang="en-DE" sz="5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5200" dirty="0" err="1">
                <a:effectLst/>
                <a:latin typeface="Open Sans" panose="020B0606030504020204" pitchFamily="34" charset="0"/>
                <a:ea typeface="Calibri" panose="020F0502020204030204" pitchFamily="34" charset="0"/>
                <a:cs typeface="Times New Roman" panose="02020603050405020304" pitchFamily="18" charset="0"/>
              </a:rPr>
              <a:t>Freinkel</a:t>
            </a:r>
            <a:r>
              <a:rPr lang="en-US" sz="5200" dirty="0">
                <a:effectLst/>
                <a:latin typeface="Open Sans" panose="020B0606030504020204" pitchFamily="34" charset="0"/>
                <a:ea typeface="Calibri" panose="020F0502020204030204" pitchFamily="34" charset="0"/>
                <a:cs typeface="Times New Roman" panose="02020603050405020304" pitchFamily="18" charset="0"/>
              </a:rPr>
              <a:t> S. (2011). </a:t>
            </a:r>
            <a:r>
              <a:rPr lang="en-US" sz="5200" i="1" dirty="0">
                <a:effectLst/>
                <a:latin typeface="Open Sans" panose="020B0606030504020204" pitchFamily="34" charset="0"/>
                <a:ea typeface="Calibri" panose="020F0502020204030204" pitchFamily="34" charset="0"/>
                <a:cs typeface="Times New Roman" panose="02020603050405020304" pitchFamily="18" charset="0"/>
              </a:rPr>
              <a:t>A Brief History of Plastic’s Conquest of the World.</a:t>
            </a:r>
            <a:r>
              <a:rPr lang="en-US" sz="5200" dirty="0">
                <a:effectLst/>
                <a:latin typeface="Open Sans" panose="020B0606030504020204" pitchFamily="34" charset="0"/>
                <a:ea typeface="Calibri" panose="020F0502020204030204" pitchFamily="34" charset="0"/>
                <a:cs typeface="Times New Roman" panose="02020603050405020304" pitchFamily="18" charset="0"/>
              </a:rPr>
              <a:t> </a:t>
            </a:r>
            <a:r>
              <a:rPr lang="en-US" sz="5200" i="1" dirty="0">
                <a:effectLst/>
                <a:latin typeface="Open Sans" panose="020B0606030504020204" pitchFamily="34" charset="0"/>
                <a:ea typeface="Calibri" panose="020F0502020204030204" pitchFamily="34" charset="0"/>
                <a:cs typeface="Times New Roman" panose="02020603050405020304" pitchFamily="18" charset="0"/>
              </a:rPr>
              <a:t>Cheap plastic has unleashed a flood of consumer goods. </a:t>
            </a:r>
            <a:r>
              <a:rPr lang="en-US" sz="5200" dirty="0">
                <a:effectLst/>
                <a:latin typeface="Open Sans" panose="020B0606030504020204" pitchFamily="34" charset="0"/>
                <a:ea typeface="Calibri" panose="020F0502020204030204" pitchFamily="34" charset="0"/>
                <a:cs typeface="Times New Roman" panose="02020603050405020304" pitchFamily="18" charset="0"/>
              </a:rPr>
              <a:t>Available at:</a:t>
            </a:r>
            <a:r>
              <a:rPr lang="en-US" sz="5200" i="1" dirty="0">
                <a:effectLst/>
                <a:latin typeface="Open Sans" panose="020B0606030504020204" pitchFamily="34" charset="0"/>
                <a:ea typeface="Calibri" panose="020F0502020204030204" pitchFamily="34" charset="0"/>
                <a:cs typeface="Times New Roman" panose="02020603050405020304" pitchFamily="18" charset="0"/>
              </a:rPr>
              <a:t> </a:t>
            </a:r>
            <a:r>
              <a:rPr lang="en-US" sz="5200" i="1"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8"/>
              </a:rPr>
              <a:t>https://www.scientificamerican.com/article/a-brief-history-of-plastic-world-conquest/</a:t>
            </a:r>
            <a:endParaRPr lang="en-DE" sz="5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5200" dirty="0">
                <a:effectLst/>
                <a:latin typeface="Open Sans" panose="020B0606030504020204" pitchFamily="34" charset="0"/>
                <a:ea typeface="Calibri" panose="020F0502020204030204" pitchFamily="34" charset="0"/>
                <a:cs typeface="Times New Roman" panose="02020603050405020304" pitchFamily="18" charset="0"/>
              </a:rPr>
              <a:t>Green M. </a:t>
            </a:r>
            <a:r>
              <a:rPr lang="en-GB" sz="5200" dirty="0">
                <a:effectLst/>
                <a:latin typeface="Open Sans" panose="020B0606030504020204" pitchFamily="34" charset="0"/>
                <a:ea typeface="Calibri" panose="020F0502020204030204" pitchFamily="34" charset="0"/>
                <a:cs typeface="Times New Roman" panose="02020603050405020304" pitchFamily="18" charset="0"/>
              </a:rPr>
              <a:t>(2018). </a:t>
            </a:r>
            <a:r>
              <a:rPr lang="en-US" sz="5200" i="1" dirty="0">
                <a:effectLst/>
                <a:latin typeface="Open Sans" panose="020B0606030504020204" pitchFamily="34" charset="0"/>
                <a:ea typeface="Calibri" panose="020F0502020204030204" pitchFamily="34" charset="0"/>
                <a:cs typeface="Times New Roman" panose="02020603050405020304" pitchFamily="18" charset="0"/>
              </a:rPr>
              <a:t>How Plastic Took Over the World (and Created a Big Mess): A Brief, Disposable History</a:t>
            </a:r>
            <a:r>
              <a:rPr lang="en-US" sz="5200" dirty="0">
                <a:effectLst/>
                <a:latin typeface="Open Sans" panose="020B0606030504020204" pitchFamily="34" charset="0"/>
                <a:ea typeface="Calibri" panose="020F0502020204030204" pitchFamily="34" charset="0"/>
                <a:cs typeface="Times New Roman" panose="02020603050405020304" pitchFamily="18" charset="0"/>
              </a:rPr>
              <a:t>. Available at: </a:t>
            </a:r>
            <a:r>
              <a:rPr lang="en-US" sz="52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9"/>
              </a:rPr>
              <a:t>https://www.kqed.org/lowdown/29456/how-plastics-took-over-the-world-and-created-an-environmental-mess-a-brief-disposable-history</a:t>
            </a:r>
            <a:r>
              <a:rPr lang="en-US" sz="5200" dirty="0">
                <a:effectLst/>
                <a:latin typeface="Open Sans" panose="020B0606030504020204" pitchFamily="34" charset="0"/>
                <a:ea typeface="Calibri" panose="020F0502020204030204" pitchFamily="34" charset="0"/>
                <a:cs typeface="Times New Roman" panose="02020603050405020304" pitchFamily="18" charset="0"/>
              </a:rPr>
              <a:t> </a:t>
            </a:r>
            <a:endParaRPr lang="en-DE" sz="5200" dirty="0">
              <a:effectLst/>
              <a:latin typeface="Calibri" panose="020F0502020204030204" pitchFamily="34" charset="0"/>
              <a:ea typeface="Calibri" panose="020F0502020204030204" pitchFamily="34" charset="0"/>
              <a:cs typeface="Times New Roman" panose="02020603050405020304" pitchFamily="18" charset="0"/>
            </a:endParaRPr>
          </a:p>
          <a:p>
            <a:endParaRPr lang="en-DE" dirty="0"/>
          </a:p>
        </p:txBody>
      </p:sp>
    </p:spTree>
    <p:extLst>
      <p:ext uri="{BB962C8B-B14F-4D97-AF65-F5344CB8AC3E}">
        <p14:creationId xmlns:p14="http://schemas.microsoft.com/office/powerpoint/2010/main" val="15244186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4DC3-D526-1ED4-F122-8966373CAC0C}"/>
              </a:ext>
            </a:extLst>
          </p:cNvPr>
          <p:cNvSpPr>
            <a:spLocks noGrp="1"/>
          </p:cNvSpPr>
          <p:nvPr>
            <p:ph type="title"/>
          </p:nvPr>
        </p:nvSpPr>
        <p:spPr/>
        <p:txBody>
          <a:bodyPr/>
          <a:lstStyle/>
          <a:p>
            <a:r>
              <a:rPr lang="el-GR" dirty="0"/>
              <a:t>Βιβλιογραφικές Αναφορές</a:t>
            </a:r>
            <a:endParaRPr lang="en-DE" dirty="0"/>
          </a:p>
        </p:txBody>
      </p:sp>
      <p:sp>
        <p:nvSpPr>
          <p:cNvPr id="3" name="Content Placeholder 2">
            <a:extLst>
              <a:ext uri="{FF2B5EF4-FFF2-40B4-BE49-F238E27FC236}">
                <a16:creationId xmlns:a16="http://schemas.microsoft.com/office/drawing/2014/main" id="{D9D1BEEE-533F-9410-50BF-1891347C8C05}"/>
              </a:ext>
            </a:extLst>
          </p:cNvPr>
          <p:cNvSpPr>
            <a:spLocks noGrp="1"/>
          </p:cNvSpPr>
          <p:nvPr>
            <p:ph idx="1"/>
          </p:nvPr>
        </p:nvSpPr>
        <p:spPr/>
        <p:txBody>
          <a:bodyPr>
            <a:normAutofit lnSpcReduction="10000"/>
          </a:bodyPr>
          <a:lstStyle/>
          <a:p>
            <a:pPr marL="0" indent="0">
              <a:lnSpc>
                <a:spcPct val="107000"/>
              </a:lnSpc>
              <a:spcAft>
                <a:spcPts val="800"/>
              </a:spcAft>
              <a:buNone/>
            </a:pPr>
            <a:r>
              <a:rPr lang="en-US" sz="1400" dirty="0">
                <a:effectLst/>
                <a:latin typeface="Open Sans" panose="020B0606030504020204" pitchFamily="34" charset="0"/>
                <a:ea typeface="Calibri" panose="020F0502020204030204" pitchFamily="34" charset="0"/>
                <a:cs typeface="Times New Roman" panose="02020603050405020304" pitchFamily="18" charset="0"/>
              </a:rPr>
              <a:t>Le </a:t>
            </a:r>
            <a:r>
              <a:rPr lang="en-US" sz="1400" dirty="0" err="1">
                <a:effectLst/>
                <a:latin typeface="Open Sans" panose="020B0606030504020204" pitchFamily="34" charset="0"/>
                <a:ea typeface="Calibri" panose="020F0502020204030204" pitchFamily="34" charset="0"/>
                <a:cs typeface="Times New Roman" panose="02020603050405020304" pitchFamily="18" charset="0"/>
              </a:rPr>
              <a:t>Guern</a:t>
            </a:r>
            <a:r>
              <a:rPr lang="en-US" sz="1400" dirty="0">
                <a:effectLst/>
                <a:latin typeface="Open Sans" panose="020B0606030504020204" pitchFamily="34" charset="0"/>
                <a:ea typeface="Calibri" panose="020F0502020204030204" pitchFamily="34" charset="0"/>
                <a:cs typeface="Times New Roman" panose="02020603050405020304" pitchFamily="18" charset="0"/>
              </a:rPr>
              <a:t> C. (November, 2009). Coastal Care. </a:t>
            </a:r>
            <a:r>
              <a:rPr lang="en-US" sz="1400" i="1" dirty="0">
                <a:effectLst/>
                <a:latin typeface="Open Sans" panose="020B0606030504020204" pitchFamily="34" charset="0"/>
                <a:ea typeface="Calibri" panose="020F0502020204030204" pitchFamily="34" charset="0"/>
                <a:cs typeface="Times New Roman" panose="02020603050405020304" pitchFamily="18" charset="0"/>
              </a:rPr>
              <a:t>When Mermaids Cry: The Great Plastic Tide.</a:t>
            </a:r>
            <a:r>
              <a:rPr lang="en-US" sz="1400" dirty="0">
                <a:effectLst/>
                <a:latin typeface="Open Sans" panose="020B0606030504020204" pitchFamily="34" charset="0"/>
                <a:ea typeface="Calibri" panose="020F0502020204030204" pitchFamily="34" charset="0"/>
                <a:cs typeface="Times New Roman" panose="02020603050405020304" pitchFamily="18" charset="0"/>
              </a:rPr>
              <a:t> Available at:                                             </a:t>
            </a:r>
            <a:r>
              <a:rPr lang="en-US" sz="14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2"/>
              </a:rPr>
              <a:t>https://coastalcare.org/2009/11/plastic-pollution/</a:t>
            </a:r>
            <a:endParaRPr lang="en-DE" sz="1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1400" dirty="0">
                <a:effectLst/>
                <a:latin typeface="Open Sans" panose="020B0606030504020204" pitchFamily="34" charset="0"/>
                <a:ea typeface="Calibri" panose="020F0502020204030204" pitchFamily="34" charset="0"/>
                <a:cs typeface="Times New Roman" panose="02020603050405020304" pitchFamily="18" charset="0"/>
              </a:rPr>
              <a:t>Material Economics (2022). </a:t>
            </a:r>
            <a:r>
              <a:rPr lang="en-US" sz="1400" i="1" dirty="0">
                <a:effectLst/>
                <a:latin typeface="Open Sans" panose="020B0606030504020204" pitchFamily="34" charset="0"/>
                <a:ea typeface="Calibri" panose="020F0502020204030204" pitchFamily="34" charset="0"/>
                <a:cs typeface="Times New Roman" panose="02020603050405020304" pitchFamily="18" charset="0"/>
              </a:rPr>
              <a:t>Europe's Missing Plastics - Taking Stock of EU Plastics Circularity</a:t>
            </a:r>
            <a:r>
              <a:rPr lang="en-US" sz="1400" dirty="0">
                <a:effectLst/>
                <a:latin typeface="Open Sans" panose="020B0606030504020204" pitchFamily="34" charset="0"/>
                <a:ea typeface="Calibri" panose="020F0502020204030204" pitchFamily="34" charset="0"/>
                <a:cs typeface="Times New Roman" panose="02020603050405020304" pitchFamily="18" charset="0"/>
              </a:rPr>
              <a:t>. Commissioned by Agora Industry. Available at: </a:t>
            </a:r>
            <a:r>
              <a:rPr lang="en-US" sz="14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3"/>
              </a:rPr>
              <a:t>https://materialeconomics.com/publications/europes-missing-plastics</a:t>
            </a:r>
            <a:r>
              <a:rPr lang="en-US" sz="1400" dirty="0">
                <a:effectLst/>
                <a:latin typeface="Open Sans" panose="020B0606030504020204" pitchFamily="34" charset="0"/>
                <a:ea typeface="Calibri" panose="020F0502020204030204" pitchFamily="34" charset="0"/>
                <a:cs typeface="Times New Roman" panose="02020603050405020304" pitchFamily="18" charset="0"/>
              </a:rPr>
              <a:t> </a:t>
            </a:r>
            <a:endParaRPr lang="en-US" sz="1300" dirty="0">
              <a:effectLst/>
              <a:latin typeface="Open Sans" panose="020B060603050402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1300" dirty="0">
                <a:effectLst/>
                <a:latin typeface="Open Sans" panose="020B0606030504020204" pitchFamily="34" charset="0"/>
                <a:ea typeface="Calibri" panose="020F0502020204030204" pitchFamily="34" charset="0"/>
                <a:cs typeface="Times New Roman" panose="02020603050405020304" pitchFamily="18" charset="0"/>
              </a:rPr>
              <a:t>Plastic Europe (2021). </a:t>
            </a:r>
            <a:r>
              <a:rPr lang="en-US" sz="1300" i="1" dirty="0">
                <a:effectLst/>
                <a:latin typeface="Open Sans" panose="020B0606030504020204" pitchFamily="34" charset="0"/>
                <a:ea typeface="Calibri" panose="020F0502020204030204" pitchFamily="34" charset="0"/>
                <a:cs typeface="Times New Roman" panose="02020603050405020304" pitchFamily="18" charset="0"/>
              </a:rPr>
              <a:t>Plastic – the Facts 2021</a:t>
            </a:r>
            <a:r>
              <a:rPr lang="en-US" sz="1300" dirty="0">
                <a:effectLst/>
                <a:latin typeface="Open Sans" panose="020B0606030504020204" pitchFamily="34" charset="0"/>
                <a:ea typeface="Calibri" panose="020F0502020204030204" pitchFamily="34" charset="0"/>
                <a:cs typeface="Times New Roman" panose="02020603050405020304" pitchFamily="18" charset="0"/>
              </a:rPr>
              <a:t>. Available at: </a:t>
            </a:r>
            <a:r>
              <a:rPr lang="en-US" sz="13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4"/>
              </a:rPr>
              <a:t>https://plasticseurope.org/wp-content/uploads/2021/12/Plastics-the-Facts-2021-web-final.pdf</a:t>
            </a:r>
            <a:r>
              <a:rPr lang="en-US" sz="1300" dirty="0">
                <a:effectLst/>
                <a:latin typeface="Open Sans" panose="020B0606030504020204" pitchFamily="34" charset="0"/>
                <a:ea typeface="Calibri" panose="020F0502020204030204" pitchFamily="34" charset="0"/>
                <a:cs typeface="Times New Roman" panose="02020603050405020304" pitchFamily="18" charset="0"/>
              </a:rPr>
              <a:t> </a:t>
            </a:r>
            <a:endParaRPr lang="en-DE" sz="13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1300" dirty="0">
                <a:effectLst/>
                <a:latin typeface="Open Sans" panose="020B0606030504020204" pitchFamily="34" charset="0"/>
                <a:ea typeface="Calibri" panose="020F0502020204030204" pitchFamily="34" charset="0"/>
                <a:cs typeface="Times New Roman" panose="02020603050405020304" pitchFamily="18" charset="0"/>
              </a:rPr>
              <a:t>Plastics Hall of Fame. Available at:  </a:t>
            </a:r>
            <a:r>
              <a:rPr lang="en-GB" sz="13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5"/>
              </a:rPr>
              <a:t>https://plasticshof.org/members/leo-h-baekeland/</a:t>
            </a:r>
            <a:r>
              <a:rPr lang="en-GB" sz="1300" dirty="0">
                <a:effectLst/>
                <a:latin typeface="Open Sans" panose="020B0606030504020204" pitchFamily="34" charset="0"/>
                <a:ea typeface="Calibri" panose="020F0502020204030204" pitchFamily="34" charset="0"/>
                <a:cs typeface="Times New Roman" panose="02020603050405020304" pitchFamily="18" charset="0"/>
              </a:rPr>
              <a:t>  </a:t>
            </a:r>
            <a:endParaRPr lang="en-DE" sz="13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1300" dirty="0">
                <a:effectLst/>
                <a:latin typeface="Open Sans" panose="020B0606030504020204" pitchFamily="34" charset="0"/>
                <a:ea typeface="Calibri" panose="020F0502020204030204" pitchFamily="34" charset="0"/>
                <a:cs typeface="Times New Roman" panose="02020603050405020304" pitchFamily="18" charset="0"/>
              </a:rPr>
              <a:t>Rapid Direct </a:t>
            </a:r>
            <a:r>
              <a:rPr lang="en-GB" sz="1300" dirty="0">
                <a:effectLst/>
                <a:latin typeface="Open Sans" panose="020B0606030504020204" pitchFamily="34" charset="0"/>
                <a:ea typeface="Calibri" panose="020F0502020204030204" pitchFamily="34" charset="0"/>
                <a:cs typeface="Times New Roman" panose="02020603050405020304" pitchFamily="18" charset="0"/>
              </a:rPr>
              <a:t>(2021). </a:t>
            </a:r>
            <a:r>
              <a:rPr lang="en-US" sz="1300" i="1" dirty="0">
                <a:effectLst/>
                <a:latin typeface="Open Sans" panose="020B0606030504020204" pitchFamily="34" charset="0"/>
                <a:ea typeface="Calibri" panose="020F0502020204030204" pitchFamily="34" charset="0"/>
                <a:cs typeface="Times New Roman" panose="02020603050405020304" pitchFamily="18" charset="0"/>
              </a:rPr>
              <a:t>Understanding Plastic Fabrication Processes: A complete guide</a:t>
            </a:r>
            <a:r>
              <a:rPr lang="en-GB" sz="1300" dirty="0">
                <a:effectLst/>
                <a:latin typeface="Open Sans" panose="020B0606030504020204" pitchFamily="34" charset="0"/>
                <a:ea typeface="Calibri" panose="020F0502020204030204" pitchFamily="34" charset="0"/>
                <a:cs typeface="Times New Roman" panose="02020603050405020304" pitchFamily="18" charset="0"/>
              </a:rPr>
              <a:t>. Available at: </a:t>
            </a:r>
            <a:r>
              <a:rPr lang="en-US" sz="13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6"/>
              </a:rPr>
              <a:t>https://www.rapiddirect.com/blog/plastic-fabrication/</a:t>
            </a:r>
            <a:r>
              <a:rPr lang="en-US" sz="1300" dirty="0">
                <a:effectLst/>
                <a:latin typeface="Open Sans" panose="020B0606030504020204" pitchFamily="34" charset="0"/>
                <a:ea typeface="Calibri" panose="020F0502020204030204" pitchFamily="34" charset="0"/>
                <a:cs typeface="Times New Roman" panose="02020603050405020304" pitchFamily="18" charset="0"/>
              </a:rPr>
              <a:t>    </a:t>
            </a:r>
            <a:endParaRPr lang="en-DE" sz="13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1300" dirty="0">
                <a:effectLst/>
                <a:latin typeface="Open Sans" panose="020B0606030504020204" pitchFamily="34" charset="0"/>
                <a:ea typeface="Calibri" panose="020F0502020204030204" pitchFamily="34" charset="0"/>
                <a:cs typeface="Times New Roman" panose="02020603050405020304" pitchFamily="18" charset="0"/>
              </a:rPr>
              <a:t>TED. </a:t>
            </a:r>
            <a:r>
              <a:rPr lang="en-US" sz="1300" dirty="0">
                <a:effectLst/>
                <a:latin typeface="Open Sans" panose="020B0606030504020204" pitchFamily="34" charset="0"/>
                <a:ea typeface="Calibri" panose="020F0502020204030204" pitchFamily="34" charset="0"/>
                <a:cs typeface="Times New Roman" panose="02020603050405020304" pitchFamily="18" charset="0"/>
              </a:rPr>
              <a:t>A brief history of plastic by TED-Ed. Available at: </a:t>
            </a:r>
            <a:r>
              <a:rPr lang="en-US" sz="13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7"/>
              </a:rPr>
              <a:t>https://www.youtube.com/watch?v=9GMbRG9CZJw</a:t>
            </a:r>
            <a:r>
              <a:rPr lang="en-US" sz="1300" dirty="0">
                <a:effectLst/>
                <a:latin typeface="Open Sans" panose="020B0606030504020204" pitchFamily="34" charset="0"/>
                <a:ea typeface="Calibri" panose="020F0502020204030204" pitchFamily="34" charset="0"/>
                <a:cs typeface="Times New Roman" panose="02020603050405020304" pitchFamily="18" charset="0"/>
              </a:rPr>
              <a:t>  </a:t>
            </a:r>
            <a:endParaRPr lang="en-DE" sz="13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1300" dirty="0">
                <a:effectLst/>
                <a:latin typeface="Open Sans" panose="020B0606030504020204" pitchFamily="34" charset="0"/>
                <a:ea typeface="Calibri" panose="020F0502020204030204" pitchFamily="34" charset="0"/>
                <a:cs typeface="Times New Roman" panose="02020603050405020304" pitchFamily="18" charset="0"/>
              </a:rPr>
              <a:t>Wikipedia. </a:t>
            </a:r>
            <a:r>
              <a:rPr lang="en-US" sz="1300" i="1" dirty="0">
                <a:effectLst/>
                <a:latin typeface="Open Sans" panose="020B0606030504020204" pitchFamily="34" charset="0"/>
                <a:ea typeface="Calibri" panose="020F0502020204030204" pitchFamily="34" charset="0"/>
                <a:cs typeface="Times New Roman" panose="02020603050405020304" pitchFamily="18" charset="0"/>
              </a:rPr>
              <a:t>Timeline of plastic development</a:t>
            </a:r>
            <a:r>
              <a:rPr lang="en-GB" sz="1300" i="1" dirty="0">
                <a:effectLst/>
                <a:latin typeface="Open Sans" panose="020B0606030504020204" pitchFamily="34" charset="0"/>
                <a:ea typeface="Calibri" panose="020F0502020204030204" pitchFamily="34" charset="0"/>
                <a:cs typeface="Times New Roman" panose="02020603050405020304" pitchFamily="18" charset="0"/>
              </a:rPr>
              <a:t>.</a:t>
            </a:r>
            <a:r>
              <a:rPr lang="en-US" sz="1300" dirty="0">
                <a:effectLst/>
                <a:latin typeface="Open Sans" panose="020B0606030504020204" pitchFamily="34" charset="0"/>
                <a:ea typeface="Calibri" panose="020F0502020204030204" pitchFamily="34" charset="0"/>
                <a:cs typeface="Times New Roman" panose="02020603050405020304" pitchFamily="18" charset="0"/>
              </a:rPr>
              <a:t> Available at: </a:t>
            </a:r>
            <a:r>
              <a:rPr lang="en-US" sz="13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8"/>
              </a:rPr>
              <a:t>https://en.wikipedia.org/wiki/Timeline_of_plastic_development</a:t>
            </a:r>
            <a:r>
              <a:rPr lang="en-US" sz="1300" dirty="0">
                <a:effectLst/>
                <a:latin typeface="Open Sans" panose="020B0606030504020204" pitchFamily="34" charset="0"/>
                <a:ea typeface="Calibri" panose="020F0502020204030204" pitchFamily="34" charset="0"/>
                <a:cs typeface="Times New Roman" panose="02020603050405020304" pitchFamily="18" charset="0"/>
              </a:rPr>
              <a:t>  </a:t>
            </a:r>
            <a:endParaRPr lang="en-DE" sz="13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1300" dirty="0">
                <a:effectLst/>
                <a:latin typeface="Open Sans" panose="020B0606030504020204" pitchFamily="34" charset="0"/>
                <a:ea typeface="Calibri" panose="020F0502020204030204" pitchFamily="34" charset="0"/>
                <a:cs typeface="Times New Roman" panose="02020603050405020304" pitchFamily="18" charset="0"/>
              </a:rPr>
              <a:t>Wikipedia</a:t>
            </a:r>
            <a:r>
              <a:rPr lang="en-GB" sz="1300" dirty="0">
                <a:effectLst/>
                <a:latin typeface="Open Sans" panose="020B0606030504020204" pitchFamily="34" charset="0"/>
                <a:ea typeface="Calibri" panose="020F0502020204030204" pitchFamily="34" charset="0"/>
                <a:cs typeface="Times New Roman" panose="02020603050405020304" pitchFamily="18" charset="0"/>
              </a:rPr>
              <a:t>. </a:t>
            </a:r>
            <a:r>
              <a:rPr lang="en-US" sz="1300" i="1" dirty="0">
                <a:effectLst/>
                <a:latin typeface="Open Sans" panose="020B0606030504020204" pitchFamily="34" charset="0"/>
                <a:ea typeface="Calibri" panose="020F0502020204030204" pitchFamily="34" charset="0"/>
                <a:cs typeface="Times New Roman" panose="02020603050405020304" pitchFamily="18" charset="0"/>
              </a:rPr>
              <a:t>Types of plastic</a:t>
            </a:r>
            <a:r>
              <a:rPr lang="en-US" sz="1300" dirty="0">
                <a:effectLst/>
                <a:latin typeface="Open Sans" panose="020B0606030504020204" pitchFamily="34" charset="0"/>
                <a:ea typeface="Calibri" panose="020F0502020204030204" pitchFamily="34" charset="0"/>
                <a:cs typeface="Times New Roman" panose="02020603050405020304" pitchFamily="18" charset="0"/>
              </a:rPr>
              <a:t>. Available at: </a:t>
            </a:r>
            <a:r>
              <a:rPr lang="en-US" sz="13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9"/>
              </a:rPr>
              <a:t>https://en.wikipedia.org/wiki/Plastic#Types_of_plastics</a:t>
            </a:r>
            <a:r>
              <a:rPr lang="en-US" sz="1300" dirty="0">
                <a:effectLst/>
                <a:latin typeface="Open Sans" panose="020B0606030504020204" pitchFamily="34" charset="0"/>
                <a:ea typeface="Calibri" panose="020F0502020204030204" pitchFamily="34" charset="0"/>
                <a:cs typeface="Times New Roman" panose="02020603050405020304" pitchFamily="18" charset="0"/>
              </a:rPr>
              <a:t>  </a:t>
            </a:r>
            <a:endParaRPr lang="en-DE" sz="1300" dirty="0">
              <a:effectLst/>
              <a:latin typeface="Calibri" panose="020F0502020204030204" pitchFamily="34" charset="0"/>
              <a:ea typeface="Calibri" panose="020F0502020204030204" pitchFamily="34" charset="0"/>
              <a:cs typeface="Times New Roman" panose="02020603050405020304" pitchFamily="18" charset="0"/>
            </a:endParaRPr>
          </a:p>
          <a:p>
            <a:endParaRPr lang="en-DE" dirty="0"/>
          </a:p>
        </p:txBody>
      </p:sp>
    </p:spTree>
    <p:extLst>
      <p:ext uri="{BB962C8B-B14F-4D97-AF65-F5344CB8AC3E}">
        <p14:creationId xmlns:p14="http://schemas.microsoft.com/office/powerpoint/2010/main" val="31566193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
            <a:extLst>
              <a:ext uri="{FF2B5EF4-FFF2-40B4-BE49-F238E27FC236}">
                <a16:creationId xmlns:a16="http://schemas.microsoft.com/office/drawing/2014/main" id="{81A794A3-04EE-70FC-3978-DD1CF37D8983}"/>
              </a:ext>
            </a:extLst>
          </p:cNvPr>
          <p:cNvSpPr>
            <a:spLocks noChangeArrowheads="1"/>
          </p:cNvSpPr>
          <p:nvPr/>
        </p:nvSpPr>
        <p:spPr bwMode="auto">
          <a:xfrm>
            <a:off x="6487189" y="3227329"/>
            <a:ext cx="501430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de-DE" sz="900" b="0" i="0" u="none" strike="noStrike" cap="none" normalizeH="0" baseline="0" dirty="0">
                <a:ln>
                  <a:noFill/>
                </a:ln>
                <a:solidFill>
                  <a:schemeClr val="tx1"/>
                </a:solidFill>
                <a:effectLst/>
                <a:latin typeface="Arial" panose="020B0604020202020204" pitchFamily="34" charset="0"/>
              </a:rPr>
              <a:t>Το έργο συγχρηματοδοτείται από την Ευρωπαϊκή Επιτροπή μέσω του προγράμματος Erasmus+.</a:t>
            </a:r>
            <a:endParaRPr lang="de-DE" altLang="de-DE" sz="9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de-DE" sz="900" b="0" i="0" u="none" strike="noStrike" cap="none" normalizeH="0" baseline="0" dirty="0">
                <a:ln>
                  <a:noFill/>
                </a:ln>
                <a:solidFill>
                  <a:schemeClr val="tx1"/>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a:t>
            </a:r>
            <a:r>
              <a:rPr kumimoji="0" lang="el-GR" altLang="de-DE" sz="900" b="0" i="0" u="none" strike="noStrike" cap="none" normalizeH="0" baseline="0" dirty="0" err="1">
                <a:ln>
                  <a:noFill/>
                </a:ln>
                <a:solidFill>
                  <a:schemeClr val="tx1"/>
                </a:solidFill>
                <a:effectLst/>
                <a:latin typeface="Arial" panose="020B0604020202020204" pitchFamily="34" charset="0"/>
              </a:rPr>
              <a:t>κατ'ανάγκη</a:t>
            </a:r>
            <a:r>
              <a:rPr kumimoji="0" lang="el-GR" altLang="de-DE" sz="900" b="0" i="0" u="none" strike="noStrike" cap="none" normalizeH="0" baseline="0" dirty="0">
                <a:ln>
                  <a:noFill/>
                </a:ln>
                <a:solidFill>
                  <a:schemeClr val="tx1"/>
                </a:solidFill>
                <a:effectLst/>
                <a:latin typeface="Arial" panose="020B0604020202020204" pitchFamily="34" charset="0"/>
              </a:rPr>
              <a:t>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kumimoji="0" lang="de-DE" altLang="de-DE"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l-GR" sz="900" dirty="0">
                <a:latin typeface="Arial" panose="020B0604020202020204" pitchFamily="34" charset="0"/>
              </a:rPr>
              <a:t>Αριθμός Έργου</a:t>
            </a:r>
            <a:r>
              <a:rPr lang="de-DE" sz="900" dirty="0">
                <a:effectLst/>
                <a:latin typeface="Arial" panose="020B0604020202020204" pitchFamily="34" charset="0"/>
              </a:rPr>
              <a:t>: 2022-1-AT01-KA220-YOU-000086418</a:t>
            </a:r>
            <a:endParaRPr kumimoji="0" lang="de-DE" altLang="de-DE" sz="900" b="0" i="0" u="none" strike="noStrike" cap="none" normalizeH="0" baseline="0" dirty="0">
              <a:ln>
                <a:noFill/>
              </a:ln>
              <a:solidFill>
                <a:schemeClr val="tx1"/>
              </a:solidFill>
              <a:effectLst/>
              <a:latin typeface="Arial" panose="020B0604020202020204" pitchFamily="34" charset="0"/>
            </a:endParaRPr>
          </a:p>
        </p:txBody>
      </p:sp>
      <p:pic>
        <p:nvPicPr>
          <p:cNvPr id="3" name="Picture 2" descr="A hand holding a tree&#10;&#10;Description automatically generated with medium confidence">
            <a:extLst>
              <a:ext uri="{FF2B5EF4-FFF2-40B4-BE49-F238E27FC236}">
                <a16:creationId xmlns:a16="http://schemas.microsoft.com/office/drawing/2014/main" id="{DFC94BB9-EBD4-791C-2CAB-D3A54B491EC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3912" r="50761" b="9934"/>
          <a:stretch/>
        </p:blipFill>
        <p:spPr>
          <a:xfrm>
            <a:off x="-26822" y="-1"/>
            <a:ext cx="6088076" cy="5985519"/>
          </a:xfrm>
          <a:prstGeom prst="rect">
            <a:avLst/>
          </a:prstGeom>
        </p:spPr>
      </p:pic>
      <p:pic>
        <p:nvPicPr>
          <p:cNvPr id="5" name="Picture 4" descr="A hand holding a tree&#10;&#10;Description automatically generated with medium confidence">
            <a:extLst>
              <a:ext uri="{FF2B5EF4-FFF2-40B4-BE49-F238E27FC236}">
                <a16:creationId xmlns:a16="http://schemas.microsoft.com/office/drawing/2014/main" id="{F0F4A9DE-6904-3CBB-9799-7EAF1812E414}"/>
              </a:ext>
            </a:extLst>
          </p:cNvPr>
          <p:cNvPicPr>
            <a:picLocks noChangeAspect="1"/>
          </p:cNvPicPr>
          <p:nvPr/>
        </p:nvPicPr>
        <p:blipFill rotWithShape="1">
          <a:blip r:embed="rId2">
            <a:clrChange>
              <a:clrFrom>
                <a:srgbClr val="1C9A51"/>
              </a:clrFrom>
              <a:clrTo>
                <a:srgbClr val="1C9A51">
                  <a:alpha val="0"/>
                </a:srgbClr>
              </a:clrTo>
            </a:clrChange>
            <a:extLst>
              <a:ext uri="{28A0092B-C50C-407E-A947-70E740481C1C}">
                <a14:useLocalDpi xmlns:a14="http://schemas.microsoft.com/office/drawing/2010/main" val="0"/>
              </a:ext>
            </a:extLst>
          </a:blip>
          <a:srcRect l="54349" t="4667" r="5160" b="48456"/>
          <a:stretch/>
        </p:blipFill>
        <p:spPr>
          <a:xfrm>
            <a:off x="6437036" y="396264"/>
            <a:ext cx="1964174" cy="1277776"/>
          </a:xfrm>
          <a:prstGeom prst="rect">
            <a:avLst/>
          </a:prstGeom>
          <a:solidFill>
            <a:srgbClr val="1D9B52"/>
          </a:solidFill>
        </p:spPr>
      </p:pic>
      <p:sp>
        <p:nvSpPr>
          <p:cNvPr id="20" name="Rectangle 19">
            <a:extLst>
              <a:ext uri="{FF2B5EF4-FFF2-40B4-BE49-F238E27FC236}">
                <a16:creationId xmlns:a16="http://schemas.microsoft.com/office/drawing/2014/main" id="{D0CCBD21-C504-608E-9B73-89FEEF6EC874}"/>
              </a:ext>
            </a:extLst>
          </p:cNvPr>
          <p:cNvSpPr/>
          <p:nvPr/>
        </p:nvSpPr>
        <p:spPr>
          <a:xfrm>
            <a:off x="-46678" y="5985519"/>
            <a:ext cx="12243571" cy="194869"/>
          </a:xfrm>
          <a:prstGeom prst="rect">
            <a:avLst/>
          </a:prstGeom>
          <a:solidFill>
            <a:srgbClr val="1D9B5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id="{6D777E0E-989A-872B-B168-56EBAA169088}"/>
              </a:ext>
            </a:extLst>
          </p:cNvPr>
          <p:cNvSpPr>
            <a:spLocks noGrp="1"/>
          </p:cNvSpPr>
          <p:nvPr>
            <p:ph type="ctrTitle"/>
          </p:nvPr>
        </p:nvSpPr>
        <p:spPr>
          <a:xfrm>
            <a:off x="6487189" y="1822926"/>
            <a:ext cx="5094348" cy="451834"/>
          </a:xfrm>
        </p:spPr>
        <p:txBody>
          <a:bodyPr>
            <a:normAutofit fontScale="90000"/>
          </a:bodyPr>
          <a:lstStyle/>
          <a:p>
            <a:pPr algn="l"/>
            <a:r>
              <a:rPr lang="en-GB" sz="2800" b="1" dirty="0">
                <a:solidFill>
                  <a:srgbClr val="1D9B52"/>
                </a:solidFill>
              </a:rPr>
              <a:t>www.rescue.erasmus.site</a:t>
            </a:r>
            <a:endParaRPr lang="de-DE" sz="2800" b="1" dirty="0">
              <a:solidFill>
                <a:srgbClr val="1D9B52"/>
              </a:solidFill>
              <a:highlight>
                <a:srgbClr val="FFFF00"/>
              </a:highlight>
            </a:endParaRPr>
          </a:p>
        </p:txBody>
      </p:sp>
      <p:sp>
        <p:nvSpPr>
          <p:cNvPr id="6" name="TextBox 5">
            <a:extLst>
              <a:ext uri="{FF2B5EF4-FFF2-40B4-BE49-F238E27FC236}">
                <a16:creationId xmlns:a16="http://schemas.microsoft.com/office/drawing/2014/main" id="{856262CD-B11E-260D-A765-A1F565840303}"/>
              </a:ext>
            </a:extLst>
          </p:cNvPr>
          <p:cNvSpPr txBox="1"/>
          <p:nvPr/>
        </p:nvSpPr>
        <p:spPr>
          <a:xfrm>
            <a:off x="6487189" y="2342860"/>
            <a:ext cx="5486400" cy="1661993"/>
          </a:xfrm>
          <a:prstGeom prst="rect">
            <a:avLst/>
          </a:prstGeom>
          <a:noFill/>
        </p:spPr>
        <p:txBody>
          <a:bodyPr wrap="square" rtlCol="0">
            <a:spAutoFit/>
          </a:bodyPr>
          <a:lstStyle/>
          <a:p>
            <a:r>
              <a:rPr lang="en-GB" sz="1600" dirty="0">
                <a:solidFill>
                  <a:schemeClr val="tx2">
                    <a:lumMod val="50000"/>
                  </a:schemeClr>
                </a:solidFill>
              </a:rPr>
              <a:t>Instagram: </a:t>
            </a:r>
            <a:r>
              <a:rPr lang="en-GB" sz="1600" b="1" dirty="0" err="1">
                <a:solidFill>
                  <a:schemeClr val="tx2">
                    <a:lumMod val="50000"/>
                  </a:schemeClr>
                </a:solidFill>
              </a:rPr>
              <a:t>rescue.Erasmus</a:t>
            </a:r>
            <a:endParaRPr lang="en-GB" sz="1600" b="1" dirty="0">
              <a:solidFill>
                <a:schemeClr val="tx2">
                  <a:lumMod val="50000"/>
                </a:schemeClr>
              </a:solidFill>
            </a:endParaRPr>
          </a:p>
          <a:p>
            <a:r>
              <a:rPr lang="en-GB" sz="1600" dirty="0">
                <a:solidFill>
                  <a:schemeClr val="tx2">
                    <a:lumMod val="50000"/>
                  </a:schemeClr>
                </a:solidFill>
              </a:rPr>
              <a:t>Facebook: </a:t>
            </a:r>
            <a:r>
              <a:rPr lang="en-US" sz="1600" b="1" dirty="0">
                <a:solidFill>
                  <a:schemeClr val="tx2">
                    <a:lumMod val="50000"/>
                  </a:schemeClr>
                </a:solidFill>
              </a:rPr>
              <a:t>Rescue - Raise your voice against plastic</a:t>
            </a:r>
          </a:p>
          <a:p>
            <a:r>
              <a:rPr lang="en-US" sz="1600" dirty="0">
                <a:solidFill>
                  <a:schemeClr val="tx2">
                    <a:lumMod val="50000"/>
                  </a:schemeClr>
                </a:solidFill>
              </a:rPr>
              <a:t>YouTube: </a:t>
            </a:r>
            <a:r>
              <a:rPr lang="en-US" sz="1600" b="1" dirty="0">
                <a:solidFill>
                  <a:schemeClr val="tx2">
                    <a:lumMod val="50000"/>
                  </a:schemeClr>
                </a:solidFill>
              </a:rPr>
              <a:t>@rescue-raiseyourvoice</a:t>
            </a:r>
          </a:p>
          <a:p>
            <a:pPr algn="ctr"/>
            <a:endParaRPr lang="en-GB" dirty="0">
              <a:solidFill>
                <a:srgbClr val="1D9B52"/>
              </a:solidFill>
            </a:endParaRPr>
          </a:p>
          <a:p>
            <a:pPr algn="ctr"/>
            <a:endParaRPr lang="en-GB" dirty="0">
              <a:solidFill>
                <a:srgbClr val="1D9B52"/>
              </a:solidFill>
            </a:endParaRPr>
          </a:p>
          <a:p>
            <a:pPr algn="ctr"/>
            <a:r>
              <a:rPr lang="en-GB" dirty="0">
                <a:solidFill>
                  <a:srgbClr val="1D9B52"/>
                </a:solidFill>
              </a:rPr>
              <a:t> </a:t>
            </a:r>
            <a:endParaRPr lang="de-DE" dirty="0">
              <a:solidFill>
                <a:srgbClr val="1D9B52"/>
              </a:solidFill>
              <a:highlight>
                <a:srgbClr val="FFFF00"/>
              </a:highlight>
            </a:endParaRPr>
          </a:p>
        </p:txBody>
      </p:sp>
      <p:sp>
        <p:nvSpPr>
          <p:cNvPr id="7" name="Rectangle 6">
            <a:extLst>
              <a:ext uri="{FF2B5EF4-FFF2-40B4-BE49-F238E27FC236}">
                <a16:creationId xmlns:a16="http://schemas.microsoft.com/office/drawing/2014/main" id="{5A4A7A1E-D9C0-D6D9-BD3B-C815FBFC0A6D}"/>
              </a:ext>
            </a:extLst>
          </p:cNvPr>
          <p:cNvSpPr/>
          <p:nvPr/>
        </p:nvSpPr>
        <p:spPr>
          <a:xfrm>
            <a:off x="-56756" y="6173777"/>
            <a:ext cx="12248756" cy="7378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Picture 8" descr="A blue and white text on a black background&#10;&#10;Description automatically generated with medium confidence">
            <a:extLst>
              <a:ext uri="{FF2B5EF4-FFF2-40B4-BE49-F238E27FC236}">
                <a16:creationId xmlns:a16="http://schemas.microsoft.com/office/drawing/2014/main" id="{0BB800B3-4FC3-5DDE-B504-05652193B4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5701" y="6256940"/>
            <a:ext cx="2381250" cy="571500"/>
          </a:xfrm>
          <a:prstGeom prst="rect">
            <a:avLst/>
          </a:prstGeom>
        </p:spPr>
      </p:pic>
      <p:pic>
        <p:nvPicPr>
          <p:cNvPr id="11" name="Picture 10" descr="A picture containing font, graphics, logo, graphic design&#10;&#10;Description automatically generated">
            <a:extLst>
              <a:ext uri="{FF2B5EF4-FFF2-40B4-BE49-F238E27FC236}">
                <a16:creationId xmlns:a16="http://schemas.microsoft.com/office/drawing/2014/main" id="{E0EECFCE-37CF-AD30-50A2-C1BB8E1305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814" y="6306147"/>
            <a:ext cx="1317317" cy="448983"/>
          </a:xfrm>
          <a:prstGeom prst="rect">
            <a:avLst/>
          </a:prstGeom>
        </p:spPr>
      </p:pic>
      <p:pic>
        <p:nvPicPr>
          <p:cNvPr id="13" name="Picture 12" descr="A picture containing colorfulness, circle, graphics&#10;&#10;Description automatically generated">
            <a:extLst>
              <a:ext uri="{FF2B5EF4-FFF2-40B4-BE49-F238E27FC236}">
                <a16:creationId xmlns:a16="http://schemas.microsoft.com/office/drawing/2014/main" id="{E6466C74-9FFC-D608-2C80-CCFDD9FCDA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4521" y="6257656"/>
            <a:ext cx="786174" cy="585060"/>
          </a:xfrm>
          <a:prstGeom prst="rect">
            <a:avLst/>
          </a:prstGeom>
        </p:spPr>
      </p:pic>
      <p:pic>
        <p:nvPicPr>
          <p:cNvPr id="15" name="Picture 14" descr="Blue text on a black background&#10;&#10;Description automatically generated with medium confidence">
            <a:extLst>
              <a:ext uri="{FF2B5EF4-FFF2-40B4-BE49-F238E27FC236}">
                <a16:creationId xmlns:a16="http://schemas.microsoft.com/office/drawing/2014/main" id="{DCE5AD07-83D0-B5CC-0E85-AE1AFB3ABB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3135" y="6238057"/>
            <a:ext cx="2051810" cy="654663"/>
          </a:xfrm>
          <a:prstGeom prst="rect">
            <a:avLst/>
          </a:prstGeom>
        </p:spPr>
      </p:pic>
      <p:pic>
        <p:nvPicPr>
          <p:cNvPr id="17" name="Picture 16" descr="A black text on a white background&#10;&#10;Description automatically generated with medium confidence">
            <a:extLst>
              <a:ext uri="{FF2B5EF4-FFF2-40B4-BE49-F238E27FC236}">
                <a16:creationId xmlns:a16="http://schemas.microsoft.com/office/drawing/2014/main" id="{87743965-2E03-B64E-4538-A546AF7CFF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99134" y="6277320"/>
            <a:ext cx="2828603" cy="613192"/>
          </a:xfrm>
          <a:prstGeom prst="rect">
            <a:avLst/>
          </a:prstGeom>
        </p:spPr>
      </p:pic>
      <p:pic>
        <p:nvPicPr>
          <p:cNvPr id="19" name="Picture 18" descr="Blue text on a white background&#10;&#10;Description automatically generated with medium confidence">
            <a:extLst>
              <a:ext uri="{FF2B5EF4-FFF2-40B4-BE49-F238E27FC236}">
                <a16:creationId xmlns:a16="http://schemas.microsoft.com/office/drawing/2014/main" id="{A1444DF8-BC40-7C21-465C-A6E6C9FA68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74231" y="3576463"/>
            <a:ext cx="2480714" cy="520442"/>
          </a:xfrm>
          <a:prstGeom prst="rect">
            <a:avLst/>
          </a:prstGeom>
        </p:spPr>
      </p:pic>
      <p:sp>
        <p:nvSpPr>
          <p:cNvPr id="21" name="Rectangle 1">
            <a:extLst>
              <a:ext uri="{FF2B5EF4-FFF2-40B4-BE49-F238E27FC236}">
                <a16:creationId xmlns:a16="http://schemas.microsoft.com/office/drawing/2014/main" id="{A74F6447-197F-6CB0-4646-E88BCCAA8B55}"/>
              </a:ext>
            </a:extLst>
          </p:cNvPr>
          <p:cNvSpPr>
            <a:spLocks noChangeArrowheads="1"/>
          </p:cNvSpPr>
          <p:nvPr/>
        </p:nvSpPr>
        <p:spPr bwMode="auto">
          <a:xfrm>
            <a:off x="6487189" y="5562857"/>
            <a:ext cx="501430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900" dirty="0">
                <a:latin typeface="Ariel"/>
              </a:rPr>
              <a:t>This work is licensed under a </a:t>
            </a:r>
            <a:r>
              <a:rPr lang="en-US" sz="900" dirty="0">
                <a:latin typeface="Ariel"/>
                <a:hlinkClick r:id="rId9"/>
              </a:rPr>
              <a:t>Creative Commons Attribution 4.0 International License</a:t>
            </a:r>
            <a:r>
              <a:rPr lang="en-US" sz="900" dirty="0">
                <a:latin typeface="Ariel"/>
              </a:rPr>
              <a:t>.</a:t>
            </a:r>
            <a:endParaRPr lang="de-DE" altLang="de-DE" sz="900" dirty="0">
              <a:latin typeface="Ariel"/>
            </a:endParaRPr>
          </a:p>
        </p:txBody>
      </p:sp>
      <p:pic>
        <p:nvPicPr>
          <p:cNvPr id="23" name="Picture 22" descr="A grey and black sign with a person in a circle&#10;&#10;Description automatically generated with low confidence">
            <a:extLst>
              <a:ext uri="{FF2B5EF4-FFF2-40B4-BE49-F238E27FC236}">
                <a16:creationId xmlns:a16="http://schemas.microsoft.com/office/drawing/2014/main" id="{D97C0CCD-5AF4-B025-2788-078306C783C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74231" y="5088600"/>
            <a:ext cx="1227411" cy="429442"/>
          </a:xfrm>
          <a:prstGeom prst="rect">
            <a:avLst/>
          </a:prstGeom>
        </p:spPr>
      </p:pic>
      <p:pic>
        <p:nvPicPr>
          <p:cNvPr id="8" name="Imagen 7">
            <a:extLst>
              <a:ext uri="{FF2B5EF4-FFF2-40B4-BE49-F238E27FC236}">
                <a16:creationId xmlns:a16="http://schemas.microsoft.com/office/drawing/2014/main" id="{64368C6C-C887-0976-4A45-956DACD1180B}"/>
              </a:ext>
            </a:extLst>
          </p:cNvPr>
          <p:cNvPicPr>
            <a:picLocks noChangeAspect="1"/>
          </p:cNvPicPr>
          <p:nvPr/>
        </p:nvPicPr>
        <p:blipFill rotWithShape="1">
          <a:blip r:embed="rId11">
            <a:extLst>
              <a:ext uri="{28A0092B-C50C-407E-A947-70E740481C1C}">
                <a14:useLocalDpi xmlns:a14="http://schemas.microsoft.com/office/drawing/2010/main" val="0"/>
              </a:ext>
            </a:extLst>
          </a:blip>
          <a:srcRect l="17287" t="4814" r="20624" b="6062"/>
          <a:stretch/>
        </p:blipFill>
        <p:spPr>
          <a:xfrm>
            <a:off x="5918517" y="6209860"/>
            <a:ext cx="908766" cy="680652"/>
          </a:xfrm>
          <a:prstGeom prst="rect">
            <a:avLst/>
          </a:prstGeom>
        </p:spPr>
      </p:pic>
    </p:spTree>
    <p:extLst>
      <p:ext uri="{BB962C8B-B14F-4D97-AF65-F5344CB8AC3E}">
        <p14:creationId xmlns:p14="http://schemas.microsoft.com/office/powerpoint/2010/main" val="298451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A886D-A523-5DA7-E900-EFC47600405B}"/>
              </a:ext>
            </a:extLst>
          </p:cNvPr>
          <p:cNvSpPr>
            <a:spLocks noGrp="1"/>
          </p:cNvSpPr>
          <p:nvPr>
            <p:ph type="title"/>
          </p:nvPr>
        </p:nvSpPr>
        <p:spPr>
          <a:xfrm>
            <a:off x="5868556" y="939559"/>
            <a:ext cx="5948841" cy="1402470"/>
          </a:xfrm>
        </p:spPr>
        <p:txBody>
          <a:bodyPr anchor="t">
            <a:normAutofit fontScale="90000"/>
          </a:bodyPr>
          <a:lstStyle/>
          <a:p>
            <a:r>
              <a:rPr lang="el-GR" sz="3200" dirty="0"/>
              <a:t>Μαθησιακά αποτελέσματα (γνώσεις, δεξιότητες που αναπτύχθηκαν, στάσεις) της ενότητας 1</a:t>
            </a:r>
            <a:endParaRPr lang="en-DE" sz="3200" dirty="0"/>
          </a:p>
        </p:txBody>
      </p:sp>
      <p:pic>
        <p:nvPicPr>
          <p:cNvPr id="5" name="Picture 4">
            <a:extLst>
              <a:ext uri="{FF2B5EF4-FFF2-40B4-BE49-F238E27FC236}">
                <a16:creationId xmlns:a16="http://schemas.microsoft.com/office/drawing/2014/main" id="{5FEE1A70-C189-ECB2-47DF-7A0FEDBD3D22}"/>
              </a:ext>
            </a:extLst>
          </p:cNvPr>
          <p:cNvPicPr>
            <a:picLocks noChangeAspect="1"/>
          </p:cNvPicPr>
          <p:nvPr/>
        </p:nvPicPr>
        <p:blipFill rotWithShape="1">
          <a:blip r:embed="rId2"/>
          <a:srcRect t="5586" r="1" b="5548"/>
          <a:stretch/>
        </p:blipFill>
        <p:spPr>
          <a:xfrm>
            <a:off x="-1" y="10"/>
            <a:ext cx="5151179" cy="6857990"/>
          </a:xfrm>
          <a:prstGeom prst="rect">
            <a:avLst/>
          </a:prstGeom>
        </p:spPr>
      </p:pic>
      <p:cxnSp>
        <p:nvCxnSpPr>
          <p:cNvPr id="19" name="Straight Connector 14">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7BF4025-4FF0-B354-7CA1-FD9A79E6249A}"/>
              </a:ext>
            </a:extLst>
          </p:cNvPr>
          <p:cNvSpPr>
            <a:spLocks noGrp="1"/>
          </p:cNvSpPr>
          <p:nvPr>
            <p:ph idx="1"/>
          </p:nvPr>
        </p:nvSpPr>
        <p:spPr>
          <a:xfrm>
            <a:off x="5868556" y="2410441"/>
            <a:ext cx="5444382" cy="4153645"/>
          </a:xfrm>
        </p:spPr>
        <p:txBody>
          <a:bodyPr>
            <a:normAutofit fontScale="85000" lnSpcReduction="20000"/>
          </a:bodyPr>
          <a:lstStyle/>
          <a:p>
            <a:pPr lvl="0">
              <a:lnSpc>
                <a:spcPct val="120000"/>
              </a:lnSpc>
              <a:buFont typeface="Wingdings" panose="05000000000000000000" pitchFamily="2" charset="2"/>
              <a:buChar char="ü"/>
            </a:pPr>
            <a:r>
              <a:rPr lang="el-GR" sz="2000" dirty="0">
                <a:effectLst/>
                <a:latin typeface="Open Sans" panose="020B0606030504020204" pitchFamily="34" charset="0"/>
                <a:ea typeface="Calibri" panose="020F0502020204030204" pitchFamily="34" charset="0"/>
                <a:cs typeface="Times New Roman" panose="02020603050405020304" pitchFamily="18" charset="0"/>
              </a:rPr>
              <a:t>Να ορίζετε την έννοια του πλαστικού και τις ιδιότητές του,</a:t>
            </a:r>
          </a:p>
          <a:p>
            <a:pPr lvl="0">
              <a:lnSpc>
                <a:spcPct val="120000"/>
              </a:lnSpc>
              <a:buFont typeface="Wingdings" panose="05000000000000000000" pitchFamily="2" charset="2"/>
              <a:buChar char="ü"/>
            </a:pPr>
            <a:r>
              <a:rPr lang="el-GR" sz="2000" dirty="0">
                <a:effectLst/>
                <a:latin typeface="Open Sans" panose="020B0606030504020204" pitchFamily="34" charset="0"/>
                <a:ea typeface="Calibri" panose="020F0502020204030204" pitchFamily="34" charset="0"/>
                <a:cs typeface="Times New Roman" panose="02020603050405020304" pitchFamily="18" charset="0"/>
              </a:rPr>
              <a:t>Να περιγράφετε τις μεθόδους κατασκευής πλαστικών,</a:t>
            </a:r>
          </a:p>
          <a:p>
            <a:pPr lvl="0">
              <a:lnSpc>
                <a:spcPct val="120000"/>
              </a:lnSpc>
              <a:buFont typeface="Wingdings" panose="05000000000000000000" pitchFamily="2" charset="2"/>
              <a:buChar char="ü"/>
            </a:pPr>
            <a:r>
              <a:rPr lang="el-GR" sz="2000" dirty="0">
                <a:effectLst/>
                <a:latin typeface="Open Sans" panose="020B0606030504020204" pitchFamily="34" charset="0"/>
                <a:ea typeface="Calibri" panose="020F0502020204030204" pitchFamily="34" charset="0"/>
                <a:cs typeface="Times New Roman" panose="02020603050405020304" pitchFamily="18" charset="0"/>
              </a:rPr>
              <a:t>Να παρουσιάζετε παραδείγματα διαφορετικών τύπων πλαστικών, </a:t>
            </a:r>
          </a:p>
          <a:p>
            <a:pPr lvl="0">
              <a:lnSpc>
                <a:spcPct val="120000"/>
              </a:lnSpc>
              <a:buFont typeface="Wingdings" panose="05000000000000000000" pitchFamily="2" charset="2"/>
              <a:buChar char="ü"/>
            </a:pPr>
            <a:r>
              <a:rPr lang="el-GR" sz="2000" dirty="0">
                <a:effectLst/>
                <a:latin typeface="Open Sans" panose="020B0606030504020204" pitchFamily="34" charset="0"/>
                <a:ea typeface="Calibri" panose="020F0502020204030204" pitchFamily="34" charset="0"/>
                <a:cs typeface="Times New Roman" panose="02020603050405020304" pitchFamily="18" charset="0"/>
              </a:rPr>
              <a:t>Να αναλύετε τις κύριες δραστηριότητες που σχετίζονται με τους ευρωπαϊκούς στόχους κλιματικής ουδετερότητας,</a:t>
            </a:r>
          </a:p>
          <a:p>
            <a:pPr lvl="0">
              <a:lnSpc>
                <a:spcPct val="120000"/>
              </a:lnSpc>
              <a:buFont typeface="Wingdings" panose="05000000000000000000" pitchFamily="2" charset="2"/>
              <a:buChar char="ü"/>
            </a:pPr>
            <a:r>
              <a:rPr lang="el-GR" sz="2000" dirty="0">
                <a:effectLst/>
                <a:latin typeface="Open Sans" panose="020B0606030504020204" pitchFamily="34" charset="0"/>
                <a:ea typeface="Calibri" panose="020F0502020204030204" pitchFamily="34" charset="0"/>
                <a:cs typeface="Times New Roman" panose="02020603050405020304" pitchFamily="18" charset="0"/>
              </a:rPr>
              <a:t>Να αξιολογείτε τη δική σας συμπεριφορά απέναντι στα πλαστικά, </a:t>
            </a:r>
          </a:p>
          <a:p>
            <a:pPr lvl="0">
              <a:lnSpc>
                <a:spcPct val="120000"/>
              </a:lnSpc>
              <a:buFont typeface="Wingdings" panose="05000000000000000000" pitchFamily="2" charset="2"/>
              <a:buChar char="ü"/>
            </a:pPr>
            <a:r>
              <a:rPr lang="el-GR" sz="2000">
                <a:effectLst/>
                <a:latin typeface="Open Sans" panose="020B0606030504020204" pitchFamily="34" charset="0"/>
                <a:ea typeface="Calibri" panose="020F0502020204030204" pitchFamily="34" charset="0"/>
                <a:cs typeface="Times New Roman" panose="02020603050405020304" pitchFamily="18" charset="0"/>
              </a:rPr>
              <a:t>Να </a:t>
            </a:r>
            <a:r>
              <a:rPr lang="el-GR" sz="2000" dirty="0">
                <a:effectLst/>
                <a:latin typeface="Open Sans" panose="020B0606030504020204" pitchFamily="34" charset="0"/>
                <a:ea typeface="Calibri" panose="020F0502020204030204" pitchFamily="34" charset="0"/>
                <a:cs typeface="Times New Roman" panose="02020603050405020304" pitchFamily="18" charset="0"/>
              </a:rPr>
              <a:t>προβληματίζεστε σχετικά με τη δυναμική της αυξημένης χρήσης των πλαστικών.</a:t>
            </a:r>
          </a:p>
        </p:txBody>
      </p:sp>
    </p:spTree>
    <p:extLst>
      <p:ext uri="{BB962C8B-B14F-4D97-AF65-F5344CB8AC3E}">
        <p14:creationId xmlns:p14="http://schemas.microsoft.com/office/powerpoint/2010/main" val="754948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838201" y="365125"/>
            <a:ext cx="5251316" cy="1807305"/>
          </a:xfrm>
        </p:spPr>
        <p:txBody>
          <a:bodyPr>
            <a:normAutofit/>
          </a:bodyPr>
          <a:lstStyle/>
          <a:p>
            <a:r>
              <a:rPr lang="el-GR" dirty="0"/>
              <a:t>Από πού προέρχεται η λέξη "πλαστικό";</a:t>
            </a:r>
          </a:p>
        </p:txBody>
      </p:sp>
      <p:sp>
        <p:nvSpPr>
          <p:cNvPr id="3" name="Θέση περιεχομένου 2">
            <a:extLst>
              <a:ext uri="{FF2B5EF4-FFF2-40B4-BE49-F238E27FC236}">
                <a16:creationId xmlns:a16="http://schemas.microsoft.com/office/drawing/2014/main" id="{BEE1AC86-2B24-B513-17A1-C38070E8221D}"/>
              </a:ext>
            </a:extLst>
          </p:cNvPr>
          <p:cNvSpPr>
            <a:spLocks noGrp="1"/>
          </p:cNvSpPr>
          <p:nvPr>
            <p:ph idx="1"/>
          </p:nvPr>
        </p:nvSpPr>
        <p:spPr>
          <a:xfrm>
            <a:off x="838200" y="2333297"/>
            <a:ext cx="5251316" cy="3843666"/>
          </a:xfrm>
        </p:spPr>
        <p:txBody>
          <a:bodyPr>
            <a:normAutofit/>
          </a:bodyPr>
          <a:lstStyle/>
          <a:p>
            <a:pPr marL="0" indent="0" algn="just">
              <a:lnSpc>
                <a:spcPct val="100000"/>
              </a:lnSpc>
              <a:buNone/>
            </a:pPr>
            <a:r>
              <a:rPr lang="el-GR" sz="2000" dirty="0">
                <a:effectLst/>
                <a:latin typeface="Open Sans" panose="020B0606030504020204" pitchFamily="34" charset="0"/>
                <a:ea typeface="Calibri" panose="020F0502020204030204" pitchFamily="34" charset="0"/>
              </a:rPr>
              <a:t> Η αγγλική λέξη "</a:t>
            </a:r>
            <a:r>
              <a:rPr lang="el-GR" sz="2000" dirty="0" err="1">
                <a:effectLst/>
                <a:latin typeface="Open Sans" panose="020B0606030504020204" pitchFamily="34" charset="0"/>
                <a:ea typeface="Calibri" panose="020F0502020204030204" pitchFamily="34" charset="0"/>
              </a:rPr>
              <a:t>plastic</a:t>
            </a:r>
            <a:r>
              <a:rPr lang="el-GR" sz="2000" dirty="0">
                <a:effectLst/>
                <a:latin typeface="Open Sans" panose="020B0606030504020204" pitchFamily="34" charset="0"/>
                <a:ea typeface="Calibri" panose="020F0502020204030204" pitchFamily="34" charset="0"/>
              </a:rPr>
              <a:t>" ή "</a:t>
            </a:r>
            <a:r>
              <a:rPr lang="el-GR" sz="2000" dirty="0" err="1">
                <a:effectLst/>
                <a:latin typeface="Open Sans" panose="020B0606030504020204" pitchFamily="34" charset="0"/>
                <a:ea typeface="Calibri" panose="020F0502020204030204" pitchFamily="34" charset="0"/>
              </a:rPr>
              <a:t>plastics</a:t>
            </a:r>
            <a:r>
              <a:rPr lang="el-GR" sz="2000" dirty="0">
                <a:effectLst/>
                <a:latin typeface="Open Sans" panose="020B0606030504020204" pitchFamily="34" charset="0"/>
                <a:ea typeface="Calibri" panose="020F0502020204030204" pitchFamily="34" charset="0"/>
              </a:rPr>
              <a:t>" προέρχεται από την ελληνική λέξη "πλαστικός", που σημαίνει "σχηματίζω".</a:t>
            </a:r>
          </a:p>
          <a:p>
            <a:pPr marL="0" indent="0" algn="just">
              <a:lnSpc>
                <a:spcPct val="100000"/>
              </a:lnSpc>
              <a:buNone/>
            </a:pPr>
            <a:r>
              <a:rPr lang="el-GR" sz="2000" dirty="0">
                <a:effectLst/>
                <a:latin typeface="Open Sans" panose="020B0606030504020204" pitchFamily="34" charset="0"/>
                <a:ea typeface="Calibri" panose="020F0502020204030204" pitchFamily="34" charset="0"/>
              </a:rPr>
              <a:t>Η λέξη χρησιμοποιήθηκε αρχικά ως επίθετο που σημαίνει "</a:t>
            </a:r>
            <a:r>
              <a:rPr lang="el-GR" sz="2000" dirty="0" err="1">
                <a:effectLst/>
                <a:latin typeface="Open Sans" panose="020B0606030504020204" pitchFamily="34" charset="0"/>
                <a:ea typeface="Calibri" panose="020F0502020204030204" pitchFamily="34" charset="0"/>
              </a:rPr>
              <a:t>μορφοποιητικός</a:t>
            </a:r>
            <a:r>
              <a:rPr lang="el-GR" sz="2000" dirty="0">
                <a:effectLst/>
                <a:latin typeface="Open Sans" panose="020B0606030504020204" pitchFamily="34" charset="0"/>
                <a:ea typeface="Calibri" panose="020F0502020204030204" pitchFamily="34" charset="0"/>
              </a:rPr>
              <a:t>= πλαστικός" (ικανός να παραμορφώνεται χωρίς να σπάει), και στη συνέχεια άρχισε να χρησιμοποιείται ως ουσιαστικό </a:t>
            </a:r>
            <a:r>
              <a:rPr lang="en-US" sz="2000" dirty="0">
                <a:effectLst/>
                <a:latin typeface="Open Sans" panose="020B0606030504020204" pitchFamily="34" charset="0"/>
                <a:ea typeface="Calibri" panose="020F0502020204030204" pitchFamily="34" charset="0"/>
              </a:rPr>
              <a:t>(</a:t>
            </a:r>
            <a:r>
              <a:rPr lang="el-GR" sz="2000" u="sng" dirty="0">
                <a:effectLst/>
                <a:latin typeface="Open Sans" panose="020B0606030504020204" pitchFamily="34" charset="0"/>
                <a:ea typeface="Calibri" panose="020F0502020204030204" pitchFamily="34" charset="0"/>
                <a:cs typeface="Times New Roman" panose="02020603050405020304" pitchFamily="18" charset="0"/>
                <a:hlinkClick r:id="rId2"/>
              </a:rPr>
              <a:t>πηγή</a:t>
            </a:r>
            <a:r>
              <a:rPr lang="en-US" sz="2000" dirty="0">
                <a:effectLst/>
                <a:latin typeface="Open Sans" panose="020B0606030504020204" pitchFamily="34" charset="0"/>
                <a:ea typeface="Calibri" panose="020F0502020204030204" pitchFamily="34" charset="0"/>
              </a:rPr>
              <a:t>).</a:t>
            </a:r>
            <a:endParaRPr lang="el-GR" sz="2000" dirty="0"/>
          </a:p>
        </p:txBody>
      </p:sp>
      <p:pic>
        <p:nvPicPr>
          <p:cNvPr id="7" name="Picture 6" descr="A picture containing flower&#10;&#10;Description automatically generated">
            <a:extLst>
              <a:ext uri="{FF2B5EF4-FFF2-40B4-BE49-F238E27FC236}">
                <a16:creationId xmlns:a16="http://schemas.microsoft.com/office/drawing/2014/main" id="{29B6E764-D178-DB5E-3B13-FC4854F9A4EF}"/>
              </a:ext>
            </a:extLst>
          </p:cNvPr>
          <p:cNvPicPr>
            <a:picLocks noChangeAspect="1"/>
          </p:cNvPicPr>
          <p:nvPr/>
        </p:nvPicPr>
        <p:blipFill rotWithShape="1">
          <a:blip r:embed="rId3">
            <a:extLst>
              <a:ext uri="{28A0092B-C50C-407E-A947-70E740481C1C}">
                <a14:useLocalDpi xmlns:a14="http://schemas.microsoft.com/office/drawing/2010/main" val="0"/>
              </a:ext>
            </a:extLst>
          </a:blip>
          <a:srcRect t="14225" r="1" b="11017"/>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241305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838200" y="365125"/>
            <a:ext cx="5393361" cy="1325563"/>
          </a:xfrm>
        </p:spPr>
        <p:txBody>
          <a:bodyPr>
            <a:normAutofit/>
          </a:bodyPr>
          <a:lstStyle/>
          <a:p>
            <a:r>
              <a:rPr lang="el-GR" dirty="0"/>
              <a:t>Πλαστική Ευρώπη</a:t>
            </a:r>
          </a:p>
        </p:txBody>
      </p:sp>
      <p:sp>
        <p:nvSpPr>
          <p:cNvPr id="3" name="Θέση περιεχομένου 2">
            <a:extLst>
              <a:ext uri="{FF2B5EF4-FFF2-40B4-BE49-F238E27FC236}">
                <a16:creationId xmlns:a16="http://schemas.microsoft.com/office/drawing/2014/main" id="{BEE1AC86-2B24-B513-17A1-C38070E8221D}"/>
              </a:ext>
            </a:extLst>
          </p:cNvPr>
          <p:cNvSpPr>
            <a:spLocks noGrp="1"/>
          </p:cNvSpPr>
          <p:nvPr>
            <p:ph idx="1"/>
          </p:nvPr>
        </p:nvSpPr>
        <p:spPr>
          <a:xfrm>
            <a:off x="838200" y="1825625"/>
            <a:ext cx="5604481" cy="4351338"/>
          </a:xfrm>
        </p:spPr>
        <p:txBody>
          <a:bodyPr>
            <a:normAutofit fontScale="92500"/>
          </a:bodyPr>
          <a:lstStyle/>
          <a:p>
            <a:pPr>
              <a:buFont typeface="Wingdings" panose="05000000000000000000" pitchFamily="2" charset="2"/>
              <a:buChar char="§"/>
            </a:pPr>
            <a:r>
              <a:rPr lang="el-GR" sz="2400" dirty="0">
                <a:effectLst/>
                <a:latin typeface="Open Sans" panose="020B0606030504020204" pitchFamily="34" charset="0"/>
                <a:ea typeface="Calibri" panose="020F0502020204030204" pitchFamily="34" charset="0"/>
              </a:rPr>
              <a:t>Η μέση παγκόσμια κατανάλωση πλαστικού ανέρχεται σε 45 κιλά ανά άτομο ετησίως</a:t>
            </a:r>
          </a:p>
          <a:p>
            <a:pPr>
              <a:buFont typeface="Wingdings" panose="05000000000000000000" pitchFamily="2" charset="2"/>
              <a:buChar char="§"/>
            </a:pPr>
            <a:r>
              <a:rPr lang="el-GR" sz="2400" dirty="0">
                <a:effectLst/>
                <a:latin typeface="Open Sans" panose="020B0606030504020204" pitchFamily="34" charset="0"/>
                <a:ea typeface="Calibri" panose="020F0502020204030204" pitchFamily="34" charset="0"/>
              </a:rPr>
              <a:t>Η Δυτική Ευρώπη αντιπροσωπεύει 136 κιλά ανά άτομο ετησίως (</a:t>
            </a:r>
            <a:r>
              <a:rPr lang="el-GR" sz="2400" dirty="0" err="1">
                <a:effectLst/>
                <a:latin typeface="Open Sans" panose="020B0606030504020204" pitchFamily="34" charset="0"/>
                <a:ea typeface="Calibri" panose="020F0502020204030204" pitchFamily="34" charset="0"/>
              </a:rPr>
              <a:t>Plastics</a:t>
            </a:r>
            <a:r>
              <a:rPr lang="el-GR" sz="2400" dirty="0">
                <a:effectLst/>
                <a:latin typeface="Open Sans" panose="020B0606030504020204" pitchFamily="34" charset="0"/>
                <a:ea typeface="Calibri" panose="020F0502020204030204" pitchFamily="34" charset="0"/>
              </a:rPr>
              <a:t> </a:t>
            </a:r>
            <a:r>
              <a:rPr lang="el-GR" sz="2400" dirty="0" err="1">
                <a:effectLst/>
                <a:latin typeface="Open Sans" panose="020B0606030504020204" pitchFamily="34" charset="0"/>
                <a:ea typeface="Calibri" panose="020F0502020204030204" pitchFamily="34" charset="0"/>
              </a:rPr>
              <a:t>Insight</a:t>
            </a:r>
            <a:r>
              <a:rPr lang="el-GR" sz="2400" dirty="0">
                <a:effectLst/>
                <a:latin typeface="Open Sans" panose="020B0606030504020204" pitchFamily="34" charset="0"/>
                <a:ea typeface="Calibri" panose="020F0502020204030204" pitchFamily="34" charset="0"/>
              </a:rPr>
              <a:t>, 2016).</a:t>
            </a:r>
          </a:p>
          <a:p>
            <a:pPr>
              <a:buFont typeface="Wingdings" panose="05000000000000000000" pitchFamily="2" charset="2"/>
              <a:buChar char="§"/>
            </a:pPr>
            <a:r>
              <a:rPr lang="el-GR" sz="2400" dirty="0">
                <a:effectLst/>
                <a:latin typeface="Open Sans" panose="020B0606030504020204" pitchFamily="34" charset="0"/>
                <a:ea typeface="Calibri" panose="020F0502020204030204" pitchFamily="34" charset="0"/>
              </a:rPr>
              <a:t>Το 2020, 367 εκατομμύρια τόνοι πλαστικών παρήχθησαν παγκοσμίως, εκ των οποίων 55 εκατομμύρια τόνοι παρήχθησαν στην Ευρώπη, αντιπροσωπεύοντας το 15% της παγκόσμιας παραγωγής πλαστικών.</a:t>
            </a:r>
            <a:r>
              <a:rPr lang="en-US" sz="2400" dirty="0">
                <a:effectLst/>
                <a:latin typeface="Open Sans" panose="020B0606030504020204" pitchFamily="34" charset="0"/>
                <a:ea typeface="Calibri" panose="020F0502020204030204" pitchFamily="34" charset="0"/>
              </a:rPr>
              <a:t>  (</a:t>
            </a:r>
            <a:r>
              <a:rPr lang="en-US" sz="2400" u="sng" dirty="0">
                <a:effectLst/>
                <a:latin typeface="Open Sans" panose="020B0606030504020204" pitchFamily="34" charset="0"/>
                <a:ea typeface="Calibri" panose="020F0502020204030204" pitchFamily="34" charset="0"/>
                <a:cs typeface="Times New Roman" panose="02020603050405020304" pitchFamily="18" charset="0"/>
                <a:hlinkClick r:id="rId2"/>
              </a:rPr>
              <a:t>Material Economics, 2021</a:t>
            </a:r>
            <a:r>
              <a:rPr lang="en-US" sz="2400" dirty="0">
                <a:effectLst/>
                <a:latin typeface="Open Sans" panose="020B0606030504020204" pitchFamily="34" charset="0"/>
                <a:ea typeface="Calibri" panose="020F0502020204030204" pitchFamily="34" charset="0"/>
              </a:rPr>
              <a:t>). </a:t>
            </a:r>
            <a:endParaRPr lang="el-GR" sz="2400" dirty="0"/>
          </a:p>
        </p:txBody>
      </p:sp>
      <p:pic>
        <p:nvPicPr>
          <p:cNvPr id="6" name="Picture 5" descr="school of fish in water">
            <a:extLst>
              <a:ext uri="{FF2B5EF4-FFF2-40B4-BE49-F238E27FC236}">
                <a16:creationId xmlns:a16="http://schemas.microsoft.com/office/drawing/2014/main" id="{FB49D325-F68A-6B4F-0BB2-4DA0BBF7E2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4999" b="-1"/>
          <a:stretch/>
        </p:blipFill>
        <p:spPr bwMode="auto">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p:spPr>
      </p:pic>
      <p:sp>
        <p:nvSpPr>
          <p:cNvPr id="29"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201979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4675E9-73D4-8F91-701B-65B0DA82C976}"/>
              </a:ext>
            </a:extLst>
          </p:cNvPr>
          <p:cNvSpPr>
            <a:spLocks noGrp="1"/>
          </p:cNvSpPr>
          <p:nvPr>
            <p:ph type="title"/>
          </p:nvPr>
        </p:nvSpPr>
        <p:spPr>
          <a:xfrm>
            <a:off x="1137033" y="670559"/>
            <a:ext cx="4683321" cy="2148841"/>
          </a:xfrm>
        </p:spPr>
        <p:txBody>
          <a:bodyPr anchor="t">
            <a:normAutofit/>
          </a:bodyPr>
          <a:lstStyle/>
          <a:p>
            <a:r>
              <a:rPr lang="el-GR" dirty="0"/>
              <a:t>Παράγετε λιγότερο!</a:t>
            </a:r>
            <a:endParaRPr lang="en-DE" dirty="0"/>
          </a:p>
        </p:txBody>
      </p:sp>
      <p:pic>
        <p:nvPicPr>
          <p:cNvPr id="5" name="Picture 4" descr="A group of plastic spoons and forks&#10;&#10;Description automatically generated with medium confidence">
            <a:extLst>
              <a:ext uri="{FF2B5EF4-FFF2-40B4-BE49-F238E27FC236}">
                <a16:creationId xmlns:a16="http://schemas.microsoft.com/office/drawing/2014/main" id="{DFA89383-83AA-0BC2-8FC3-EC36C7FD961E}"/>
              </a:ext>
            </a:extLst>
          </p:cNvPr>
          <p:cNvPicPr>
            <a:picLocks noChangeAspect="1"/>
          </p:cNvPicPr>
          <p:nvPr/>
        </p:nvPicPr>
        <p:blipFill rotWithShape="1">
          <a:blip r:embed="rId2">
            <a:extLst>
              <a:ext uri="{28A0092B-C50C-407E-A947-70E740481C1C}">
                <a14:useLocalDpi xmlns:a14="http://schemas.microsoft.com/office/drawing/2010/main" val="0"/>
              </a:ext>
            </a:extLst>
          </a:blip>
          <a:srcRect t="6406" b="6406"/>
          <a:stretch/>
        </p:blipFill>
        <p:spPr>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3" name="Content Placeholder 2">
            <a:extLst>
              <a:ext uri="{FF2B5EF4-FFF2-40B4-BE49-F238E27FC236}">
                <a16:creationId xmlns:a16="http://schemas.microsoft.com/office/drawing/2014/main" id="{E54CE735-A592-6810-AD24-18EAB5EB76AF}"/>
              </a:ext>
            </a:extLst>
          </p:cNvPr>
          <p:cNvSpPr>
            <a:spLocks noGrp="1"/>
          </p:cNvSpPr>
          <p:nvPr>
            <p:ph idx="1"/>
          </p:nvPr>
        </p:nvSpPr>
        <p:spPr>
          <a:xfrm>
            <a:off x="6797004" y="670558"/>
            <a:ext cx="4975896" cy="6187439"/>
          </a:xfrm>
        </p:spPr>
        <p:txBody>
          <a:bodyPr anchor="t">
            <a:normAutofit/>
          </a:bodyPr>
          <a:lstStyle/>
          <a:p>
            <a:pPr>
              <a:buFont typeface="Wingdings" panose="05000000000000000000" pitchFamily="2" charset="2"/>
              <a:buChar char="§"/>
            </a:pPr>
            <a:r>
              <a:rPr lang="el-GR" sz="2000" dirty="0">
                <a:effectLst/>
                <a:latin typeface="Open Sans" panose="020B0606030504020204" pitchFamily="34" charset="0"/>
                <a:ea typeface="Calibri" panose="020F0502020204030204" pitchFamily="34" charset="0"/>
              </a:rPr>
              <a:t>Η δυναμική της παραγωγής πλαστικών στην ήπειρό μας αρχίζει να επιβραδύνεται.</a:t>
            </a:r>
          </a:p>
          <a:p>
            <a:pPr>
              <a:buFont typeface="Wingdings" panose="05000000000000000000" pitchFamily="2" charset="2"/>
              <a:buChar char="§"/>
            </a:pPr>
            <a:r>
              <a:rPr lang="el-GR" sz="2000" dirty="0">
                <a:effectLst/>
                <a:latin typeface="Open Sans" panose="020B0606030504020204" pitchFamily="34" charset="0"/>
                <a:ea typeface="Calibri" panose="020F0502020204030204" pitchFamily="34" charset="0"/>
              </a:rPr>
              <a:t>Το 2017, η Ευρώπη παρήγαγε 64,4 εκατομμύρια τόνους, δηλαδή 9,5 εκατομμύρια τόνους λιγότερους από ό,τι το 2020.</a:t>
            </a:r>
          </a:p>
          <a:p>
            <a:pPr>
              <a:buFont typeface="Wingdings" panose="05000000000000000000" pitchFamily="2" charset="2"/>
              <a:buChar char="§"/>
            </a:pPr>
            <a:r>
              <a:rPr lang="el-GR" sz="2000" dirty="0">
                <a:effectLst/>
                <a:latin typeface="Open Sans" panose="020B0606030504020204" pitchFamily="34" charset="0"/>
                <a:ea typeface="Calibri" panose="020F0502020204030204" pitchFamily="34" charset="0"/>
              </a:rPr>
              <a:t>Σε παγκόσμιο επίπεδο, η δυναμική της ανάπτυξη σταμάτησε επίσης προσωρινά το 2020.</a:t>
            </a:r>
          </a:p>
          <a:p>
            <a:pPr>
              <a:buFont typeface="Wingdings" panose="05000000000000000000" pitchFamily="2" charset="2"/>
              <a:buChar char="§"/>
            </a:pPr>
            <a:r>
              <a:rPr lang="el-GR" sz="2000" dirty="0">
                <a:effectLst/>
                <a:latin typeface="Open Sans" panose="020B0606030504020204" pitchFamily="34" charset="0"/>
                <a:ea typeface="Calibri" panose="020F0502020204030204" pitchFamily="34" charset="0"/>
              </a:rPr>
              <a:t>Το Ευρωπαϊκό Κοινοβούλιο ενέκρινε στα τέλη Μαρτίου 2019 μια οδηγία που απαγορεύει την πώληση προϊόντων μίας χρήσης από πλαστικό εντός της Ευρωπαϊκής Ένωσης (Ευρωπαϊκή Επιτροπή,</a:t>
            </a:r>
            <a:r>
              <a:rPr lang="en-GB" sz="2000" dirty="0">
                <a:effectLst/>
                <a:latin typeface="Open Sans" panose="020B0606030504020204" pitchFamily="34" charset="0"/>
                <a:ea typeface="Calibri" panose="020F0502020204030204" pitchFamily="34" charset="0"/>
              </a:rPr>
              <a:t> </a:t>
            </a:r>
            <a:r>
              <a:rPr lang="el-GR" sz="2000" u="sng" dirty="0">
                <a:effectLst/>
                <a:latin typeface="Open Sans" panose="020B0606030504020204" pitchFamily="34" charset="0"/>
                <a:ea typeface="Calibri" panose="020F0502020204030204" pitchFamily="34" charset="0"/>
                <a:cs typeface="Times New Roman" panose="02020603050405020304" pitchFamily="18" charset="0"/>
                <a:hlinkClick r:id="rId3"/>
              </a:rPr>
              <a:t>πηγή</a:t>
            </a:r>
            <a:r>
              <a:rPr lang="en-GB" sz="2000" u="sng" dirty="0">
                <a:latin typeface="Open Sans" panose="020B0606030504020204" pitchFamily="34" charset="0"/>
                <a:ea typeface="Calibri" panose="020F0502020204030204" pitchFamily="34" charset="0"/>
                <a:cs typeface="Times New Roman" panose="02020603050405020304" pitchFamily="18" charset="0"/>
              </a:rPr>
              <a:t>).</a:t>
            </a:r>
            <a:r>
              <a:rPr lang="el-GR" sz="2000" dirty="0">
                <a:effectLst/>
                <a:latin typeface="Open Sans" panose="020B0606030504020204" pitchFamily="34" charset="0"/>
                <a:ea typeface="Calibri" panose="020F0502020204030204" pitchFamily="34" charset="0"/>
              </a:rPr>
              <a:t>Τα προϊόντα αυτά θα πρέπει να αντικατασταθούν από βιοδιασπώμενες εναλλακτικές λύσεις.</a:t>
            </a:r>
            <a:endParaRPr lang="en-DE" sz="2000" dirty="0"/>
          </a:p>
        </p:txBody>
      </p:sp>
    </p:spTree>
    <p:extLst>
      <p:ext uri="{BB962C8B-B14F-4D97-AF65-F5344CB8AC3E}">
        <p14:creationId xmlns:p14="http://schemas.microsoft.com/office/powerpoint/2010/main" val="3765801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EADD81-21D8-74B2-D988-54076E7671AE}"/>
              </a:ext>
            </a:extLst>
          </p:cNvPr>
          <p:cNvSpPr>
            <a:spLocks noGrp="1"/>
          </p:cNvSpPr>
          <p:nvPr>
            <p:ph type="title"/>
          </p:nvPr>
        </p:nvSpPr>
        <p:spPr>
          <a:xfrm>
            <a:off x="836679" y="723898"/>
            <a:ext cx="6002110" cy="1495425"/>
          </a:xfrm>
        </p:spPr>
        <p:txBody>
          <a:bodyPr>
            <a:normAutofit fontScale="90000"/>
          </a:bodyPr>
          <a:lstStyle/>
          <a:p>
            <a:r>
              <a:rPr lang="el-GR" sz="4000" dirty="0"/>
              <a:t>Ποιες είναι οι βιοδιασπώμενες εναλλακτικές λύσεις;</a:t>
            </a:r>
            <a:endParaRPr lang="en-DE" sz="4000" dirty="0"/>
          </a:p>
        </p:txBody>
      </p:sp>
      <p:sp>
        <p:nvSpPr>
          <p:cNvPr id="3" name="Content Placeholder 2">
            <a:extLst>
              <a:ext uri="{FF2B5EF4-FFF2-40B4-BE49-F238E27FC236}">
                <a16:creationId xmlns:a16="http://schemas.microsoft.com/office/drawing/2014/main" id="{C0F6C574-E9BE-4972-9596-ADF9A52F38F6}"/>
              </a:ext>
            </a:extLst>
          </p:cNvPr>
          <p:cNvSpPr>
            <a:spLocks noGrp="1"/>
          </p:cNvSpPr>
          <p:nvPr>
            <p:ph idx="1"/>
          </p:nvPr>
        </p:nvSpPr>
        <p:spPr>
          <a:xfrm>
            <a:off x="836680" y="2405067"/>
            <a:ext cx="6002110" cy="3729034"/>
          </a:xfrm>
        </p:spPr>
        <p:txBody>
          <a:bodyPr>
            <a:normAutofit/>
          </a:bodyPr>
          <a:lstStyle/>
          <a:p>
            <a:pPr marL="0" indent="0">
              <a:lnSpc>
                <a:spcPct val="100000"/>
              </a:lnSpc>
              <a:buNone/>
            </a:pPr>
            <a:r>
              <a:rPr lang="el-GR" sz="2000" u="none" strike="noStrike" dirty="0">
                <a:effectLst/>
                <a:latin typeface="Open Sans" panose="020B0606030504020204" pitchFamily="34" charset="0"/>
                <a:ea typeface="Calibri" panose="020F0502020204030204" pitchFamily="34" charset="0"/>
                <a:cs typeface="Times New Roman" panose="02020603050405020304" pitchFamily="18" charset="0"/>
                <a:hlinkClick r:id="rId2"/>
              </a:rPr>
              <a:t>Βιοδιασπώμενα πλαστικά</a:t>
            </a:r>
            <a:r>
              <a:rPr lang="el-GR" sz="2000" u="none" strike="noStrike" dirty="0">
                <a:effectLst/>
                <a:latin typeface="Open Sans" panose="020B0606030504020204" pitchFamily="34" charset="0"/>
                <a:ea typeface="Calibri" panose="020F0502020204030204" pitchFamily="34" charset="0"/>
                <a:cs typeface="Times New Roman" panose="02020603050405020304" pitchFamily="18" charset="0"/>
              </a:rPr>
              <a:t> </a:t>
            </a:r>
            <a:r>
              <a:rPr lang="el-GR" sz="2000" dirty="0">
                <a:effectLst/>
                <a:latin typeface="Open Sans" panose="020B0606030504020204" pitchFamily="34" charset="0"/>
                <a:ea typeface="Calibri" panose="020F0502020204030204" pitchFamily="34" charset="0"/>
              </a:rPr>
              <a:t>είναι πλαστικά με καινοτόμες μοριακές δομές που μπορούν να αποσυντεθούν από βακτήρια στο τέλος της ζωής τους υπό ορισμένες περιβαλλοντικές συνθήκες.</a:t>
            </a:r>
            <a:endParaRPr lang="en-US" sz="2000" dirty="0">
              <a:effectLst/>
              <a:latin typeface="Open Sans" panose="020B0606030504020204" pitchFamily="34" charset="0"/>
              <a:ea typeface="Calibri" panose="020F0502020204030204" pitchFamily="34" charset="0"/>
            </a:endParaRPr>
          </a:p>
          <a:p>
            <a:pPr marL="0" indent="0">
              <a:lnSpc>
                <a:spcPct val="100000"/>
              </a:lnSpc>
              <a:buNone/>
            </a:pPr>
            <a:r>
              <a:rPr lang="el-GR" sz="2000" dirty="0">
                <a:effectLst/>
                <a:latin typeface="Open Sans" panose="020B0606030504020204" pitchFamily="34" charset="0"/>
                <a:ea typeface="Calibri" panose="020F0502020204030204" pitchFamily="34" charset="0"/>
              </a:rPr>
              <a:t>Δεν είναι όλα τα πλαστικά βιολογικής προέλευσης βιοδιασπώμενα, ενώ ορισμένα πλαστικά που παράγονται από ορυκτά καύσιμα είναι στην πραγματικότητα </a:t>
            </a:r>
            <a:r>
              <a:rPr lang="en-US" sz="2000" dirty="0">
                <a:effectLst/>
                <a:latin typeface="Open Sans" panose="020B0606030504020204" pitchFamily="34" charset="0"/>
                <a:ea typeface="Calibri" panose="020F0502020204030204" pitchFamily="34" charset="0"/>
              </a:rPr>
              <a:t>(</a:t>
            </a:r>
            <a:r>
              <a:rPr lang="el-GR" sz="20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3"/>
              </a:rPr>
              <a:t>πηγή</a:t>
            </a:r>
            <a:r>
              <a:rPr lang="en-US" sz="2000" dirty="0">
                <a:effectLst/>
                <a:latin typeface="Open Sans" panose="020B0606030504020204" pitchFamily="34" charset="0"/>
                <a:ea typeface="Calibri" panose="020F0502020204030204" pitchFamily="34" charset="0"/>
              </a:rPr>
              <a:t>).</a:t>
            </a:r>
            <a:endParaRPr lang="en-DE" sz="2000" dirty="0"/>
          </a:p>
        </p:txBody>
      </p:sp>
      <p:pic>
        <p:nvPicPr>
          <p:cNvPr id="5" name="Picture 4" descr="A white plastic bag with green text&#10;&#10;Description automatically generated">
            <a:extLst>
              <a:ext uri="{FF2B5EF4-FFF2-40B4-BE49-F238E27FC236}">
                <a16:creationId xmlns:a16="http://schemas.microsoft.com/office/drawing/2014/main" id="{0ABD2B25-DD54-BDAF-1EE3-E2EE901FBCEB}"/>
              </a:ext>
            </a:extLst>
          </p:cNvPr>
          <p:cNvPicPr>
            <a:picLocks noChangeAspect="1"/>
          </p:cNvPicPr>
          <p:nvPr/>
        </p:nvPicPr>
        <p:blipFill rotWithShape="1">
          <a:blip r:embed="rId4">
            <a:extLst>
              <a:ext uri="{28A0092B-C50C-407E-A947-70E740481C1C}">
                <a14:useLocalDpi xmlns:a14="http://schemas.microsoft.com/office/drawing/2010/main" val="0"/>
              </a:ext>
            </a:extLst>
          </a:blip>
          <a:srcRect l="14798" r="12403"/>
          <a:stretch/>
        </p:blipFill>
        <p:spPr>
          <a:xfrm>
            <a:off x="7199440" y="10"/>
            <a:ext cx="4992560" cy="6857990"/>
          </a:xfrm>
          <a:prstGeom prst="rect">
            <a:avLst/>
          </a:prstGeom>
          <a:effectLst/>
        </p:spPr>
      </p:pic>
    </p:spTree>
    <p:extLst>
      <p:ext uri="{BB962C8B-B14F-4D97-AF65-F5344CB8AC3E}">
        <p14:creationId xmlns:p14="http://schemas.microsoft.com/office/powerpoint/2010/main" val="420406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4">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E0A338-1080-6B42-85B4-369861627F7A}"/>
              </a:ext>
            </a:extLst>
          </p:cNvPr>
          <p:cNvSpPr>
            <a:spLocks noGrp="1"/>
          </p:cNvSpPr>
          <p:nvPr>
            <p:ph type="title"/>
          </p:nvPr>
        </p:nvSpPr>
        <p:spPr>
          <a:xfrm>
            <a:off x="595616" y="481791"/>
            <a:ext cx="6002110" cy="1495425"/>
          </a:xfrm>
        </p:spPr>
        <p:txBody>
          <a:bodyPr>
            <a:normAutofit/>
          </a:bodyPr>
          <a:lstStyle/>
          <a:p>
            <a:r>
              <a:rPr lang="el-GR" sz="4000" dirty="0"/>
              <a:t>Ξεκινώντας το 2015</a:t>
            </a:r>
            <a:endParaRPr lang="en-DE" sz="4000" dirty="0"/>
          </a:p>
        </p:txBody>
      </p:sp>
      <p:sp>
        <p:nvSpPr>
          <p:cNvPr id="3" name="Content Placeholder 2">
            <a:extLst>
              <a:ext uri="{FF2B5EF4-FFF2-40B4-BE49-F238E27FC236}">
                <a16:creationId xmlns:a16="http://schemas.microsoft.com/office/drawing/2014/main" id="{F1A26458-141B-37FF-7043-ACA59504AC56}"/>
              </a:ext>
            </a:extLst>
          </p:cNvPr>
          <p:cNvSpPr>
            <a:spLocks noGrp="1"/>
          </p:cNvSpPr>
          <p:nvPr>
            <p:ph idx="1"/>
          </p:nvPr>
        </p:nvSpPr>
        <p:spPr>
          <a:xfrm>
            <a:off x="598665" y="1781273"/>
            <a:ext cx="6340978" cy="4537883"/>
          </a:xfrm>
        </p:spPr>
        <p:txBody>
          <a:bodyPr>
            <a:normAutofit fontScale="77500" lnSpcReduction="20000"/>
          </a:bodyPr>
          <a:lstStyle/>
          <a:p>
            <a:pPr marL="0" indent="0">
              <a:lnSpc>
                <a:spcPct val="120000"/>
              </a:lnSpc>
              <a:buNone/>
            </a:pPr>
            <a:r>
              <a:rPr lang="el-GR" sz="2200" dirty="0">
                <a:latin typeface="Open Sans" panose="020B0606030504020204" pitchFamily="34" charset="0"/>
                <a:ea typeface="Calibri" panose="020F0502020204030204" pitchFamily="34" charset="0"/>
              </a:rPr>
              <a:t>Τα</a:t>
            </a:r>
            <a:r>
              <a:rPr lang="el-GR" sz="2200" b="1" dirty="0">
                <a:latin typeface="Open Sans" panose="020B0606030504020204" pitchFamily="34" charset="0"/>
                <a:ea typeface="Calibri" panose="020F0502020204030204" pitchFamily="34" charset="0"/>
              </a:rPr>
              <a:t> πλαστικά καπάκια</a:t>
            </a:r>
            <a:r>
              <a:rPr lang="el-GR" sz="2200" dirty="0">
                <a:latin typeface="Open Sans" panose="020B0606030504020204" pitchFamily="34" charset="0"/>
                <a:ea typeface="Calibri" panose="020F0502020204030204" pitchFamily="34" charset="0"/>
              </a:rPr>
              <a:t> και </a:t>
            </a:r>
            <a:r>
              <a:rPr lang="el-GR" sz="2200" b="1" dirty="0">
                <a:latin typeface="Open Sans" panose="020B0606030504020204" pitchFamily="34" charset="0"/>
                <a:ea typeface="Calibri" panose="020F0502020204030204" pitchFamily="34" charset="0"/>
              </a:rPr>
              <a:t>καλύμματα</a:t>
            </a:r>
            <a:r>
              <a:rPr lang="el-GR" sz="2200" dirty="0">
                <a:latin typeface="Open Sans" panose="020B0606030504020204" pitchFamily="34" charset="0"/>
                <a:ea typeface="Calibri" panose="020F0502020204030204" pitchFamily="34" charset="0"/>
              </a:rPr>
              <a:t> θα επιτρέπονται στην αγορά μόνο εάν είναι μόνιμα προσαρτημένα σε φιάλες και δοχεία.</a:t>
            </a:r>
          </a:p>
          <a:p>
            <a:pPr marL="0" indent="0">
              <a:lnSpc>
                <a:spcPct val="120000"/>
              </a:lnSpc>
              <a:buNone/>
            </a:pPr>
            <a:r>
              <a:rPr lang="el-GR" sz="2200" dirty="0">
                <a:latin typeface="Open Sans" panose="020B0606030504020204" pitchFamily="34" charset="0"/>
                <a:ea typeface="Calibri" panose="020F0502020204030204" pitchFamily="34" charset="0"/>
              </a:rPr>
              <a:t>Όλα τα πλαστικά μπουκάλια πρέπει να είναι κατασκευασμένα από τουλάχιστον </a:t>
            </a:r>
            <a:r>
              <a:rPr lang="el-GR" sz="2200" b="1" dirty="0">
                <a:latin typeface="Open Sans" panose="020B0606030504020204" pitchFamily="34" charset="0"/>
                <a:ea typeface="Calibri" panose="020F0502020204030204" pitchFamily="34" charset="0"/>
              </a:rPr>
              <a:t>25 τοις εκατό ανακυκλωμένα υλικά</a:t>
            </a:r>
            <a:r>
              <a:rPr lang="el-GR" sz="2200" dirty="0">
                <a:latin typeface="Open Sans" panose="020B0606030504020204" pitchFamily="34" charset="0"/>
                <a:ea typeface="Calibri" panose="020F0502020204030204" pitchFamily="34" charset="0"/>
              </a:rPr>
              <a:t>, και </a:t>
            </a:r>
            <a:r>
              <a:rPr lang="el-GR" sz="2200" b="1" dirty="0">
                <a:latin typeface="Open Sans" panose="020B0606030504020204" pitchFamily="34" charset="0"/>
                <a:ea typeface="Calibri" panose="020F0502020204030204" pitchFamily="34" charset="0"/>
              </a:rPr>
              <a:t>30 τοις εκατό από το 2030</a:t>
            </a:r>
            <a:r>
              <a:rPr lang="en-US" sz="2200" dirty="0">
                <a:latin typeface="Open Sans" panose="020B0606030504020204" pitchFamily="34" charset="0"/>
                <a:ea typeface="Calibri" panose="020F0502020204030204" pitchFamily="34" charset="0"/>
              </a:rPr>
              <a:t> </a:t>
            </a:r>
            <a:r>
              <a:rPr lang="en-GB" sz="2200" dirty="0">
                <a:latin typeface="Open Sans" panose="020B0606030504020204" pitchFamily="34" charset="0"/>
                <a:ea typeface="Calibri" panose="020F0502020204030204" pitchFamily="34" charset="0"/>
              </a:rPr>
              <a:t>(European Commission, 2021</a:t>
            </a:r>
            <a:r>
              <a:rPr lang="en-GB" sz="2000" dirty="0">
                <a:effectLst/>
                <a:latin typeface="Open Sans" panose="020B0606030504020204" pitchFamily="34" charset="0"/>
                <a:ea typeface="Calibri" panose="020F0502020204030204" pitchFamily="34" charset="0"/>
              </a:rPr>
              <a:t>, </a:t>
            </a:r>
            <a:r>
              <a:rPr lang="el-GR" sz="2000" u="sng" dirty="0">
                <a:effectLst/>
                <a:latin typeface="Open Sans" panose="020B0606030504020204" pitchFamily="34" charset="0"/>
                <a:ea typeface="Calibri" panose="020F0502020204030204" pitchFamily="34" charset="0"/>
                <a:cs typeface="Times New Roman" panose="02020603050405020304" pitchFamily="18" charset="0"/>
                <a:hlinkClick r:id="rId2"/>
              </a:rPr>
              <a:t>πηγή</a:t>
            </a:r>
            <a:r>
              <a:rPr lang="en-GB" sz="2000" dirty="0">
                <a:effectLst/>
                <a:latin typeface="Open Sans" panose="020B0606030504020204" pitchFamily="34" charset="0"/>
                <a:ea typeface="Calibri" panose="020F0502020204030204" pitchFamily="34" charset="0"/>
              </a:rPr>
              <a:t>)</a:t>
            </a:r>
            <a:r>
              <a:rPr lang="en-US" sz="2000" dirty="0">
                <a:effectLst/>
                <a:latin typeface="Open Sans" panose="020B0606030504020204" pitchFamily="34" charset="0"/>
                <a:ea typeface="Calibri" panose="020F0502020204030204" pitchFamily="34" charset="0"/>
              </a:rPr>
              <a:t>.</a:t>
            </a:r>
          </a:p>
          <a:p>
            <a:pPr marL="0" indent="0">
              <a:lnSpc>
                <a:spcPct val="120000"/>
              </a:lnSpc>
              <a:buNone/>
            </a:pPr>
            <a:r>
              <a:rPr lang="el-GR" sz="2200" dirty="0">
                <a:latin typeface="Open Sans" panose="020B0606030504020204" pitchFamily="34" charset="0"/>
                <a:ea typeface="Calibri" panose="020F0502020204030204" pitchFamily="34" charset="0"/>
              </a:rPr>
              <a:t>Οι σημαντικότερες εκδηλώσεις στο πλαίσιο της συζήτησης για την κατάσταση του περιβάλλοντος στην Ευρώπη είναι τα συνέδρια </a:t>
            </a:r>
            <a:r>
              <a:rPr lang="el-GR" sz="2200" b="1" dirty="0" err="1">
                <a:latin typeface="Open Sans" panose="020B0606030504020204" pitchFamily="34" charset="0"/>
                <a:ea typeface="Calibri" panose="020F0502020204030204" pitchFamily="34" charset="0"/>
              </a:rPr>
              <a:t>IdentiPlast</a:t>
            </a:r>
            <a:r>
              <a:rPr lang="el-GR" sz="2200" dirty="0">
                <a:latin typeface="Open Sans" panose="020B0606030504020204" pitchFamily="34" charset="0"/>
                <a:ea typeface="Calibri" panose="020F0502020204030204" pitchFamily="34" charset="0"/>
              </a:rPr>
              <a:t>, τα οποία αποτελούν μέρος του ευρωπαϊκού προγράμματος της </a:t>
            </a:r>
            <a:r>
              <a:rPr lang="el-GR" sz="2200" b="1" dirty="0" err="1">
                <a:latin typeface="Open Sans" panose="020B0606030504020204" pitchFamily="34" charset="0"/>
                <a:ea typeface="Calibri" panose="020F0502020204030204" pitchFamily="34" charset="0"/>
              </a:rPr>
              <a:t>PlasticsEurope</a:t>
            </a:r>
            <a:r>
              <a:rPr lang="el-GR" sz="2200" dirty="0">
                <a:latin typeface="Open Sans" panose="020B0606030504020204" pitchFamily="34" charset="0"/>
                <a:ea typeface="Calibri" panose="020F0502020204030204" pitchFamily="34" charset="0"/>
              </a:rPr>
              <a:t>. </a:t>
            </a:r>
            <a:r>
              <a:rPr lang="en-GB" sz="2000" dirty="0">
                <a:effectLst/>
                <a:latin typeface="Open Sans" panose="020B0606030504020204" pitchFamily="34" charset="0"/>
                <a:ea typeface="Calibri" panose="020F0502020204030204" pitchFamily="34" charset="0"/>
                <a:cs typeface="Times New Roman" panose="02020603050405020304" pitchFamily="18" charset="0"/>
              </a:rPr>
              <a:t>(</a:t>
            </a:r>
            <a:r>
              <a:rPr lang="el-GR" sz="20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3"/>
              </a:rPr>
              <a:t>πηγή</a:t>
            </a:r>
            <a:r>
              <a:rPr lang="en-GB" sz="2000" dirty="0">
                <a:effectLst/>
                <a:latin typeface="Open Sans" panose="020B0606030504020204" pitchFamily="34" charset="0"/>
                <a:ea typeface="Calibri" panose="020F0502020204030204" pitchFamily="34" charset="0"/>
                <a:cs typeface="Times New Roman" panose="02020603050405020304" pitchFamily="18" charset="0"/>
              </a:rPr>
              <a:t>). </a:t>
            </a:r>
            <a:endParaRPr lang="en-DE"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20000"/>
              </a:lnSpc>
              <a:buNone/>
            </a:pPr>
            <a:r>
              <a:rPr lang="el-GR" sz="2200" dirty="0">
                <a:latin typeface="Open Sans" panose="020B0606030504020204" pitchFamily="34" charset="0"/>
                <a:ea typeface="Calibri" panose="020F0502020204030204" pitchFamily="34" charset="0"/>
              </a:rPr>
              <a:t>Στόχος τους είναι να αυξήσουν την </a:t>
            </a:r>
            <a:r>
              <a:rPr lang="el-GR" sz="2200" b="1" dirty="0">
                <a:latin typeface="Open Sans" panose="020B0606030504020204" pitchFamily="34" charset="0"/>
                <a:ea typeface="Calibri" panose="020F0502020204030204" pitchFamily="34" charset="0"/>
              </a:rPr>
              <a:t>επαναχρησιμοποίηση των πλαστικών αποβλήτων</a:t>
            </a:r>
            <a:r>
              <a:rPr lang="el-GR" sz="2200" dirty="0">
                <a:latin typeface="Open Sans" panose="020B0606030504020204" pitchFamily="34" charset="0"/>
                <a:ea typeface="Calibri" panose="020F0502020204030204" pitchFamily="34" charset="0"/>
              </a:rPr>
              <a:t> και να οδηγήσουν στην </a:t>
            </a:r>
            <a:r>
              <a:rPr lang="el-GR" sz="2200" b="1" dirty="0">
                <a:latin typeface="Open Sans" panose="020B0606030504020204" pitchFamily="34" charset="0"/>
                <a:ea typeface="Calibri" panose="020F0502020204030204" pitchFamily="34" charset="0"/>
              </a:rPr>
              <a:t>μείωση της αποθήκευσής τους σε χώρους υγειονομικής ταφής.</a:t>
            </a:r>
            <a:endParaRPr lang="en-DE" sz="2200" b="1" dirty="0">
              <a:latin typeface="Open Sans" panose="020B0606030504020204" pitchFamily="34" charset="0"/>
              <a:ea typeface="Calibri" panose="020F0502020204030204" pitchFamily="34" charset="0"/>
            </a:endParaRPr>
          </a:p>
        </p:txBody>
      </p:sp>
      <p:pic>
        <p:nvPicPr>
          <p:cNvPr id="5" name="Picture 4" descr="A picture containing soft drink, bottle, cobalt blue, blue&#10;&#10;Description automatically generated">
            <a:extLst>
              <a:ext uri="{FF2B5EF4-FFF2-40B4-BE49-F238E27FC236}">
                <a16:creationId xmlns:a16="http://schemas.microsoft.com/office/drawing/2014/main" id="{0990028C-08D0-4A7E-1955-02A1B08F673C}"/>
              </a:ext>
            </a:extLst>
          </p:cNvPr>
          <p:cNvPicPr>
            <a:picLocks noChangeAspect="1"/>
          </p:cNvPicPr>
          <p:nvPr/>
        </p:nvPicPr>
        <p:blipFill rotWithShape="1">
          <a:blip r:embed="rId4">
            <a:extLst>
              <a:ext uri="{28A0092B-C50C-407E-A947-70E740481C1C}">
                <a14:useLocalDpi xmlns:a14="http://schemas.microsoft.com/office/drawing/2010/main" val="0"/>
              </a:ext>
            </a:extLst>
          </a:blip>
          <a:srcRect t="8309" r="1" b="1"/>
          <a:stretch/>
        </p:blipFill>
        <p:spPr>
          <a:xfrm>
            <a:off x="7199440" y="10"/>
            <a:ext cx="4992560" cy="6857990"/>
          </a:xfrm>
          <a:prstGeom prst="rect">
            <a:avLst/>
          </a:prstGeom>
          <a:effectLst/>
        </p:spPr>
      </p:pic>
    </p:spTree>
    <p:extLst>
      <p:ext uri="{BB962C8B-B14F-4D97-AF65-F5344CB8AC3E}">
        <p14:creationId xmlns:p14="http://schemas.microsoft.com/office/powerpoint/2010/main" val="2366286256"/>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TotalTime>
  <Words>2902</Words>
  <Application>Microsoft Office PowerPoint</Application>
  <PresentationFormat>Ευρεία οθόνη</PresentationFormat>
  <Paragraphs>150</Paragraphs>
  <Slides>32</Slides>
  <Notes>0</Notes>
  <HiddenSlides>0</HiddenSlides>
  <MMClips>0</MMClips>
  <ScaleCrop>false</ScaleCrop>
  <HeadingPairs>
    <vt:vector size="8" baseType="variant">
      <vt:variant>
        <vt:lpstr>Γραμματοσειρές που χρησιμοποιούνται</vt:lpstr>
      </vt:variant>
      <vt:variant>
        <vt:i4>6</vt:i4>
      </vt:variant>
      <vt:variant>
        <vt:lpstr>Θέμα</vt:lpstr>
      </vt:variant>
      <vt:variant>
        <vt:i4>1</vt:i4>
      </vt:variant>
      <vt:variant>
        <vt:lpstr>Ενσωματωμένοι διακομιστές OLE</vt:lpstr>
      </vt:variant>
      <vt:variant>
        <vt:i4>0</vt:i4>
      </vt:variant>
      <vt:variant>
        <vt:lpstr>Τίτλοι διαφανειών</vt:lpstr>
      </vt:variant>
      <vt:variant>
        <vt:i4>32</vt:i4>
      </vt:variant>
    </vt:vector>
  </HeadingPairs>
  <TitlesOfParts>
    <vt:vector size="39" baseType="lpstr">
      <vt:lpstr>Arial</vt:lpstr>
      <vt:lpstr>Ariel</vt:lpstr>
      <vt:lpstr>Calibri</vt:lpstr>
      <vt:lpstr>Calibri Light</vt:lpstr>
      <vt:lpstr>Open Sans</vt:lpstr>
      <vt:lpstr>Wingdings</vt:lpstr>
      <vt:lpstr>Θέμα του Office</vt:lpstr>
      <vt:lpstr>Ενότητα 1: Ιστορία του πλαστικού</vt:lpstr>
      <vt:lpstr>Εισαγωγή</vt:lpstr>
      <vt:lpstr>Ενότητα 1: Ιστορία του πλαστικού</vt:lpstr>
      <vt:lpstr>Μαθησιακά αποτελέσματα (γνώσεις, δεξιότητες που αναπτύχθηκαν, στάσεις) της ενότητας 1</vt:lpstr>
      <vt:lpstr>Από πού προέρχεται η λέξη "πλαστικό";</vt:lpstr>
      <vt:lpstr>Πλαστική Ευρώπη</vt:lpstr>
      <vt:lpstr>Παράγετε λιγότερο!</vt:lpstr>
      <vt:lpstr>Ποιες είναι οι βιοδιασπώμενες εναλλακτικές λύσεις;</vt:lpstr>
      <vt:lpstr>Ξεκινώντας το 2015</vt:lpstr>
      <vt:lpstr>Συνέδριο IdentiPlast στη Βιέννη</vt:lpstr>
      <vt:lpstr>Τι είναι πλαστικό;</vt:lpstr>
      <vt:lpstr>Τι είναι το πλαστικό και από τι αποτελείται;</vt:lpstr>
      <vt:lpstr>Φυσικά πολυμερή (βιοπολυμερή)</vt:lpstr>
      <vt:lpstr>Συνθετικά πολυμερή</vt:lpstr>
      <vt:lpstr>Τροποποιημένα πολυμερή</vt:lpstr>
      <vt:lpstr>Πλαστική σακούλα</vt:lpstr>
      <vt:lpstr>Τεχνική και πολιτιστική ανάλυση</vt:lpstr>
      <vt:lpstr>Παρουσίαση του PowerPoint</vt:lpstr>
      <vt:lpstr>Τύποι πλαστικών - ποιοι είναι ασφαλείς και ποιοι πρέπει να αποφεύγονται;</vt:lpstr>
      <vt:lpstr>Διαφορετικοί τύποι πλαστικού</vt:lpstr>
      <vt:lpstr>Διαφορετικοί τύποι πλαστικού</vt:lpstr>
      <vt:lpstr>Διαφορετικοί τύποι πλαστικού</vt:lpstr>
      <vt:lpstr>Πώς το πλαστικό κατέκτησε τον κόσμο; </vt:lpstr>
      <vt:lpstr>Ιστορία του πλαστικού</vt:lpstr>
      <vt:lpstr>Παρουσίαση του PowerPoint</vt:lpstr>
      <vt:lpstr>Συνεχίζοντας:</vt:lpstr>
      <vt:lpstr>Πρακτική ενότητα</vt:lpstr>
      <vt:lpstr>Πρακτική ενότητα</vt:lpstr>
      <vt:lpstr>Επιπλέον εκπαιδευτικοί πόροι</vt:lpstr>
      <vt:lpstr>Βιβλιογραφικές Αναφορές</vt:lpstr>
      <vt:lpstr>Βιβλιογραφικές Αναφορές</vt:lpstr>
      <vt:lpstr>www.rescue.erasmus.site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Alexandra Karanasiou</dc:creator>
  <cp:lastModifiedBy>ΚΑΙΝΟΤΟΜΙΑ ΚΔΒΜ</cp:lastModifiedBy>
  <cp:revision>26</cp:revision>
  <dcterms:created xsi:type="dcterms:W3CDTF">2023-02-20T12:16:37Z</dcterms:created>
  <dcterms:modified xsi:type="dcterms:W3CDTF">2023-09-01T07:39:46Z</dcterms:modified>
</cp:coreProperties>
</file>